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7.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893" r:id="rId1"/>
  </p:sldMasterIdLst>
  <p:notesMasterIdLst>
    <p:notesMasterId r:id="rId64"/>
  </p:notesMasterIdLst>
  <p:sldIdLst>
    <p:sldId id="256" r:id="rId2"/>
    <p:sldId id="306" r:id="rId3"/>
    <p:sldId id="361" r:id="rId4"/>
    <p:sldId id="307" r:id="rId5"/>
    <p:sldId id="340" r:id="rId6"/>
    <p:sldId id="341" r:id="rId7"/>
    <p:sldId id="335" r:id="rId8"/>
    <p:sldId id="309" r:id="rId9"/>
    <p:sldId id="311" r:id="rId10"/>
    <p:sldId id="313" r:id="rId11"/>
    <p:sldId id="303" r:id="rId12"/>
    <p:sldId id="342" r:id="rId13"/>
    <p:sldId id="325" r:id="rId14"/>
    <p:sldId id="324" r:id="rId15"/>
    <p:sldId id="343" r:id="rId16"/>
    <p:sldId id="331" r:id="rId17"/>
    <p:sldId id="345" r:id="rId18"/>
    <p:sldId id="346" r:id="rId19"/>
    <p:sldId id="347" r:id="rId20"/>
    <p:sldId id="348" r:id="rId21"/>
    <p:sldId id="349" r:id="rId22"/>
    <p:sldId id="359" r:id="rId23"/>
    <p:sldId id="329" r:id="rId24"/>
    <p:sldId id="332" r:id="rId25"/>
    <p:sldId id="337" r:id="rId26"/>
    <p:sldId id="358" r:id="rId27"/>
    <p:sldId id="362" r:id="rId28"/>
    <p:sldId id="350" r:id="rId29"/>
    <p:sldId id="351" r:id="rId30"/>
    <p:sldId id="352" r:id="rId31"/>
    <p:sldId id="353" r:id="rId32"/>
    <p:sldId id="363" r:id="rId33"/>
    <p:sldId id="364" r:id="rId34"/>
    <p:sldId id="365" r:id="rId35"/>
    <p:sldId id="366" r:id="rId36"/>
    <p:sldId id="367" r:id="rId37"/>
    <p:sldId id="344" r:id="rId38"/>
    <p:sldId id="354" r:id="rId39"/>
    <p:sldId id="355" r:id="rId40"/>
    <p:sldId id="360" r:id="rId41"/>
    <p:sldId id="356" r:id="rId42"/>
    <p:sldId id="357" r:id="rId43"/>
    <p:sldId id="282" r:id="rId44"/>
    <p:sldId id="316" r:id="rId45"/>
    <p:sldId id="317" r:id="rId46"/>
    <p:sldId id="319" r:id="rId47"/>
    <p:sldId id="320" r:id="rId48"/>
    <p:sldId id="338" r:id="rId49"/>
    <p:sldId id="339" r:id="rId50"/>
    <p:sldId id="333" r:id="rId51"/>
    <p:sldId id="334" r:id="rId52"/>
    <p:sldId id="294" r:id="rId53"/>
    <p:sldId id="327" r:id="rId54"/>
    <p:sldId id="298" r:id="rId55"/>
    <p:sldId id="328" r:id="rId56"/>
    <p:sldId id="296" r:id="rId57"/>
    <p:sldId id="297" r:id="rId58"/>
    <p:sldId id="300" r:id="rId59"/>
    <p:sldId id="257" r:id="rId60"/>
    <p:sldId id="323" r:id="rId61"/>
    <p:sldId id="330" r:id="rId62"/>
    <p:sldId id="288" r:id="rId6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ahoma" pitchFamily="34" charset="0"/>
        <a:ea typeface="+mn-ea"/>
        <a:cs typeface="+mn-cs"/>
      </a:defRPr>
    </a:lvl1pPr>
    <a:lvl2pPr marL="457200" algn="l" rtl="0" fontAlgn="base">
      <a:spcBef>
        <a:spcPct val="0"/>
      </a:spcBef>
      <a:spcAft>
        <a:spcPct val="0"/>
      </a:spcAft>
      <a:defRPr kern="1200">
        <a:solidFill>
          <a:schemeClr val="tx1"/>
        </a:solidFill>
        <a:latin typeface="Tahoma" pitchFamily="34" charset="0"/>
        <a:ea typeface="+mn-ea"/>
        <a:cs typeface="+mn-cs"/>
      </a:defRPr>
    </a:lvl2pPr>
    <a:lvl3pPr marL="914400" algn="l" rtl="0" fontAlgn="base">
      <a:spcBef>
        <a:spcPct val="0"/>
      </a:spcBef>
      <a:spcAft>
        <a:spcPct val="0"/>
      </a:spcAft>
      <a:defRPr kern="1200">
        <a:solidFill>
          <a:schemeClr val="tx1"/>
        </a:solidFill>
        <a:latin typeface="Tahoma" pitchFamily="34" charset="0"/>
        <a:ea typeface="+mn-ea"/>
        <a:cs typeface="+mn-cs"/>
      </a:defRPr>
    </a:lvl3pPr>
    <a:lvl4pPr marL="1371600" algn="l" rtl="0" fontAlgn="base">
      <a:spcBef>
        <a:spcPct val="0"/>
      </a:spcBef>
      <a:spcAft>
        <a:spcPct val="0"/>
      </a:spcAft>
      <a:defRPr kern="1200">
        <a:solidFill>
          <a:schemeClr val="tx1"/>
        </a:solidFill>
        <a:latin typeface="Tahoma" pitchFamily="34" charset="0"/>
        <a:ea typeface="+mn-ea"/>
        <a:cs typeface="+mn-cs"/>
      </a:defRPr>
    </a:lvl4pPr>
    <a:lvl5pPr marL="1828800" algn="l" rtl="0" fontAlgn="base">
      <a:spcBef>
        <a:spcPct val="0"/>
      </a:spcBef>
      <a:spcAft>
        <a:spcPct val="0"/>
      </a:spcAft>
      <a:defRPr kern="1200">
        <a:solidFill>
          <a:schemeClr val="tx1"/>
        </a:solidFill>
        <a:latin typeface="Tahoma" pitchFamily="34" charset="0"/>
        <a:ea typeface="+mn-ea"/>
        <a:cs typeface="+mn-cs"/>
      </a:defRPr>
    </a:lvl5pPr>
    <a:lvl6pPr marL="2286000" algn="l" defTabSz="914400" rtl="0" eaLnBrk="1" latinLnBrk="0" hangingPunct="1">
      <a:defRPr kern="1200">
        <a:solidFill>
          <a:schemeClr val="tx1"/>
        </a:solidFill>
        <a:latin typeface="Tahoma" pitchFamily="34" charset="0"/>
        <a:ea typeface="+mn-ea"/>
        <a:cs typeface="+mn-cs"/>
      </a:defRPr>
    </a:lvl6pPr>
    <a:lvl7pPr marL="2743200" algn="l" defTabSz="914400" rtl="0" eaLnBrk="1" latinLnBrk="0" hangingPunct="1">
      <a:defRPr kern="1200">
        <a:solidFill>
          <a:schemeClr val="tx1"/>
        </a:solidFill>
        <a:latin typeface="Tahoma" pitchFamily="34" charset="0"/>
        <a:ea typeface="+mn-ea"/>
        <a:cs typeface="+mn-cs"/>
      </a:defRPr>
    </a:lvl7pPr>
    <a:lvl8pPr marL="3200400" algn="l" defTabSz="914400" rtl="0" eaLnBrk="1" latinLnBrk="0" hangingPunct="1">
      <a:defRPr kern="1200">
        <a:solidFill>
          <a:schemeClr val="tx1"/>
        </a:solidFill>
        <a:latin typeface="Tahoma" pitchFamily="34" charset="0"/>
        <a:ea typeface="+mn-ea"/>
        <a:cs typeface="+mn-cs"/>
      </a:defRPr>
    </a:lvl8pPr>
    <a:lvl9pPr marL="3657600" algn="l" defTabSz="914400" rtl="0" eaLnBrk="1" latinLnBrk="0" hangingPunct="1">
      <a:defRPr kern="1200">
        <a:solidFill>
          <a:schemeClr val="tx1"/>
        </a:solidFill>
        <a:latin typeface="Tahom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00"/>
    <a:srgbClr val="663300"/>
    <a:srgbClr val="E12F11"/>
    <a:srgbClr val="CC9900"/>
    <a:srgbClr val="E7BC29"/>
    <a:srgbClr val="1EA638"/>
    <a:srgbClr val="308834"/>
    <a:srgbClr val="7032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28" autoAdjust="0"/>
    <p:restoredTop sz="94660"/>
  </p:normalViewPr>
  <p:slideViewPr>
    <p:cSldViewPr>
      <p:cViewPr>
        <p:scale>
          <a:sx n="80" d="100"/>
          <a:sy n="80" d="100"/>
        </p:scale>
        <p:origin x="-1056" y="-91"/>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charts/_rels/chart1.xml.rels><?xml version="1.0" encoding="UTF-8" standalone="yes"?>
<Relationships xmlns="http://schemas.openxmlformats.org/package/2006/relationships"><Relationship Id="rId2" Type="http://schemas.openxmlformats.org/officeDocument/2006/relationships/package" Target="../embeddings/_____Microsoft_Excel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1" Type="http://schemas.openxmlformats.org/officeDocument/2006/relationships/package" Target="../embeddings/_____Microsoft_Excel2.xlsx"/></Relationships>
</file>

<file path=ppt/charts/_rels/chart3.xml.rels><?xml version="1.0" encoding="UTF-8" standalone="yes"?>
<Relationships xmlns="http://schemas.openxmlformats.org/package/2006/relationships"><Relationship Id="rId1" Type="http://schemas.openxmlformats.org/officeDocument/2006/relationships/package" Target="../embeddings/_____Microsoft_Excel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3948811700182795E-2"/>
          <c:y val="3.7763244811956885E-2"/>
          <c:w val="0.8842900670322974"/>
          <c:h val="0.6543612426932689"/>
        </c:manualLayout>
      </c:layout>
      <c:barChart>
        <c:barDir val="col"/>
        <c:grouping val="clustered"/>
        <c:varyColors val="0"/>
        <c:ser>
          <c:idx val="1"/>
          <c:order val="1"/>
          <c:tx>
            <c:strRef>
              <c:f>'Рисунок по звеньям'!$D$4</c:f>
              <c:strCache>
                <c:ptCount val="1"/>
                <c:pt idx="0">
                  <c:v>Производственные затраты, руб./га</c:v>
                </c:pt>
              </c:strCache>
            </c:strRef>
          </c:tx>
          <c:spPr>
            <a:solidFill>
              <a:schemeClr val="accent2">
                <a:lumMod val="60000"/>
                <a:lumOff val="40000"/>
              </a:schemeClr>
            </a:solidFill>
          </c:spPr>
          <c:invertIfNegative val="0"/>
          <c:dLbls>
            <c:txPr>
              <a:bodyPr/>
              <a:lstStyle/>
              <a:p>
                <a:pPr>
                  <a:defRPr sz="1000" b="0" i="0" u="none" strike="noStrike" baseline="0">
                    <a:solidFill>
                      <a:srgbClr val="000000"/>
                    </a:solidFill>
                    <a:latin typeface="Times New Roman"/>
                    <a:ea typeface="Times New Roman"/>
                    <a:cs typeface="Times New Roman"/>
                  </a:defRPr>
                </a:pPr>
                <a:endParaRPr lang="ru-RU"/>
              </a:p>
            </c:txPr>
            <c:dLblPos val="outEnd"/>
            <c:showLegendKey val="0"/>
            <c:showVal val="1"/>
            <c:showCatName val="0"/>
            <c:showSerName val="0"/>
            <c:showPercent val="0"/>
            <c:showBubbleSize val="0"/>
            <c:showLeaderLines val="0"/>
          </c:dLbls>
          <c:cat>
            <c:strRef>
              <c:f>'Рисунок по звеньям'!$B$5:$C$8</c:f>
              <c:strCache>
                <c:ptCount val="4"/>
                <c:pt idx="0">
                  <c:v>Озимая пшеница - Озимая пшеница</c:v>
                </c:pt>
                <c:pt idx="1">
                  <c:v>Лен - Озимая пшеница</c:v>
                </c:pt>
                <c:pt idx="2">
                  <c:v>Горох - Озимая пшеница</c:v>
                </c:pt>
                <c:pt idx="3">
                  <c:v>Чистый пар - Озимая пшеница</c:v>
                </c:pt>
              </c:strCache>
            </c:strRef>
          </c:cat>
          <c:val>
            <c:numRef>
              <c:f>'Рисунок по звеньям'!$D$5:$D$8</c:f>
              <c:numCache>
                <c:formatCode>0.0</c:formatCode>
                <c:ptCount val="4"/>
                <c:pt idx="0">
                  <c:v>61298.899999999994</c:v>
                </c:pt>
                <c:pt idx="1">
                  <c:v>47983.3</c:v>
                </c:pt>
                <c:pt idx="2">
                  <c:v>52218.8</c:v>
                </c:pt>
                <c:pt idx="3">
                  <c:v>33797.700000000004</c:v>
                </c:pt>
              </c:numCache>
            </c:numRef>
          </c:val>
        </c:ser>
        <c:ser>
          <c:idx val="2"/>
          <c:order val="2"/>
          <c:tx>
            <c:strRef>
              <c:f>'Рисунок по звеньям'!$E$4</c:f>
              <c:strCache>
                <c:ptCount val="1"/>
                <c:pt idx="0">
                  <c:v>Затраты, тыс. руб./га</c:v>
                </c:pt>
              </c:strCache>
            </c:strRef>
          </c:tx>
          <c:invertIfNegative val="0"/>
          <c:cat>
            <c:strRef>
              <c:f>'Рисунок по звеньям'!$B$5:$C$8</c:f>
              <c:strCache>
                <c:ptCount val="4"/>
                <c:pt idx="0">
                  <c:v>Озимая пшеница - Озимая пшеница</c:v>
                </c:pt>
                <c:pt idx="1">
                  <c:v>Лен - Озимая пшеница</c:v>
                </c:pt>
                <c:pt idx="2">
                  <c:v>Горох - Озимая пшеница</c:v>
                </c:pt>
                <c:pt idx="3">
                  <c:v>Чистый пар - Озимая пшеница</c:v>
                </c:pt>
              </c:strCache>
            </c:strRef>
          </c:cat>
          <c:val>
            <c:numRef>
              <c:f>'Рисунок по звеньям'!$E$5:$E$8</c:f>
            </c:numRef>
          </c:val>
        </c:ser>
        <c:ser>
          <c:idx val="3"/>
          <c:order val="3"/>
          <c:tx>
            <c:strRef>
              <c:f>'Рисунок по звеньям'!$F$4</c:f>
              <c:strCache>
                <c:ptCount val="1"/>
                <c:pt idx="0">
                  <c:v>Прибыль, руб./га</c:v>
                </c:pt>
              </c:strCache>
            </c:strRef>
          </c:tx>
          <c:spPr>
            <a:solidFill>
              <a:schemeClr val="tx2">
                <a:lumMod val="40000"/>
                <a:lumOff val="60000"/>
              </a:schemeClr>
            </a:solidFill>
          </c:spPr>
          <c:invertIfNegative val="0"/>
          <c:dLbls>
            <c:txPr>
              <a:bodyPr/>
              <a:lstStyle/>
              <a:p>
                <a:pPr>
                  <a:defRPr sz="1000" b="0" i="0" u="none" strike="noStrike" baseline="0">
                    <a:solidFill>
                      <a:srgbClr val="000000"/>
                    </a:solidFill>
                    <a:latin typeface="Times New Roman"/>
                    <a:ea typeface="Times New Roman"/>
                    <a:cs typeface="Times New Roman"/>
                  </a:defRPr>
                </a:pPr>
                <a:endParaRPr lang="ru-RU"/>
              </a:p>
            </c:txPr>
            <c:dLblPos val="outEnd"/>
            <c:showLegendKey val="0"/>
            <c:showVal val="1"/>
            <c:showCatName val="0"/>
            <c:showSerName val="0"/>
            <c:showPercent val="0"/>
            <c:showBubbleSize val="0"/>
            <c:showLeaderLines val="0"/>
          </c:dLbls>
          <c:cat>
            <c:strRef>
              <c:f>'Рисунок по звеньям'!$B$5:$C$8</c:f>
              <c:strCache>
                <c:ptCount val="4"/>
                <c:pt idx="0">
                  <c:v>Озимая пшеница - Озимая пшеница</c:v>
                </c:pt>
                <c:pt idx="1">
                  <c:v>Лен - Озимая пшеница</c:v>
                </c:pt>
                <c:pt idx="2">
                  <c:v>Горох - Озимая пшеница</c:v>
                </c:pt>
                <c:pt idx="3">
                  <c:v>Чистый пар - Озимая пшеница</c:v>
                </c:pt>
              </c:strCache>
            </c:strRef>
          </c:cat>
          <c:val>
            <c:numRef>
              <c:f>'Рисунок по звеньям'!$F$5:$F$8</c:f>
              <c:numCache>
                <c:formatCode>0.0</c:formatCode>
                <c:ptCount val="4"/>
                <c:pt idx="0">
                  <c:v>29941.100000000006</c:v>
                </c:pt>
                <c:pt idx="1">
                  <c:v>27076.699999999983</c:v>
                </c:pt>
                <c:pt idx="2">
                  <c:v>34586.199999999997</c:v>
                </c:pt>
                <c:pt idx="3">
                  <c:v>18492.300000000003</c:v>
                </c:pt>
              </c:numCache>
            </c:numRef>
          </c:val>
        </c:ser>
        <c:dLbls>
          <c:showLegendKey val="0"/>
          <c:showVal val="0"/>
          <c:showCatName val="0"/>
          <c:showSerName val="0"/>
          <c:showPercent val="0"/>
          <c:showBubbleSize val="0"/>
        </c:dLbls>
        <c:gapWidth val="150"/>
        <c:axId val="116173056"/>
        <c:axId val="116183040"/>
      </c:barChart>
      <c:lineChart>
        <c:grouping val="standard"/>
        <c:varyColors val="0"/>
        <c:ser>
          <c:idx val="0"/>
          <c:order val="0"/>
          <c:tx>
            <c:strRef>
              <c:f>'Рисунок по звеньям'!#REF!</c:f>
              <c:strCache>
                <c:ptCount val="1"/>
                <c:pt idx="0">
                  <c:v>#REF!</c:v>
                </c:pt>
              </c:strCache>
            </c:strRef>
          </c:tx>
          <c:spPr>
            <a:ln>
              <a:solidFill>
                <a:srgbClr val="92D050"/>
              </a:solidFill>
            </a:ln>
          </c:spPr>
          <c:marker>
            <c:symbol val="none"/>
          </c:marker>
          <c:cat>
            <c:strRef>
              <c:f>'Рисунок по звеньям'!$B$5:$C$8</c:f>
              <c:strCache>
                <c:ptCount val="4"/>
                <c:pt idx="0">
                  <c:v>Озимая пшеница - Озимая пшеница</c:v>
                </c:pt>
                <c:pt idx="1">
                  <c:v>Лен - Озимая пшеница</c:v>
                </c:pt>
                <c:pt idx="2">
                  <c:v>Горох - Озимая пшеница</c:v>
                </c:pt>
                <c:pt idx="3">
                  <c:v>Чистый пар - Озимая пшеница</c:v>
                </c:pt>
              </c:strCache>
            </c:strRef>
          </c:cat>
          <c:val>
            <c:numRef>
              <c:f>'Рисунок по звеньям'!#REF!</c:f>
              <c:numCache>
                <c:formatCode>General</c:formatCode>
                <c:ptCount val="1"/>
                <c:pt idx="0">
                  <c:v>1</c:v>
                </c:pt>
              </c:numCache>
            </c:numRef>
          </c:val>
          <c:smooth val="0"/>
        </c:ser>
        <c:ser>
          <c:idx val="4"/>
          <c:order val="4"/>
          <c:tx>
            <c:strRef>
              <c:f>'Рисунок по звеньям'!$G$4</c:f>
              <c:strCache>
                <c:ptCount val="1"/>
                <c:pt idx="0">
                  <c:v>Уровень рентабельности, %</c:v>
                </c:pt>
              </c:strCache>
            </c:strRef>
          </c:tx>
          <c:spPr>
            <a:ln>
              <a:solidFill>
                <a:srgbClr val="FFC000"/>
              </a:solidFill>
            </a:ln>
          </c:spPr>
          <c:marker>
            <c:symbol val="none"/>
          </c:marker>
          <c:dLbls>
            <c:spPr>
              <a:solidFill>
                <a:srgbClr val="FFC000"/>
              </a:solidFill>
            </c:spPr>
            <c:txPr>
              <a:bodyPr/>
              <a:lstStyle/>
              <a:p>
                <a:pPr>
                  <a:defRPr sz="1200" b="1" i="0" u="none" strike="noStrike" baseline="0">
                    <a:solidFill>
                      <a:srgbClr val="000000"/>
                    </a:solidFill>
                    <a:latin typeface="Times New Roman"/>
                    <a:ea typeface="Times New Roman"/>
                    <a:cs typeface="Times New Roman"/>
                  </a:defRPr>
                </a:pPr>
                <a:endParaRPr lang="ru-RU"/>
              </a:p>
            </c:txPr>
            <c:dLblPos val="ctr"/>
            <c:showLegendKey val="0"/>
            <c:showVal val="1"/>
            <c:showCatName val="0"/>
            <c:showSerName val="0"/>
            <c:showPercent val="0"/>
            <c:showBubbleSize val="0"/>
            <c:showLeaderLines val="0"/>
          </c:dLbls>
          <c:cat>
            <c:strRef>
              <c:f>'Рисунок по звеньям'!$B$5:$C$8</c:f>
              <c:strCache>
                <c:ptCount val="4"/>
                <c:pt idx="0">
                  <c:v>Озимая пшеница - Озимая пшеница</c:v>
                </c:pt>
                <c:pt idx="1">
                  <c:v>Лен - Озимая пшеница</c:v>
                </c:pt>
                <c:pt idx="2">
                  <c:v>Горох - Озимая пшеница</c:v>
                </c:pt>
                <c:pt idx="3">
                  <c:v>Чистый пар - Озимая пшеница</c:v>
                </c:pt>
              </c:strCache>
            </c:strRef>
          </c:cat>
          <c:val>
            <c:numRef>
              <c:f>'Рисунок по звеньям'!$G$5:$G$8</c:f>
              <c:numCache>
                <c:formatCode>0.0</c:formatCode>
                <c:ptCount val="4"/>
                <c:pt idx="0">
                  <c:v>48.844432771224291</c:v>
                </c:pt>
                <c:pt idx="1">
                  <c:v>56.429424403907156</c:v>
                </c:pt>
                <c:pt idx="2">
                  <c:v>66.233234007675392</c:v>
                </c:pt>
                <c:pt idx="3">
                  <c:v>54.714669933161133</c:v>
                </c:pt>
              </c:numCache>
            </c:numRef>
          </c:val>
          <c:smooth val="0"/>
        </c:ser>
        <c:dLbls>
          <c:showLegendKey val="0"/>
          <c:showVal val="0"/>
          <c:showCatName val="0"/>
          <c:showSerName val="0"/>
          <c:showPercent val="0"/>
          <c:showBubbleSize val="0"/>
        </c:dLbls>
        <c:marker val="1"/>
        <c:smooth val="0"/>
        <c:axId val="116184576"/>
        <c:axId val="116186112"/>
      </c:lineChart>
      <c:catAx>
        <c:axId val="116173056"/>
        <c:scaling>
          <c:orientation val="minMax"/>
        </c:scaling>
        <c:delete val="0"/>
        <c:axPos val="b"/>
        <c:numFmt formatCode="General" sourceLinked="1"/>
        <c:majorTickMark val="out"/>
        <c:minorTickMark val="none"/>
        <c:tickLblPos val="nextTo"/>
        <c:txPr>
          <a:bodyPr rot="0" vert="horz"/>
          <a:lstStyle/>
          <a:p>
            <a:pPr>
              <a:defRPr sz="1200" b="0" i="0" u="none" strike="noStrike" baseline="0">
                <a:solidFill>
                  <a:srgbClr val="000000"/>
                </a:solidFill>
                <a:latin typeface="Times New Roman"/>
                <a:ea typeface="Times New Roman"/>
                <a:cs typeface="Times New Roman"/>
              </a:defRPr>
            </a:pPr>
            <a:endParaRPr lang="ru-RU"/>
          </a:p>
        </c:txPr>
        <c:crossAx val="116183040"/>
        <c:crosses val="autoZero"/>
        <c:auto val="1"/>
        <c:lblAlgn val="ctr"/>
        <c:lblOffset val="100"/>
        <c:noMultiLvlLbl val="0"/>
      </c:catAx>
      <c:valAx>
        <c:axId val="116183040"/>
        <c:scaling>
          <c:orientation val="minMax"/>
          <c:max val="70000"/>
        </c:scaling>
        <c:delete val="0"/>
        <c:axPos val="l"/>
        <c:majorGridlines/>
        <c:numFmt formatCode="0" sourceLinked="0"/>
        <c:majorTickMark val="out"/>
        <c:minorTickMark val="none"/>
        <c:tickLblPos val="nextTo"/>
        <c:txPr>
          <a:bodyPr rot="0" vert="horz"/>
          <a:lstStyle/>
          <a:p>
            <a:pPr>
              <a:defRPr sz="1000" b="0" i="0" u="none" strike="noStrike" baseline="0">
                <a:solidFill>
                  <a:srgbClr val="000000"/>
                </a:solidFill>
                <a:latin typeface="Times New Roman"/>
                <a:ea typeface="Times New Roman"/>
                <a:cs typeface="Times New Roman"/>
              </a:defRPr>
            </a:pPr>
            <a:endParaRPr lang="ru-RU"/>
          </a:p>
        </c:txPr>
        <c:crossAx val="116173056"/>
        <c:crosses val="autoZero"/>
        <c:crossBetween val="between"/>
      </c:valAx>
      <c:catAx>
        <c:axId val="116184576"/>
        <c:scaling>
          <c:orientation val="minMax"/>
        </c:scaling>
        <c:delete val="1"/>
        <c:axPos val="b"/>
        <c:majorTickMark val="out"/>
        <c:minorTickMark val="none"/>
        <c:tickLblPos val="nextTo"/>
        <c:crossAx val="116186112"/>
        <c:crosses val="autoZero"/>
        <c:auto val="1"/>
        <c:lblAlgn val="ctr"/>
        <c:lblOffset val="100"/>
        <c:noMultiLvlLbl val="0"/>
      </c:catAx>
      <c:valAx>
        <c:axId val="116186112"/>
        <c:scaling>
          <c:orientation val="minMax"/>
          <c:max val="70"/>
          <c:min val="0"/>
        </c:scaling>
        <c:delete val="0"/>
        <c:axPos val="r"/>
        <c:numFmt formatCode="0" sourceLinked="0"/>
        <c:majorTickMark val="out"/>
        <c:minorTickMark val="none"/>
        <c:tickLblPos val="nextTo"/>
        <c:txPr>
          <a:bodyPr rot="0" vert="horz"/>
          <a:lstStyle/>
          <a:p>
            <a:pPr>
              <a:defRPr sz="1000" b="0" i="0" u="none" strike="noStrike" baseline="0">
                <a:solidFill>
                  <a:srgbClr val="000000"/>
                </a:solidFill>
                <a:latin typeface="Times New Roman"/>
                <a:ea typeface="Times New Roman"/>
                <a:cs typeface="Times New Roman"/>
              </a:defRPr>
            </a:pPr>
            <a:endParaRPr lang="ru-RU"/>
          </a:p>
        </c:txPr>
        <c:crossAx val="116184576"/>
        <c:crosses val="max"/>
        <c:crossBetween val="between"/>
        <c:majorUnit val="10"/>
      </c:valAx>
    </c:plotArea>
    <c:legend>
      <c:legendPos val="b"/>
      <c:legendEntry>
        <c:idx val="2"/>
        <c:delete val="1"/>
      </c:legendEntry>
      <c:layout>
        <c:manualLayout>
          <c:xMode val="edge"/>
          <c:yMode val="edge"/>
          <c:x val="4.3175199605121097E-2"/>
          <c:y val="0.8027766260860606"/>
          <c:w val="0.91364931009563266"/>
          <c:h val="0.14986370109910385"/>
        </c:manualLayout>
      </c:layout>
      <c:overlay val="0"/>
      <c:txPr>
        <a:bodyPr/>
        <a:lstStyle/>
        <a:p>
          <a:pPr>
            <a:defRPr sz="1100" b="0" i="0" u="none" strike="noStrike" baseline="0">
              <a:solidFill>
                <a:srgbClr val="000000"/>
              </a:solidFill>
              <a:latin typeface="Times New Roman"/>
              <a:ea typeface="Times New Roman"/>
              <a:cs typeface="Times New Roman"/>
            </a:defRPr>
          </a:pPr>
          <a:endParaRPr lang="ru-RU"/>
        </a:p>
      </c:txPr>
    </c:legend>
    <c:plotVisOnly val="1"/>
    <c:dispBlanksAs val="gap"/>
    <c:showDLblsOverMax val="0"/>
  </c:chart>
  <c:spPr>
    <a:ln>
      <a:noFill/>
    </a:ln>
  </c:spPr>
  <c:txPr>
    <a:bodyPr/>
    <a:lstStyle/>
    <a:p>
      <a:pPr>
        <a:defRPr sz="1000" b="0" i="0" u="none" strike="noStrike" baseline="0">
          <a:solidFill>
            <a:srgbClr val="000000"/>
          </a:solidFill>
          <a:latin typeface="Calibri"/>
          <a:ea typeface="Calibri"/>
          <a:cs typeface="Calibri"/>
        </a:defRPr>
      </a:pPr>
      <a:endParaRPr lang="ru-RU"/>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ru-RU"/>
              <a:t>Структура сельскохозяйственных угодий в РФ:</a:t>
            </a:r>
          </a:p>
        </c:rich>
      </c:tx>
      <c:layout>
        <c:manualLayout>
          <c:xMode val="edge"/>
          <c:yMode val="edge"/>
          <c:x val="1.2826202211007915E-3"/>
          <c:y val="3.4374953130858643E-2"/>
        </c:manualLayout>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
          <c:y val="0.18736964232507072"/>
          <c:w val="0.66688811218156774"/>
          <c:h val="0.77501550196850388"/>
        </c:manualLayout>
      </c:layout>
      <c:pie3DChart>
        <c:varyColors val="1"/>
        <c:ser>
          <c:idx val="0"/>
          <c:order val="0"/>
          <c:tx>
            <c:strRef>
              <c:f>Лист1!$B$1</c:f>
              <c:strCache>
                <c:ptCount val="1"/>
                <c:pt idx="0">
                  <c:v>Структура сельскохозяйственных угодий</c:v>
                </c:pt>
              </c:strCache>
            </c:strRef>
          </c:tx>
          <c:explosion val="46"/>
          <c:dPt>
            <c:idx val="0"/>
            <c:bubble3D val="0"/>
            <c:explosion val="11"/>
          </c:dPt>
          <c:dPt>
            <c:idx val="1"/>
            <c:bubble3D val="0"/>
            <c:explosion val="20"/>
          </c:dPt>
          <c:dPt>
            <c:idx val="2"/>
            <c:bubble3D val="0"/>
          </c:dPt>
          <c:dPt>
            <c:idx val="3"/>
            <c:bubble3D val="0"/>
          </c:dPt>
          <c:dPt>
            <c:idx val="4"/>
            <c:bubble3D val="0"/>
          </c:dPt>
          <c:dLbls>
            <c:showLegendKey val="0"/>
            <c:showVal val="1"/>
            <c:showCatName val="0"/>
            <c:showSerName val="0"/>
            <c:showPercent val="0"/>
            <c:showBubbleSize val="0"/>
            <c:showLeaderLines val="1"/>
          </c:dLbls>
          <c:cat>
            <c:strRef>
              <c:f>Лист1!$A$2:$A$6</c:f>
              <c:strCache>
                <c:ptCount val="5"/>
                <c:pt idx="0">
                  <c:v>пашня</c:v>
                </c:pt>
                <c:pt idx="1">
                  <c:v>пастбища </c:v>
                </c:pt>
                <c:pt idx="2">
                  <c:v>сенокосы</c:v>
                </c:pt>
                <c:pt idx="3">
                  <c:v>многолетние насаждения </c:v>
                </c:pt>
                <c:pt idx="4">
                  <c:v>залежь</c:v>
                </c:pt>
              </c:strCache>
            </c:strRef>
          </c:cat>
          <c:val>
            <c:numRef>
              <c:f>Лист1!$B$2:$B$6</c:f>
              <c:numCache>
                <c:formatCode>General</c:formatCode>
                <c:ptCount val="5"/>
                <c:pt idx="0">
                  <c:v>116.24</c:v>
                </c:pt>
                <c:pt idx="1">
                  <c:v>57.2</c:v>
                </c:pt>
                <c:pt idx="2">
                  <c:v>18.72</c:v>
                </c:pt>
                <c:pt idx="3">
                  <c:v>1.23</c:v>
                </c:pt>
                <c:pt idx="4">
                  <c:v>4.3099999999999996</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981297412636388"/>
          <c:y val="0.12287364079490062"/>
          <c:w val="0.27435675902108247"/>
          <c:h val="0.86986226721659787"/>
        </c:manualLayout>
      </c:layout>
      <c:overlay val="0"/>
    </c:legend>
    <c:plotVisOnly val="1"/>
    <c:dispBlanksAs val="gap"/>
    <c:showDLblsOverMax val="0"/>
  </c:chart>
  <c:txPr>
    <a:bodyPr/>
    <a:lstStyle/>
    <a:p>
      <a:pPr>
        <a:defRPr sz="1800">
          <a:solidFill>
            <a:schemeClr val="accent6">
              <a:lumMod val="50000"/>
            </a:schemeClr>
          </a:solidFill>
        </a:defRPr>
      </a:pPr>
      <a:endParaRPr lang="ru-RU"/>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lgn="ctr">
              <a:defRPr/>
            </a:pPr>
            <a:r>
              <a:rPr lang="ru-RU" dirty="0"/>
              <a:t>Структура сельскохозяйственных угодий в СК:</a:t>
            </a:r>
          </a:p>
        </c:rich>
      </c:tx>
      <c:layout>
        <c:manualLayout>
          <c:xMode val="edge"/>
          <c:yMode val="edge"/>
          <c:x val="0.16279002449801594"/>
          <c:y val="5.1013926919700754E-2"/>
        </c:manualLayout>
      </c:layout>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0"/>
          <c:y val="0.18736964232507072"/>
          <c:w val="0.66688811218156774"/>
          <c:h val="0.77501550196850388"/>
        </c:manualLayout>
      </c:layout>
      <c:pie3DChart>
        <c:varyColors val="1"/>
        <c:ser>
          <c:idx val="0"/>
          <c:order val="0"/>
          <c:tx>
            <c:strRef>
              <c:f>Лист1!$B$1</c:f>
              <c:strCache>
                <c:ptCount val="1"/>
                <c:pt idx="0">
                  <c:v>Структура сельскохозяйственных угодий</c:v>
                </c:pt>
              </c:strCache>
            </c:strRef>
          </c:tx>
          <c:explosion val="50"/>
          <c:dPt>
            <c:idx val="0"/>
            <c:bubble3D val="0"/>
          </c:dPt>
          <c:dPt>
            <c:idx val="1"/>
            <c:bubble3D val="0"/>
            <c:explosion val="42"/>
          </c:dPt>
          <c:dLbls>
            <c:showLegendKey val="0"/>
            <c:showVal val="1"/>
            <c:showCatName val="0"/>
            <c:showSerName val="0"/>
            <c:showPercent val="0"/>
            <c:showBubbleSize val="0"/>
            <c:showLeaderLines val="1"/>
          </c:dLbls>
          <c:cat>
            <c:strRef>
              <c:f>Лист1!$A$2:$A$3</c:f>
              <c:strCache>
                <c:ptCount val="2"/>
                <c:pt idx="0">
                  <c:v>пашня</c:v>
                </c:pt>
                <c:pt idx="1">
                  <c:v>пастбища </c:v>
                </c:pt>
              </c:strCache>
            </c:strRef>
          </c:cat>
          <c:val>
            <c:numRef>
              <c:f>Лист1!$B$2:$B$3</c:f>
              <c:numCache>
                <c:formatCode>General</c:formatCode>
                <c:ptCount val="2"/>
                <c:pt idx="0">
                  <c:v>3995.7</c:v>
                </c:pt>
                <c:pt idx="1">
                  <c:v>1628.1</c:v>
                </c:pt>
              </c:numCache>
            </c:numRef>
          </c:val>
        </c:ser>
        <c:dLbls>
          <c:showLegendKey val="0"/>
          <c:showVal val="0"/>
          <c:showCatName val="0"/>
          <c:showSerName val="0"/>
          <c:showPercent val="0"/>
          <c:showBubbleSize val="0"/>
          <c:showLeaderLines val="1"/>
        </c:dLbls>
      </c:pie3DChart>
    </c:plotArea>
    <c:legend>
      <c:legendPos val="r"/>
      <c:layout>
        <c:manualLayout>
          <c:xMode val="edge"/>
          <c:yMode val="edge"/>
          <c:x val="0.69812967150732452"/>
          <c:y val="0.12287339394296411"/>
          <c:w val="0.21612160071686548"/>
          <c:h val="0.68852409658269031"/>
        </c:manualLayout>
      </c:layout>
      <c:overlay val="0"/>
    </c:legend>
    <c:plotVisOnly val="1"/>
    <c:dispBlanksAs val="gap"/>
    <c:showDLblsOverMax val="0"/>
  </c:chart>
  <c:txPr>
    <a:bodyPr/>
    <a:lstStyle/>
    <a:p>
      <a:pPr>
        <a:defRPr sz="1800">
          <a:solidFill>
            <a:schemeClr val="accent6">
              <a:lumMod val="50000"/>
            </a:schemeClr>
          </a:solidFill>
        </a:defRPr>
      </a:pPr>
      <a:endParaRPr lang="ru-RU"/>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97.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662EAA-320F-4CB1-82BF-93BD3AC59362}" type="datetimeFigureOut">
              <a:rPr lang="ru-RU" smtClean="0"/>
              <a:t>27.01.2022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A4F1B3E-C859-4D64-9181-54BFA0863D2C}" type="slidenum">
              <a:rPr lang="ru-RU" smtClean="0"/>
              <a:t>‹#›</a:t>
            </a:fld>
            <a:endParaRPr lang="ru-RU"/>
          </a:p>
        </p:txBody>
      </p:sp>
    </p:spTree>
    <p:extLst>
      <p:ext uri="{BB962C8B-B14F-4D97-AF65-F5344CB8AC3E}">
        <p14:creationId xmlns:p14="http://schemas.microsoft.com/office/powerpoint/2010/main" val="3899915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PlaceHolder 1"/>
          <p:cNvSpPr>
            <a:spLocks noGrp="1" noRot="1" noChangeAspect="1"/>
          </p:cNvSpPr>
          <p:nvPr>
            <p:ph type="sldImg"/>
          </p:nvPr>
        </p:nvSpPr>
        <p:spPr>
          <a:xfrm>
            <a:off x="1373188" y="1143000"/>
            <a:ext cx="4105275" cy="3079750"/>
          </a:xfrm>
          <a:prstGeom prst="rect">
            <a:avLst/>
          </a:prstGeom>
        </p:spPr>
      </p:sp>
      <p:sp>
        <p:nvSpPr>
          <p:cNvPr id="216" name="PlaceHolder 2"/>
          <p:cNvSpPr>
            <a:spLocks noGrp="1"/>
          </p:cNvSpPr>
          <p:nvPr>
            <p:ph type="body"/>
          </p:nvPr>
        </p:nvSpPr>
        <p:spPr>
          <a:xfrm>
            <a:off x="685800" y="4400640"/>
            <a:ext cx="5480280" cy="3594240"/>
          </a:xfrm>
          <a:prstGeom prst="rect">
            <a:avLst/>
          </a:prstGeom>
        </p:spPr>
        <p:txBody>
          <a:bodyPr lIns="0" tIns="0" rIns="0" bIns="0">
            <a:noAutofit/>
          </a:bodyPr>
          <a:lstStyle/>
          <a:p>
            <a:endParaRPr lang="ru-RU" sz="2000" b="0" strike="noStrike" spc="-1">
              <a:latin typeface="Arial"/>
            </a:endParaRPr>
          </a:p>
        </p:txBody>
      </p:sp>
      <p:sp>
        <p:nvSpPr>
          <p:cNvPr id="217" name="CustomShape 3"/>
          <p:cNvSpPr/>
          <p:nvPr/>
        </p:nvSpPr>
        <p:spPr>
          <a:xfrm>
            <a:off x="3884760" y="8685360"/>
            <a:ext cx="2965680" cy="452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0B7FD4B4-906B-4BA5-BFF0-ABEDF67D7AFB}" type="slidenum">
              <a:rPr lang="ru-RU" sz="1200" b="0" strike="noStrike" spc="-1">
                <a:solidFill>
                  <a:srgbClr val="000000"/>
                </a:solidFill>
                <a:latin typeface="+mn-lt"/>
                <a:ea typeface="+mn-ea"/>
              </a:rPr>
              <a:t>5</a:t>
            </a:fld>
            <a:endParaRPr lang="ru-RU" sz="1200" b="0" strike="noStrike" spc="-1">
              <a:latin typeface="Arial"/>
            </a:endParaRPr>
          </a:p>
        </p:txBody>
      </p:sp>
    </p:spTree>
    <p:extLst>
      <p:ext uri="{BB962C8B-B14F-4D97-AF65-F5344CB8AC3E}">
        <p14:creationId xmlns:p14="http://schemas.microsoft.com/office/powerpoint/2010/main" val="4235808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PlaceHolder 1"/>
          <p:cNvSpPr>
            <a:spLocks noGrp="1" noRot="1" noChangeAspect="1"/>
          </p:cNvSpPr>
          <p:nvPr>
            <p:ph type="sldImg"/>
          </p:nvPr>
        </p:nvSpPr>
        <p:spPr>
          <a:xfrm>
            <a:off x="1373188" y="1143000"/>
            <a:ext cx="4105275" cy="3079750"/>
          </a:xfrm>
          <a:prstGeom prst="rect">
            <a:avLst/>
          </a:prstGeom>
        </p:spPr>
      </p:sp>
      <p:sp>
        <p:nvSpPr>
          <p:cNvPr id="216" name="PlaceHolder 2"/>
          <p:cNvSpPr>
            <a:spLocks noGrp="1"/>
          </p:cNvSpPr>
          <p:nvPr>
            <p:ph type="body"/>
          </p:nvPr>
        </p:nvSpPr>
        <p:spPr>
          <a:xfrm>
            <a:off x="685800" y="4400640"/>
            <a:ext cx="5480280" cy="3594240"/>
          </a:xfrm>
          <a:prstGeom prst="rect">
            <a:avLst/>
          </a:prstGeom>
        </p:spPr>
        <p:txBody>
          <a:bodyPr lIns="0" tIns="0" rIns="0" bIns="0">
            <a:noAutofit/>
          </a:bodyPr>
          <a:lstStyle/>
          <a:p>
            <a:endParaRPr lang="ru-RU" sz="2000" b="0" strike="noStrike" spc="-1">
              <a:latin typeface="Arial"/>
            </a:endParaRPr>
          </a:p>
        </p:txBody>
      </p:sp>
      <p:sp>
        <p:nvSpPr>
          <p:cNvPr id="217" name="CustomShape 3"/>
          <p:cNvSpPr/>
          <p:nvPr/>
        </p:nvSpPr>
        <p:spPr>
          <a:xfrm>
            <a:off x="3884760" y="8685360"/>
            <a:ext cx="2965680" cy="45252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nchor="b">
            <a:noAutofit/>
          </a:bodyPr>
          <a:lstStyle/>
          <a:p>
            <a:pPr algn="r">
              <a:lnSpc>
                <a:spcPct val="100000"/>
              </a:lnSpc>
            </a:pPr>
            <a:fld id="{0B7FD4B4-906B-4BA5-BFF0-ABEDF67D7AFB}" type="slidenum">
              <a:rPr lang="ru-RU" sz="1200" b="0" strike="noStrike" spc="-1">
                <a:solidFill>
                  <a:srgbClr val="000000"/>
                </a:solidFill>
                <a:latin typeface="+mn-lt"/>
                <a:ea typeface="+mn-ea"/>
              </a:rPr>
              <a:t>6</a:t>
            </a:fld>
            <a:endParaRPr lang="ru-RU" sz="1200" b="0" strike="noStrike" spc="-1">
              <a:latin typeface="Arial"/>
            </a:endParaRPr>
          </a:p>
        </p:txBody>
      </p:sp>
    </p:spTree>
    <p:extLst>
      <p:ext uri="{BB962C8B-B14F-4D97-AF65-F5344CB8AC3E}">
        <p14:creationId xmlns:p14="http://schemas.microsoft.com/office/powerpoint/2010/main" val="7076172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6148"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954AB34-9079-4334-80F4-63A3C067B5B9}" type="slidenum">
              <a:rPr lang="ru-RU" altLang="ru-RU"/>
              <a:pPr eaLnBrk="1" hangingPunct="1"/>
              <a:t>15</a:t>
            </a:fld>
            <a:endParaRPr lang="ru-RU" altLang="ru-RU"/>
          </a:p>
        </p:txBody>
      </p:sp>
    </p:spTree>
    <p:extLst>
      <p:ext uri="{BB962C8B-B14F-4D97-AF65-F5344CB8AC3E}">
        <p14:creationId xmlns:p14="http://schemas.microsoft.com/office/powerpoint/2010/main" val="817673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1DF6E255-9938-447D-A9DE-50DF037849EB}" type="slidenum">
              <a:rPr lang="ru-RU" smtClean="0"/>
              <a:pPr/>
              <a:t>20</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427B8A1-FCEC-4205-8D76-C34B76DBE194}" type="slidenum">
              <a:rPr lang="ru-RU" smtClean="0"/>
              <a:t>21</a:t>
            </a:fld>
            <a:endParaRPr lang="ru-RU"/>
          </a:p>
        </p:txBody>
      </p:sp>
    </p:spTree>
    <p:extLst>
      <p:ext uri="{BB962C8B-B14F-4D97-AF65-F5344CB8AC3E}">
        <p14:creationId xmlns:p14="http://schemas.microsoft.com/office/powerpoint/2010/main" val="2803332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Образ слайда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ru-RU" dirty="0" smtClean="0"/>
          </a:p>
        </p:txBody>
      </p:sp>
      <p:sp>
        <p:nvSpPr>
          <p:cNvPr id="4" name="Номер слайда 3"/>
          <p:cNvSpPr>
            <a:spLocks noGrp="1"/>
          </p:cNvSpPr>
          <p:nvPr>
            <p:ph type="sldNum" sz="quarter" idx="5"/>
          </p:nvPr>
        </p:nvSpPr>
        <p:spPr/>
        <p:txBody>
          <a:bodyPr/>
          <a:lstStyle/>
          <a:p>
            <a:pPr>
              <a:defRPr/>
            </a:pPr>
            <a:fld id="{FBD099D7-1E81-444A-82DB-2017436E6F6C}" type="slidenum">
              <a:rPr lang="ru-RU" smtClean="0"/>
              <a:pPr>
                <a:defRPr/>
              </a:pPr>
              <a:t>22</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FBCFD056-B95E-460C-AB10-E53003B0DA3D}" type="slidenum">
              <a:rPr lang="ru-RU" smtClean="0"/>
              <a:pPr>
                <a:defRPr/>
              </a:pPr>
              <a:t>40</a:t>
            </a:fld>
            <a:endParaRPr lang="ru-RU"/>
          </a:p>
        </p:txBody>
      </p:sp>
    </p:spTree>
    <p:extLst>
      <p:ext uri="{BB962C8B-B14F-4D97-AF65-F5344CB8AC3E}">
        <p14:creationId xmlns:p14="http://schemas.microsoft.com/office/powerpoint/2010/main" val="2824874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83F9FDA7-A12A-48DD-85B1-0924FBCDD78F}"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E01C0FC4-911C-406D-A2A8-1F5CCEF88326}"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6E278390-396E-4D23-93FA-0363F43921F6}"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BCC5AAA7-C04A-4C15-B02E-4C2EB6BCF3CC}"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3048301C-9B9C-4031-96C5-FF8AF029C923}" type="slidenum">
              <a:rPr lang="ru-RU" smtClean="0"/>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омер слайда 7"/>
          <p:cNvSpPr>
            <a:spLocks noGrp="1"/>
          </p:cNvSpPr>
          <p:nvPr>
            <p:ph type="sldNum" sz="quarter" idx="11"/>
          </p:nvPr>
        </p:nvSpPr>
        <p:spPr/>
        <p:txBody>
          <a:bodyPr/>
          <a:lstStyle/>
          <a:p>
            <a:pPr>
              <a:defRPr/>
            </a:pPr>
            <a:fld id="{4091F894-569C-43BE-A03B-BEC26BE0B260}" type="slidenum">
              <a:rPr lang="ru-RU" smtClean="0"/>
              <a:pPr>
                <a:defRPr/>
              </a:pPr>
              <a:t>‹#›</a:t>
            </a:fld>
            <a:endParaRPr lang="ru-RU"/>
          </a:p>
        </p:txBody>
      </p:sp>
      <p:sp>
        <p:nvSpPr>
          <p:cNvPr id="9" name="Нижний колонтитул 8"/>
          <p:cNvSpPr>
            <a:spLocks noGrp="1"/>
          </p:cNvSpPr>
          <p:nvPr>
            <p:ph type="ftr" sz="quarter" idx="12"/>
          </p:nvPr>
        </p:nvSpPr>
        <p:spPr/>
        <p:txBody>
          <a:bodyPr/>
          <a:lstStyle/>
          <a:p>
            <a:pPr>
              <a:defRPr/>
            </a:pPr>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A388EBFA-B25C-43CC-BB9A-F4E9423371B1}"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156448" y="6422064"/>
            <a:ext cx="762000" cy="365125"/>
          </a:xfrm>
        </p:spPr>
        <p:txBody>
          <a:bodyPr/>
          <a:lstStyle/>
          <a:p>
            <a:pPr>
              <a:defRPr/>
            </a:pPr>
            <a:fld id="{A2893E81-6185-47A4-8849-38305E90F07D}"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2C2FECC-64A8-4205-A278-84D5F9B26255}" type="slidenum">
              <a:rPr lang="ru-RU" smtClean="0"/>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019E341-CC60-4188-9969-D8A344C607EF}"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093C370-6630-4099-8CDE-FCEF72AB84CF}" type="slidenum">
              <a:rPr lang="ru-RU" smtClean="0"/>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7E044F50-0F4B-40F2-8A93-D0903ACE80E9}" type="slidenum">
              <a:rPr lang="ru-RU"/>
              <a:pPr>
                <a:defRPr/>
              </a:pPr>
              <a:t>‹#›</a:t>
            </a:fld>
            <a:endParaRPr lang="ru-RU"/>
          </a:p>
        </p:txBody>
      </p:sp>
    </p:spTree>
    <p:extLst>
      <p:ext uri="{BB962C8B-B14F-4D97-AF65-F5344CB8AC3E}">
        <p14:creationId xmlns:p14="http://schemas.microsoft.com/office/powerpoint/2010/main" val="24170413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25963"/>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E1F4DBAE-0624-4EF3-B61B-94BCB4755F73}" type="slidenum">
              <a:rPr lang="ru-RU"/>
              <a:pPr>
                <a:defRPr/>
              </a:pPr>
              <a:t>‹#›</a:t>
            </a:fld>
            <a:endParaRPr lang="ru-RU"/>
          </a:p>
        </p:txBody>
      </p:sp>
    </p:spTree>
    <p:extLst>
      <p:ext uri="{BB962C8B-B14F-4D97-AF65-F5344CB8AC3E}">
        <p14:creationId xmlns:p14="http://schemas.microsoft.com/office/powerpoint/2010/main" val="1445834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pPr>
              <a:defRPr/>
            </a:pPr>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pPr>
              <a:defRPr/>
            </a:pPr>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pPr>
              <a:defRPr/>
            </a:pPr>
            <a:fld id="{73B4FD66-EB34-4B78-8FD5-49F1A1EE85EA}" type="slidenum">
              <a:rPr lang="ru-RU" smtClean="0"/>
              <a:pPr>
                <a:defRPr/>
              </a:pPr>
              <a:t>‹#›</a:t>
            </a:fld>
            <a:endParaRPr lang="ru-RU"/>
          </a:p>
        </p:txBody>
      </p:sp>
    </p:spTree>
  </p:cSld>
  <p:clrMap bg1="dk1" tx1="lt1" bg2="dk2" tx2="lt2" accent1="accent1" accent2="accent2" accent3="accent3" accent4="accent4" accent5="accent5" accent6="accent6" hlink="hlink" folHlink="folHlink"/>
  <p:sldLayoutIdLst>
    <p:sldLayoutId id="2147483894" r:id="rId1"/>
    <p:sldLayoutId id="2147483895" r:id="rId2"/>
    <p:sldLayoutId id="2147483896" r:id="rId3"/>
    <p:sldLayoutId id="2147483897" r:id="rId4"/>
    <p:sldLayoutId id="2147483898" r:id="rId5"/>
    <p:sldLayoutId id="2147483899" r:id="rId6"/>
    <p:sldLayoutId id="2147483900" r:id="rId7"/>
    <p:sldLayoutId id="2147483901" r:id="rId8"/>
    <p:sldLayoutId id="2147483902" r:id="rId9"/>
    <p:sldLayoutId id="2147483903" r:id="rId10"/>
    <p:sldLayoutId id="2147483904" r:id="rId11"/>
    <p:sldLayoutId id="2147483905" r:id="rId12"/>
    <p:sldLayoutId id="2147483906" r:id="rId13"/>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pn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45.jpeg"/><Relationship Id="rId4" Type="http://schemas.openxmlformats.org/officeDocument/2006/relationships/image" Target="../media/image44.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20.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50.jpeg"/><Relationship Id="rId7" Type="http://schemas.openxmlformats.org/officeDocument/2006/relationships/image" Target="../media/image5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31.jpeg"/><Relationship Id="rId10" Type="http://schemas.openxmlformats.org/officeDocument/2006/relationships/image" Target="../media/image56.jpeg"/><Relationship Id="rId4" Type="http://schemas.openxmlformats.org/officeDocument/2006/relationships/image" Target="../media/image51.jpeg"/><Relationship Id="rId9" Type="http://schemas.openxmlformats.org/officeDocument/2006/relationships/image" Target="../media/image55.jpeg"/></Relationships>
</file>

<file path=ppt/slides/_rels/slide21.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image" Target="../media/image57.jpeg"/><Relationship Id="rId7" Type="http://schemas.openxmlformats.org/officeDocument/2006/relationships/image" Target="../media/image61.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0.jpeg"/><Relationship Id="rId11" Type="http://schemas.openxmlformats.org/officeDocument/2006/relationships/image" Target="../media/image65.jpeg"/><Relationship Id="rId5" Type="http://schemas.openxmlformats.org/officeDocument/2006/relationships/image" Target="../media/image59.jpeg"/><Relationship Id="rId10" Type="http://schemas.openxmlformats.org/officeDocument/2006/relationships/image" Target="../media/image64.jpeg"/><Relationship Id="rId4" Type="http://schemas.openxmlformats.org/officeDocument/2006/relationships/image" Target="../media/image58.jpeg"/><Relationship Id="rId9" Type="http://schemas.openxmlformats.org/officeDocument/2006/relationships/image" Target="../media/image63.jpeg"/></Relationships>
</file>

<file path=ppt/slides/_rels/slide22.xml.rels><?xml version="1.0" encoding="UTF-8" standalone="yes"?>
<Relationships xmlns="http://schemas.openxmlformats.org/package/2006/relationships"><Relationship Id="rId8" Type="http://schemas.openxmlformats.org/officeDocument/2006/relationships/image" Target="../media/image71.jpeg"/><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69.jpeg"/><Relationship Id="rId11" Type="http://schemas.openxmlformats.org/officeDocument/2006/relationships/image" Target="../media/image74.jpeg"/><Relationship Id="rId5" Type="http://schemas.openxmlformats.org/officeDocument/2006/relationships/image" Target="../media/image68.jpeg"/><Relationship Id="rId10" Type="http://schemas.openxmlformats.org/officeDocument/2006/relationships/image" Target="../media/image73.jpeg"/><Relationship Id="rId4" Type="http://schemas.openxmlformats.org/officeDocument/2006/relationships/image" Target="../media/image67.jpeg"/><Relationship Id="rId9" Type="http://schemas.openxmlformats.org/officeDocument/2006/relationships/image" Target="../media/image7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7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84.jpeg"/><Relationship Id="rId13" Type="http://schemas.microsoft.com/office/2007/relationships/hdphoto" Target="../media/hdphoto2.wdp"/><Relationship Id="rId3" Type="http://schemas.openxmlformats.org/officeDocument/2006/relationships/image" Target="../media/image79.jpeg"/><Relationship Id="rId7" Type="http://schemas.openxmlformats.org/officeDocument/2006/relationships/image" Target="../media/image83.jpeg"/><Relationship Id="rId12" Type="http://schemas.openxmlformats.org/officeDocument/2006/relationships/image" Target="../media/image87.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2.jpeg"/><Relationship Id="rId11" Type="http://schemas.openxmlformats.org/officeDocument/2006/relationships/image" Target="../media/image86.jpeg"/><Relationship Id="rId5" Type="http://schemas.openxmlformats.org/officeDocument/2006/relationships/image" Target="../media/image81.jpeg"/><Relationship Id="rId10" Type="http://schemas.microsoft.com/office/2007/relationships/hdphoto" Target="../media/hdphoto1.wdp"/><Relationship Id="rId4" Type="http://schemas.openxmlformats.org/officeDocument/2006/relationships/image" Target="../media/image80.jpeg"/><Relationship Id="rId9" Type="http://schemas.openxmlformats.org/officeDocument/2006/relationships/image" Target="../media/image85.png"/><Relationship Id="rId14" Type="http://schemas.openxmlformats.org/officeDocument/2006/relationships/image" Target="../media/image8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9.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98.png"/><Relationship Id="rId4" Type="http://schemas.openxmlformats.org/officeDocument/2006/relationships/image" Target="../media/image97.png"/></Relationships>
</file>

<file path=ppt/slides/_rels/slide50.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eg"/><Relationship Id="rId1" Type="http://schemas.openxmlformats.org/officeDocument/2006/relationships/slideLayout" Target="../slideLayouts/slideLayout2.xml"/><Relationship Id="rId6" Type="http://schemas.openxmlformats.org/officeDocument/2006/relationships/image" Target="../media/image106.png"/><Relationship Id="rId5" Type="http://schemas.openxmlformats.org/officeDocument/2006/relationships/image" Target="../media/image105.png"/><Relationship Id="rId4" Type="http://schemas.openxmlformats.org/officeDocument/2006/relationships/image" Target="../media/image96.png"/></Relationships>
</file>

<file path=ppt/slides/_rels/slide5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107.png"/></Relationships>
</file>

<file path=ppt/slides/_rels/slide5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12.jpeg"/><Relationship Id="rId2" Type="http://schemas.openxmlformats.org/officeDocument/2006/relationships/image" Target="../media/image111.png"/><Relationship Id="rId1" Type="http://schemas.openxmlformats.org/officeDocument/2006/relationships/slideLayout" Target="../slideLayouts/slideLayout2.xml"/><Relationship Id="rId4" Type="http://schemas.openxmlformats.org/officeDocument/2006/relationships/image" Target="../media/image1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6"/>
          <p:cNvSpPr>
            <a:spLocks noChangeArrowheads="1"/>
          </p:cNvSpPr>
          <p:nvPr/>
        </p:nvSpPr>
        <p:spPr bwMode="auto">
          <a:xfrm>
            <a:off x="0" y="17192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ru-RU"/>
          </a:p>
        </p:txBody>
      </p:sp>
      <p:graphicFrame>
        <p:nvGraphicFramePr>
          <p:cNvPr id="5123" name="Object 5"/>
          <p:cNvGraphicFramePr>
            <a:graphicFrameLocks noChangeAspect="1"/>
          </p:cNvGraphicFramePr>
          <p:nvPr/>
        </p:nvGraphicFramePr>
        <p:xfrm>
          <a:off x="2627313" y="3068638"/>
          <a:ext cx="4464050" cy="3419475"/>
        </p:xfrm>
        <a:graphic>
          <a:graphicData uri="http://schemas.openxmlformats.org/presentationml/2006/ole">
            <mc:AlternateContent xmlns:mc="http://schemas.openxmlformats.org/markup-compatibility/2006">
              <mc:Choice xmlns:v="urn:schemas-microsoft-com:vml" Requires="v">
                <p:oleObj spid="_x0000_s5202" name="Слайд" r:id="rId3" imgW="4571948" imgH="3429155" progId="PowerPoint.Slide.8">
                  <p:embed/>
                </p:oleObj>
              </mc:Choice>
              <mc:Fallback>
                <p:oleObj name="Слайд" r:id="rId3" imgW="4571948" imgH="3429155" progId="PowerPoint.Slide.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313" y="3068638"/>
                        <a:ext cx="4464050"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124" name="WordArt 7"/>
          <p:cNvSpPr>
            <a:spLocks noChangeArrowheads="1" noChangeShapeType="1" noTextEdit="1"/>
          </p:cNvSpPr>
          <p:nvPr/>
        </p:nvSpPr>
        <p:spPr bwMode="auto">
          <a:xfrm>
            <a:off x="7235825" y="6237288"/>
            <a:ext cx="1908175" cy="431800"/>
          </a:xfrm>
          <a:prstGeom prst="rect">
            <a:avLst/>
          </a:prstGeom>
        </p:spPr>
        <p:txBody>
          <a:bodyPr wrap="none" fromWordArt="1">
            <a:prstTxWarp prst="textPlain">
              <a:avLst>
                <a:gd name="adj" fmla="val 50000"/>
              </a:avLst>
            </a:prstTxWarp>
          </a:bodyPr>
          <a:lstStyle/>
          <a:p>
            <a:pPr algn="ctr"/>
            <a:endParaRPr lang="ru-RU" sz="2000" b="1" kern="10">
              <a:ln w="9525">
                <a:solidFill>
                  <a:srgbClr val="000000"/>
                </a:solidFill>
                <a:round/>
                <a:headEnd/>
                <a:tailEnd/>
              </a:ln>
              <a:solidFill>
                <a:srgbClr val="FFFFFF"/>
              </a:solidFill>
              <a:latin typeface="Arial"/>
              <a:cs typeface="Arial"/>
            </a:endParaRPr>
          </a:p>
        </p:txBody>
      </p:sp>
      <p:sp>
        <p:nvSpPr>
          <p:cNvPr id="5125" name="WordArt 8"/>
          <p:cNvSpPr>
            <a:spLocks noChangeArrowheads="1" noChangeShapeType="1" noTextEdit="1"/>
          </p:cNvSpPr>
          <p:nvPr/>
        </p:nvSpPr>
        <p:spPr bwMode="auto">
          <a:xfrm>
            <a:off x="0" y="6092825"/>
            <a:ext cx="2627313" cy="576263"/>
          </a:xfrm>
          <a:prstGeom prst="rect">
            <a:avLst/>
          </a:prstGeom>
        </p:spPr>
        <p:txBody>
          <a:bodyPr wrap="none" fromWordArt="1">
            <a:prstTxWarp prst="textPlain">
              <a:avLst>
                <a:gd name="adj" fmla="val 50000"/>
              </a:avLst>
            </a:prstTxWarp>
          </a:bodyPr>
          <a:lstStyle/>
          <a:p>
            <a:pPr algn="ctr"/>
            <a:endParaRPr lang="ru-RU" sz="2000" b="1" kern="10">
              <a:ln w="9525">
                <a:solidFill>
                  <a:srgbClr val="000000"/>
                </a:solidFill>
                <a:round/>
                <a:headEnd/>
                <a:tailEnd/>
              </a:ln>
              <a:solidFill>
                <a:srgbClr val="FFFFFF"/>
              </a:solidFill>
              <a:latin typeface="Arial"/>
              <a:cs typeface="Arial"/>
            </a:endParaRPr>
          </a:p>
        </p:txBody>
      </p:sp>
      <p:sp>
        <p:nvSpPr>
          <p:cNvPr id="5126" name="WordArt 9"/>
          <p:cNvSpPr>
            <a:spLocks noChangeArrowheads="1" noChangeShapeType="1" noTextEdit="1"/>
          </p:cNvSpPr>
          <p:nvPr/>
        </p:nvSpPr>
        <p:spPr bwMode="auto">
          <a:xfrm>
            <a:off x="4284663" y="6553200"/>
            <a:ext cx="1076325" cy="304800"/>
          </a:xfrm>
          <a:prstGeom prst="rect">
            <a:avLst/>
          </a:prstGeom>
        </p:spPr>
        <p:txBody>
          <a:bodyPr wrap="none" fromWordArt="1">
            <a:prstTxWarp prst="textPlain">
              <a:avLst>
                <a:gd name="adj" fmla="val 50000"/>
              </a:avLst>
            </a:prstTxWarp>
          </a:bodyPr>
          <a:lstStyle/>
          <a:p>
            <a:pPr algn="ctr"/>
            <a:endParaRPr lang="ru-RU" sz="2000" b="1" kern="10">
              <a:ln w="9525">
                <a:solidFill>
                  <a:srgbClr val="000000"/>
                </a:solidFill>
                <a:round/>
                <a:headEnd/>
                <a:tailEnd/>
              </a:ln>
              <a:solidFill>
                <a:srgbClr val="FFFFFF"/>
              </a:solidFill>
              <a:latin typeface="Arial"/>
              <a:cs typeface="Arial"/>
            </a:endParaRPr>
          </a:p>
        </p:txBody>
      </p:sp>
      <p:sp>
        <p:nvSpPr>
          <p:cNvPr id="5127" name="WordArt 10"/>
          <p:cNvSpPr>
            <a:spLocks noChangeArrowheads="1" noChangeShapeType="1" noTextEdit="1"/>
          </p:cNvSpPr>
          <p:nvPr/>
        </p:nvSpPr>
        <p:spPr bwMode="auto">
          <a:xfrm>
            <a:off x="7488238" y="0"/>
            <a:ext cx="1655762" cy="360363"/>
          </a:xfrm>
          <a:prstGeom prst="rect">
            <a:avLst/>
          </a:prstGeom>
        </p:spPr>
        <p:txBody>
          <a:bodyPr wrap="none" fromWordArt="1">
            <a:prstTxWarp prst="textPlain">
              <a:avLst>
                <a:gd name="adj" fmla="val 50000"/>
              </a:avLst>
            </a:prstTxWarp>
          </a:bodyPr>
          <a:lstStyle/>
          <a:p>
            <a:pPr algn="ctr"/>
            <a:endParaRPr lang="ru-RU" b="1" kern="10">
              <a:ln w="9525">
                <a:solidFill>
                  <a:srgbClr val="FF0000"/>
                </a:solidFill>
                <a:round/>
                <a:headEnd/>
                <a:tailEnd/>
              </a:ln>
              <a:solidFill>
                <a:srgbClr val="000000"/>
              </a:solidFill>
              <a:latin typeface="Arial"/>
              <a:cs typeface="Arial"/>
            </a:endParaRPr>
          </a:p>
        </p:txBody>
      </p:sp>
      <p:pic>
        <p:nvPicPr>
          <p:cNvPr id="5128" name="Picture 9"/>
          <p:cNvPicPr>
            <a:picLocks noChangeAspect="1" noChangeArrowheads="1"/>
          </p:cNvPicPr>
          <p:nvPr/>
        </p:nvPicPr>
        <p:blipFill>
          <a:blip r:embed="rId5">
            <a:extLst>
              <a:ext uri="{28A0092B-C50C-407E-A947-70E740481C1C}">
                <a14:useLocalDpi xmlns:a14="http://schemas.microsoft.com/office/drawing/2010/main" val="0"/>
              </a:ext>
            </a:extLst>
          </a:blip>
          <a:srcRect l="11667" r="5000"/>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араллелограмм 2"/>
          <p:cNvSpPr/>
          <p:nvPr/>
        </p:nvSpPr>
        <p:spPr>
          <a:xfrm>
            <a:off x="0" y="180180"/>
            <a:ext cx="8892480" cy="892752"/>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t>ФГБОУ ВО Ставропольский государственный аграрный университет</a:t>
            </a:r>
          </a:p>
          <a:p>
            <a:pPr algn="ctr">
              <a:defRPr/>
            </a:pPr>
            <a:r>
              <a:rPr lang="ru-RU" b="1" dirty="0"/>
              <a:t>Базовая кафедра общего земледелия растениеводства, селекции и семеноводства им. профессора Ф.И. </a:t>
            </a:r>
            <a:r>
              <a:rPr lang="ru-RU" b="1" dirty="0" err="1"/>
              <a:t>Бобрышева</a:t>
            </a:r>
            <a:endParaRPr lang="ru-RU" b="1" dirty="0"/>
          </a:p>
        </p:txBody>
      </p:sp>
      <p:sp>
        <p:nvSpPr>
          <p:cNvPr id="13" name="Параллелограмм 2"/>
          <p:cNvSpPr/>
          <p:nvPr/>
        </p:nvSpPr>
        <p:spPr>
          <a:xfrm>
            <a:off x="2339752" y="5753211"/>
            <a:ext cx="6802138" cy="1092956"/>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531092 w 8676753"/>
              <a:gd name="connsiteY1" fmla="*/ 30701 h 548357"/>
              <a:gd name="connsiteX2" fmla="*/ 8676753 w 8676753"/>
              <a:gd name="connsiteY2" fmla="*/ 0 h 548357"/>
              <a:gd name="connsiteX3" fmla="*/ 8120564 w 8676753"/>
              <a:gd name="connsiteY3" fmla="*/ 548357 h 548357"/>
              <a:gd name="connsiteX4" fmla="*/ 0 w 8676753"/>
              <a:gd name="connsiteY4" fmla="*/ 548357 h 548357"/>
              <a:gd name="connsiteX0" fmla="*/ 0 w 8121644"/>
              <a:gd name="connsiteY0" fmla="*/ 583311 h 583311"/>
              <a:gd name="connsiteX1" fmla="*/ 531092 w 8121644"/>
              <a:gd name="connsiteY1" fmla="*/ 65655 h 583311"/>
              <a:gd name="connsiteX2" fmla="*/ 8121644 w 8121644"/>
              <a:gd name="connsiteY2" fmla="*/ 0 h 583311"/>
              <a:gd name="connsiteX3" fmla="*/ 8120564 w 8121644"/>
              <a:gd name="connsiteY3" fmla="*/ 583311 h 583311"/>
              <a:gd name="connsiteX4" fmla="*/ 0 w 8121644"/>
              <a:gd name="connsiteY4" fmla="*/ 583311 h 583311"/>
              <a:gd name="connsiteX0" fmla="*/ 0 w 8121644"/>
              <a:gd name="connsiteY0" fmla="*/ 599216 h 599216"/>
              <a:gd name="connsiteX1" fmla="*/ 531091 w 8121644"/>
              <a:gd name="connsiteY1" fmla="*/ 0 h 599216"/>
              <a:gd name="connsiteX2" fmla="*/ 8121644 w 8121644"/>
              <a:gd name="connsiteY2" fmla="*/ 15905 h 599216"/>
              <a:gd name="connsiteX3" fmla="*/ 8120564 w 8121644"/>
              <a:gd name="connsiteY3" fmla="*/ 599216 h 599216"/>
              <a:gd name="connsiteX4" fmla="*/ 0 w 8121644"/>
              <a:gd name="connsiteY4" fmla="*/ 599216 h 599216"/>
              <a:gd name="connsiteX0" fmla="*/ 0 w 8121644"/>
              <a:gd name="connsiteY0" fmla="*/ 715729 h 715729"/>
              <a:gd name="connsiteX1" fmla="*/ 505954 w 8121644"/>
              <a:gd name="connsiteY1" fmla="*/ 0 h 715729"/>
              <a:gd name="connsiteX2" fmla="*/ 8121644 w 8121644"/>
              <a:gd name="connsiteY2" fmla="*/ 132418 h 715729"/>
              <a:gd name="connsiteX3" fmla="*/ 8120564 w 8121644"/>
              <a:gd name="connsiteY3" fmla="*/ 715729 h 715729"/>
              <a:gd name="connsiteX4" fmla="*/ 0 w 8121644"/>
              <a:gd name="connsiteY4" fmla="*/ 715729 h 715729"/>
              <a:gd name="connsiteX0" fmla="*/ 0 w 8120565"/>
              <a:gd name="connsiteY0" fmla="*/ 723127 h 723127"/>
              <a:gd name="connsiteX1" fmla="*/ 505954 w 8120565"/>
              <a:gd name="connsiteY1" fmla="*/ 7398 h 723127"/>
              <a:gd name="connsiteX2" fmla="*/ 8096507 w 8120565"/>
              <a:gd name="connsiteY2" fmla="*/ 0 h 723127"/>
              <a:gd name="connsiteX3" fmla="*/ 8120564 w 8120565"/>
              <a:gd name="connsiteY3" fmla="*/ 723127 h 723127"/>
              <a:gd name="connsiteX4" fmla="*/ 0 w 8120565"/>
              <a:gd name="connsiteY4" fmla="*/ 723127 h 723127"/>
              <a:gd name="connsiteX0" fmla="*/ 0 w 8120564"/>
              <a:gd name="connsiteY0" fmla="*/ 723127 h 723127"/>
              <a:gd name="connsiteX1" fmla="*/ 983563 w 8120564"/>
              <a:gd name="connsiteY1" fmla="*/ 21915 h 723127"/>
              <a:gd name="connsiteX2" fmla="*/ 8096507 w 8120564"/>
              <a:gd name="connsiteY2" fmla="*/ 0 h 723127"/>
              <a:gd name="connsiteX3" fmla="*/ 8120564 w 8120564"/>
              <a:gd name="connsiteY3" fmla="*/ 723127 h 723127"/>
              <a:gd name="connsiteX4" fmla="*/ 0 w 8120564"/>
              <a:gd name="connsiteY4" fmla="*/ 723127 h 7231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0564" h="723127">
                <a:moveTo>
                  <a:pt x="0" y="723127"/>
                </a:moveTo>
                <a:cubicBezTo>
                  <a:pt x="1246" y="546691"/>
                  <a:pt x="982317" y="198351"/>
                  <a:pt x="983563" y="21915"/>
                </a:cubicBezTo>
                <a:lnTo>
                  <a:pt x="8096507" y="0"/>
                </a:lnTo>
                <a:lnTo>
                  <a:pt x="8120564" y="723127"/>
                </a:lnTo>
                <a:lnTo>
                  <a:pt x="0" y="723127"/>
                </a:lnTo>
                <a:close/>
              </a:path>
            </a:pathLst>
          </a:custGeom>
          <a:solidFill>
            <a:schemeClr val="accent5">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ru-RU" sz="1100" b="1" dirty="0">
              <a:solidFill>
                <a:schemeClr val="tx1">
                  <a:lumMod val="85000"/>
                </a:schemeClr>
              </a:solidFill>
            </a:endParaRPr>
          </a:p>
        </p:txBody>
      </p:sp>
      <p:sp>
        <p:nvSpPr>
          <p:cNvPr id="5" name="Прямоугольник 4"/>
          <p:cNvSpPr/>
          <p:nvPr/>
        </p:nvSpPr>
        <p:spPr>
          <a:xfrm>
            <a:off x="85830" y="1196752"/>
            <a:ext cx="9110186" cy="2308324"/>
          </a:xfrm>
          <a:prstGeom prst="rect">
            <a:avLst/>
          </a:prstGeom>
          <a:noFill/>
          <a:ln>
            <a:noFill/>
          </a:ln>
        </p:spPr>
        <p:txBody>
          <a:bodyPr wrap="none">
            <a:spAutoFit/>
          </a:bodyPr>
          <a:lstStyle/>
          <a:p>
            <a:pPr algn="ctr">
              <a:defRPr/>
            </a:pPr>
            <a:endParaRPr lang="ru-RU" sz="3600" b="1" dirty="0" smtClean="0">
              <a:ln w="19050">
                <a:solidFill>
                  <a:schemeClr val="tx2"/>
                </a:solidFill>
                <a:prstDash val="solid"/>
              </a:ln>
              <a:solidFill>
                <a:schemeClr val="accent4">
                  <a:lumMod val="50000"/>
                </a:schemeClr>
              </a:solidFill>
              <a:effectLst>
                <a:outerShdw blurRad="50000" dist="50800" dir="7500000" algn="tl">
                  <a:srgbClr val="000000">
                    <a:shade val="5000"/>
                    <a:alpha val="35000"/>
                  </a:srgbClr>
                </a:outerShdw>
              </a:effectLst>
            </a:endParaRPr>
          </a:p>
          <a:p>
            <a:pPr algn="ctr">
              <a:defRPr/>
            </a:pPr>
            <a:endParaRPr lang="ru-RU" sz="3600" b="1" dirty="0">
              <a:ln w="19050">
                <a:solidFill>
                  <a:schemeClr val="tx2"/>
                </a:solidFill>
                <a:prstDash val="solid"/>
              </a:ln>
              <a:solidFill>
                <a:schemeClr val="accent4">
                  <a:lumMod val="50000"/>
                </a:schemeClr>
              </a:solidFill>
              <a:effectLst>
                <a:outerShdw blurRad="50000" dist="50800" dir="7500000" algn="tl">
                  <a:srgbClr val="000000">
                    <a:shade val="5000"/>
                    <a:alpha val="35000"/>
                  </a:srgbClr>
                </a:outerShdw>
              </a:effectLst>
            </a:endParaRPr>
          </a:p>
          <a:p>
            <a:pPr algn="ctr">
              <a:defRPr/>
            </a:pP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«Состояние и перспективы </a:t>
            </a:r>
            <a:endParaRPr lang="ru-RU"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algn="ctr">
              <a:defRPr/>
            </a:pPr>
            <a:r>
              <a:rPr lang="ru-RU"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ресурсосбережения </a:t>
            </a: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rPr>
              <a:t>в сельском хозяйстве</a:t>
            </a:r>
          </a:p>
        </p:txBody>
      </p:sp>
      <p:sp>
        <p:nvSpPr>
          <p:cNvPr id="6" name="TextBox 5"/>
          <p:cNvSpPr txBox="1"/>
          <p:nvPr/>
        </p:nvSpPr>
        <p:spPr>
          <a:xfrm>
            <a:off x="3059113" y="5748298"/>
            <a:ext cx="6193407" cy="1138773"/>
          </a:xfrm>
          <a:prstGeom prst="rect">
            <a:avLst/>
          </a:prstGeom>
          <a:noFill/>
        </p:spPr>
        <p:txBody>
          <a:bodyPr wrap="square">
            <a:spAutoFit/>
          </a:bodyPr>
          <a:lstStyle/>
          <a:p>
            <a:pPr>
              <a:defRPr/>
            </a:pPr>
            <a:r>
              <a:rPr lang="ru-RU" sz="1600" b="1" dirty="0">
                <a:solidFill>
                  <a:schemeClr val="bg2"/>
                </a:solidFill>
                <a:latin typeface="Times New Roman" pitchFamily="18" charset="0"/>
                <a:cs typeface="Times New Roman" pitchFamily="18" charset="0"/>
              </a:rPr>
              <a:t>Доктор с.-х. наук, </a:t>
            </a:r>
            <a:r>
              <a:rPr lang="ru-RU" sz="1600" b="1" dirty="0" smtClean="0">
                <a:solidFill>
                  <a:schemeClr val="bg2"/>
                </a:solidFill>
                <a:latin typeface="Times New Roman" pitchFamily="18" charset="0"/>
                <a:cs typeface="Times New Roman" pitchFamily="18" charset="0"/>
              </a:rPr>
              <a:t>заведующая базовой кафедрой </a:t>
            </a:r>
            <a:r>
              <a:rPr lang="ru-RU" sz="1600" b="1" dirty="0">
                <a:solidFill>
                  <a:schemeClr val="bg2"/>
                </a:solidFill>
                <a:latin typeface="Times New Roman" pitchFamily="18" charset="0"/>
                <a:cs typeface="Times New Roman" pitchFamily="18" charset="0"/>
              </a:rPr>
              <a:t>общего земледелия растениеводства, селекции и семеноводства им. профессора Ф.И. </a:t>
            </a:r>
            <a:r>
              <a:rPr lang="ru-RU" sz="1600" b="1" dirty="0" err="1">
                <a:solidFill>
                  <a:schemeClr val="bg2"/>
                </a:solidFill>
                <a:latin typeface="Times New Roman" pitchFamily="18" charset="0"/>
                <a:cs typeface="Times New Roman" pitchFamily="18" charset="0"/>
              </a:rPr>
              <a:t>Бобрышева</a:t>
            </a:r>
            <a:r>
              <a:rPr lang="ru-RU" sz="1600" b="1" dirty="0">
                <a:solidFill>
                  <a:schemeClr val="bg2"/>
                </a:solidFill>
                <a:latin typeface="Times New Roman" pitchFamily="18" charset="0"/>
                <a:cs typeface="Times New Roman" pitchFamily="18" charset="0"/>
              </a:rPr>
              <a:t> </a:t>
            </a:r>
          </a:p>
          <a:p>
            <a:pPr>
              <a:defRPr/>
            </a:pPr>
            <a:r>
              <a:rPr lang="ru-RU" sz="2000" b="1" dirty="0">
                <a:solidFill>
                  <a:schemeClr val="bg2"/>
                </a:solidFill>
                <a:latin typeface="Times New Roman" pitchFamily="18" charset="0"/>
                <a:cs typeface="Times New Roman" pitchFamily="18" charset="0"/>
              </a:rPr>
              <a:t>Власова Ольга Ивановна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755576" y="908050"/>
            <a:ext cx="8209037" cy="5187950"/>
          </a:xfrm>
        </p:spPr>
        <p:txBody>
          <a:bodyPr>
            <a:normAutofit fontScale="92500"/>
          </a:bodyPr>
          <a:lstStyle/>
          <a:p>
            <a:pPr eaLnBrk="1" hangingPunct="1">
              <a:defRPr/>
            </a:pPr>
            <a:endParaRPr lang="ru-RU" dirty="0" smtClean="0">
              <a:solidFill>
                <a:schemeClr val="accent6">
                  <a:lumMod val="50000"/>
                </a:schemeClr>
              </a:solidFill>
            </a:endParaRPr>
          </a:p>
          <a:p>
            <a:pPr marL="0" indent="0" algn="ctr" eaLnBrk="1" hangingPunct="1">
              <a:buFont typeface="Wingdings 2" pitchFamily="18" charset="2"/>
              <a:buNone/>
              <a:defRPr/>
            </a:pPr>
            <a:r>
              <a:rPr lang="ru-RU" sz="3200" b="1" dirty="0" smtClean="0">
                <a:solidFill>
                  <a:schemeClr val="accent6">
                    <a:lumMod val="50000"/>
                  </a:schemeClr>
                </a:solidFill>
                <a:latin typeface="Times New Roman" pitchFamily="18" charset="0"/>
                <a:cs typeface="Times New Roman" pitchFamily="18" charset="0"/>
              </a:rPr>
              <a:t>ПЛАН ЛЕКЦИИ</a:t>
            </a:r>
          </a:p>
          <a:p>
            <a:r>
              <a:rPr lang="ru-RU" sz="3200" b="1" dirty="0" smtClean="0">
                <a:solidFill>
                  <a:schemeClr val="accent6">
                    <a:lumMod val="50000"/>
                  </a:schemeClr>
                </a:solidFill>
                <a:latin typeface="Times New Roman" pitchFamily="18" charset="0"/>
                <a:cs typeface="Times New Roman" pitchFamily="18" charset="0"/>
              </a:rPr>
              <a:t>1.Состояние </a:t>
            </a:r>
            <a:r>
              <a:rPr lang="ru-RU" sz="3200" b="1" dirty="0">
                <a:solidFill>
                  <a:schemeClr val="accent6">
                    <a:lumMod val="50000"/>
                  </a:schemeClr>
                </a:solidFill>
                <a:latin typeface="Times New Roman" pitchFamily="18" charset="0"/>
                <a:cs typeface="Times New Roman" pitchFamily="18" charset="0"/>
              </a:rPr>
              <a:t>и перспективы ресурсосбережения в сельском </a:t>
            </a:r>
            <a:r>
              <a:rPr lang="ru-RU" sz="3200" b="1" dirty="0" smtClean="0">
                <a:solidFill>
                  <a:schemeClr val="accent6">
                    <a:lumMod val="50000"/>
                  </a:schemeClr>
                </a:solidFill>
                <a:latin typeface="Times New Roman" pitchFamily="18" charset="0"/>
                <a:cs typeface="Times New Roman" pitchFamily="18" charset="0"/>
              </a:rPr>
              <a:t>хозяйстве</a:t>
            </a:r>
            <a:r>
              <a:rPr lang="ru-RU" sz="3200" b="1" dirty="0">
                <a:solidFill>
                  <a:schemeClr val="accent6">
                    <a:lumMod val="50000"/>
                  </a:schemeClr>
                </a:solidFill>
                <a:latin typeface="Times New Roman" pitchFamily="18" charset="0"/>
                <a:cs typeface="Times New Roman" pitchFamily="18" charset="0"/>
              </a:rPr>
              <a:t> </a:t>
            </a:r>
          </a:p>
          <a:p>
            <a:r>
              <a:rPr lang="ru-RU" sz="3200" b="1" dirty="0">
                <a:solidFill>
                  <a:schemeClr val="accent6">
                    <a:lumMod val="50000"/>
                  </a:schemeClr>
                </a:solidFill>
                <a:latin typeface="Times New Roman" pitchFamily="18" charset="0"/>
                <a:cs typeface="Times New Roman" pitchFamily="18" charset="0"/>
              </a:rPr>
              <a:t>2.Основные научные теории и формирование стратегии в области </a:t>
            </a:r>
            <a:r>
              <a:rPr lang="ru-RU" sz="3200" b="1" dirty="0" smtClean="0">
                <a:solidFill>
                  <a:schemeClr val="accent6">
                    <a:lumMod val="50000"/>
                  </a:schemeClr>
                </a:solidFill>
                <a:latin typeface="Times New Roman" pitchFamily="18" charset="0"/>
                <a:cs typeface="Times New Roman" pitchFamily="18" charset="0"/>
              </a:rPr>
              <a:t>ресурсосбережения</a:t>
            </a:r>
            <a:r>
              <a:rPr lang="ru-RU" sz="3200" b="1" dirty="0">
                <a:solidFill>
                  <a:schemeClr val="accent6">
                    <a:lumMod val="50000"/>
                  </a:schemeClr>
                </a:solidFill>
                <a:latin typeface="Times New Roman" pitchFamily="18" charset="0"/>
                <a:cs typeface="Times New Roman" pitchFamily="18" charset="0"/>
              </a:rPr>
              <a:t> </a:t>
            </a:r>
          </a:p>
          <a:p>
            <a:r>
              <a:rPr lang="ru-RU" sz="3200" b="1" dirty="0">
                <a:solidFill>
                  <a:schemeClr val="accent6">
                    <a:lumMod val="50000"/>
                  </a:schemeClr>
                </a:solidFill>
                <a:latin typeface="Times New Roman" pitchFamily="18" charset="0"/>
                <a:cs typeface="Times New Roman" pitchFamily="18" charset="0"/>
              </a:rPr>
              <a:t>3.Эффективность систем ресурсосбережения в сельском хозяйстве</a:t>
            </a:r>
            <a:r>
              <a:rPr lang="ru-RU" sz="3200" dirty="0">
                <a:solidFill>
                  <a:schemeClr val="accent6">
                    <a:lumMod val="50000"/>
                  </a:schemeClr>
                </a:solidFill>
                <a:latin typeface="Times New Roman" pitchFamily="18" charset="0"/>
                <a:cs typeface="Times New Roman" pitchFamily="18" charset="0"/>
              </a:rPr>
              <a:t> </a:t>
            </a:r>
          </a:p>
          <a:p>
            <a:pPr marL="36576" indent="0">
              <a:buNone/>
            </a:pPr>
            <a:endParaRPr lang="ru-RU" sz="2900" dirty="0">
              <a:solidFill>
                <a:schemeClr val="accent6">
                  <a:lumMod val="50000"/>
                </a:schemeClr>
              </a:solidFill>
            </a:endParaRPr>
          </a:p>
        </p:txBody>
      </p:sp>
      <p:sp>
        <p:nvSpPr>
          <p:cNvPr id="4"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a:t>
            </a:r>
            <a:r>
              <a:rPr lang="ru-RU" b="1" dirty="0" err="1">
                <a:solidFill>
                  <a:schemeClr val="accent5">
                    <a:lumMod val="50000"/>
                  </a:schemeClr>
                </a:solidFill>
              </a:rPr>
              <a:t>Бобрышева</a:t>
            </a:r>
            <a:endParaRPr lang="ru-RU" b="1" dirty="0">
              <a:solidFill>
                <a:schemeClr val="accent5">
                  <a:lumMod val="50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457200" y="1600201"/>
            <a:ext cx="7467600" cy="2188840"/>
          </a:xfrm>
        </p:spPr>
        <p:txBody>
          <a:bodyPr>
            <a:normAutofit/>
          </a:bodyPr>
          <a:lstStyle/>
          <a:p>
            <a:r>
              <a:rPr lang="ru-RU" sz="3600" b="1" dirty="0">
                <a:solidFill>
                  <a:schemeClr val="accent6">
                    <a:lumMod val="50000"/>
                  </a:schemeClr>
                </a:solidFill>
                <a:latin typeface="Times New Roman" pitchFamily="18" charset="0"/>
                <a:cs typeface="Times New Roman" pitchFamily="18" charset="0"/>
              </a:rPr>
              <a:t>1.Состояние и перспективы ресурсосбережения в сельском хозяйстве </a:t>
            </a:r>
          </a:p>
          <a:p>
            <a:endParaRPr lang="ru-RU" sz="3600" dirty="0"/>
          </a:p>
        </p:txBody>
      </p:sp>
    </p:spTree>
    <p:extLst>
      <p:ext uri="{BB962C8B-B14F-4D97-AF65-F5344CB8AC3E}">
        <p14:creationId xmlns:p14="http://schemas.microsoft.com/office/powerpoint/2010/main" val="286104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Объект 1"/>
          <p:cNvSpPr>
            <a:spLocks noGrp="1"/>
          </p:cNvSpPr>
          <p:nvPr>
            <p:ph idx="1"/>
          </p:nvPr>
        </p:nvSpPr>
        <p:spPr>
          <a:xfrm>
            <a:off x="174311" y="332656"/>
            <a:ext cx="8891588" cy="742950"/>
          </a:xfrm>
        </p:spPr>
        <p:txBody>
          <a:bodyPr>
            <a:normAutofit fontScale="92500" lnSpcReduction="20000"/>
          </a:bodyPr>
          <a:lstStyle/>
          <a:p>
            <a:pPr marL="0" indent="0" algn="ctr" eaLnBrk="1" hangingPunct="1">
              <a:buFont typeface="Wingdings 2" pitchFamily="18" charset="2"/>
              <a:buNone/>
            </a:pPr>
            <a:r>
              <a:rPr lang="ru-RU" sz="2800" b="1" dirty="0" smtClean="0">
                <a:solidFill>
                  <a:schemeClr val="accent6">
                    <a:lumMod val="50000"/>
                  </a:schemeClr>
                </a:solidFill>
                <a:latin typeface="Times New Roman" pitchFamily="18" charset="0"/>
                <a:cs typeface="Times New Roman" pitchFamily="18" charset="0"/>
              </a:rPr>
              <a:t>На сегодняшний день в земледелии особую актуальность имеют ряд проблем:</a:t>
            </a:r>
          </a:p>
        </p:txBody>
      </p:sp>
      <p:sp>
        <p:nvSpPr>
          <p:cNvPr id="2" name="Скругленный прямоугольник 1"/>
          <p:cNvSpPr/>
          <p:nvPr/>
        </p:nvSpPr>
        <p:spPr>
          <a:xfrm>
            <a:off x="89757" y="1196752"/>
            <a:ext cx="8964488" cy="5373709"/>
          </a:xfrm>
          <a:prstGeom prst="round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fontAlgn="auto">
              <a:spcAft>
                <a:spcPts val="0"/>
              </a:spcAft>
              <a:defRPr/>
            </a:pPr>
            <a:r>
              <a:rPr lang="ru-RU" sz="2000" b="1" dirty="0">
                <a:solidFill>
                  <a:srgbClr val="002060"/>
                </a:solidFill>
                <a:latin typeface="Times New Roman" pitchFamily="18" charset="0"/>
                <a:cs typeface="Times New Roman" pitchFamily="18" charset="0"/>
              </a:rPr>
              <a:t>ПЕРВАЯ - </a:t>
            </a:r>
            <a:r>
              <a:rPr lang="ru-RU" sz="2000" dirty="0">
                <a:solidFill>
                  <a:srgbClr val="002060"/>
                </a:solidFill>
                <a:latin typeface="Times New Roman" pitchFamily="18" charset="0"/>
                <a:cs typeface="Times New Roman" pitchFamily="18" charset="0"/>
              </a:rPr>
              <a:t>постоянно увеличивающиеся затраты на производимую продукцию из-за применения многооперационных технологий ее производства, постоянного роста цен на энергоносители, сельскохозяйственную технику, минеральные удобрения, средства защиты растений и услуги, оказываемые </a:t>
            </a:r>
            <a:r>
              <a:rPr lang="ru-RU" sz="2000" dirty="0" err="1">
                <a:solidFill>
                  <a:srgbClr val="002060"/>
                </a:solidFill>
                <a:latin typeface="Times New Roman" pitchFamily="18" charset="0"/>
                <a:cs typeface="Times New Roman" pitchFamily="18" charset="0"/>
              </a:rPr>
              <a:t>сельхозтоваропроизводителям</a:t>
            </a:r>
            <a:r>
              <a:rPr lang="ru-RU" sz="2000" dirty="0">
                <a:solidFill>
                  <a:srgbClr val="002060"/>
                </a:solidFill>
                <a:latin typeface="Times New Roman" pitchFamily="18" charset="0"/>
                <a:cs typeface="Times New Roman" pitchFamily="18" charset="0"/>
              </a:rPr>
              <a:t> при сравнительно низких ценах на производимую продукцию.</a:t>
            </a:r>
          </a:p>
          <a:p>
            <a:pPr marL="457200" indent="457200" algn="just" fontAlgn="auto">
              <a:spcAft>
                <a:spcPts val="0"/>
              </a:spcAft>
              <a:defRPr/>
            </a:pPr>
            <a:endParaRPr lang="ru-RU" sz="800" dirty="0">
              <a:solidFill>
                <a:srgbClr val="002060"/>
              </a:solidFill>
              <a:latin typeface="Times New Roman" pitchFamily="18" charset="0"/>
              <a:cs typeface="Times New Roman" pitchFamily="18" charset="0"/>
            </a:endParaRPr>
          </a:p>
          <a:p>
            <a:pPr marL="457200" indent="457200" algn="just" fontAlgn="auto">
              <a:spcAft>
                <a:spcPts val="0"/>
              </a:spcAft>
              <a:defRPr/>
            </a:pPr>
            <a:r>
              <a:rPr lang="ru-RU" sz="2000" b="1" dirty="0">
                <a:solidFill>
                  <a:srgbClr val="002060"/>
                </a:solidFill>
                <a:latin typeface="Times New Roman" pitchFamily="18" charset="0"/>
                <a:cs typeface="Times New Roman" pitchFamily="18" charset="0"/>
              </a:rPr>
              <a:t>ВТОРАЯ - </a:t>
            </a:r>
            <a:r>
              <a:rPr lang="ru-RU" sz="2000" dirty="0">
                <a:solidFill>
                  <a:srgbClr val="002060"/>
                </a:solidFill>
                <a:latin typeface="Times New Roman" pitchFamily="18" charset="0"/>
                <a:cs typeface="Times New Roman" pitchFamily="18" charset="0"/>
              </a:rPr>
              <a:t>потеря плодородных почвенных ресурсов и ухудшение экологической обстановки окружающей среды. Из-за процессов эрозии почв и чрезмерной минерализации гумуса, отвода земель под строительство, ежегодно теряются значительные площади сельскохозяйственных угодий. За последние 45 лет площадь пашни по различным причинам уменьшилась на 479,7 тысячи гектаров, площадь пашни, подверженной эрозии увеличилась более чем в 2 раза и достигла 41,3</a:t>
            </a:r>
            <a:r>
              <a:rPr lang="ru-RU" sz="2000" dirty="0" smtClean="0">
                <a:solidFill>
                  <a:srgbClr val="002060"/>
                </a:solidFill>
                <a:latin typeface="Times New Roman" pitchFamily="18" charset="0"/>
                <a:cs typeface="Times New Roman" pitchFamily="18" charset="0"/>
              </a:rPr>
              <a:t>%, </a:t>
            </a:r>
            <a:r>
              <a:rPr lang="ru-RU" sz="2000" dirty="0">
                <a:solidFill>
                  <a:srgbClr val="002060"/>
                </a:solidFill>
                <a:latin typeface="Times New Roman" pitchFamily="18" charset="0"/>
                <a:cs typeface="Times New Roman" pitchFamily="18" charset="0"/>
              </a:rPr>
              <a:t>средневзвешенное содержание гумуса в почве снизилось на 0,8% или на 24 </a:t>
            </a:r>
            <a:r>
              <a:rPr lang="ru-RU" sz="2000" dirty="0" smtClean="0">
                <a:solidFill>
                  <a:srgbClr val="002060"/>
                </a:solidFill>
                <a:latin typeface="Times New Roman" pitchFamily="18" charset="0"/>
                <a:cs typeface="Times New Roman" pitchFamily="18" charset="0"/>
              </a:rPr>
              <a:t>т/га</a:t>
            </a:r>
            <a:endParaRPr lang="ru-RU" sz="2000" dirty="0">
              <a:solidFill>
                <a:srgbClr val="002060"/>
              </a:solidFill>
              <a:latin typeface="Times New Roman" pitchFamily="18" charset="0"/>
              <a:cs typeface="Times New Roman" pitchFamily="18" charset="0"/>
            </a:endParaRPr>
          </a:p>
        </p:txBody>
      </p:sp>
      <p:pic>
        <p:nvPicPr>
          <p:cNvPr id="7176" name="Picture 4"/>
          <p:cNvPicPr>
            <a:picLocks noChangeAspect="1" noChangeArrowheads="1"/>
          </p:cNvPicPr>
          <p:nvPr/>
        </p:nvPicPr>
        <p:blipFill>
          <a:blip r:embed="rId2">
            <a:extLst>
              <a:ext uri="{28A0092B-C50C-407E-A947-70E740481C1C}">
                <a14:useLocalDpi xmlns:a14="http://schemas.microsoft.com/office/drawing/2010/main" val="0"/>
              </a:ext>
            </a:extLst>
          </a:blip>
          <a:srcRect l="43752"/>
          <a:stretch>
            <a:fillRect/>
          </a:stretch>
        </p:blipFill>
        <p:spPr bwMode="auto">
          <a:xfrm>
            <a:off x="5162" y="2098073"/>
            <a:ext cx="2268538" cy="513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3"/>
          <a:stretch>
            <a:fillRect/>
          </a:stretch>
        </p:blipFill>
        <p:spPr>
          <a:xfrm>
            <a:off x="73440" y="1628800"/>
            <a:ext cx="2224854" cy="41044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0" name="CustomShape 1"/>
          <p:cNvSpPr/>
          <p:nvPr/>
        </p:nvSpPr>
        <p:spPr>
          <a:xfrm>
            <a:off x="17654" y="260648"/>
            <a:ext cx="9139500" cy="1036659"/>
          </a:xfrm>
          <a:prstGeom prst="rect">
            <a:avLst/>
          </a:prstGeom>
          <a:solidFill>
            <a:schemeClr val="accent5">
              <a:lumMod val="50000"/>
              <a:alpha val="78000"/>
            </a:schemeClr>
          </a:solidFill>
          <a:ln>
            <a:noFill/>
          </a:ln>
          <a:effectLst>
            <a:glow rad="127000">
              <a:schemeClr val="accent1">
                <a:alpha val="0"/>
              </a:schemeClr>
            </a:glow>
            <a:outerShdw blurRad="50800" dist="50760" dir="5400000" algn="ctr" rotWithShape="0">
              <a:srgbClr val="000000">
                <a:alpha val="0"/>
              </a:srgbClr>
            </a:outerShdw>
            <a:reflection blurRad="6350" stA="47000" dist="101600" dir="5400000" sy="-100000" algn="bl" rotWithShape="0"/>
          </a:effectLst>
          <a:scene3d>
            <a:camera prst="orthographicFront"/>
            <a:lightRig rig="threePt" dir="t"/>
          </a:scene3d>
          <a:sp3d extrusionH="76200">
            <a:extrusionClr>
              <a:schemeClr val="bg1"/>
            </a:extrusionClr>
          </a:sp3d>
        </p:spPr>
        <p:style>
          <a:lnRef idx="2">
            <a:schemeClr val="accent1">
              <a:shade val="50000"/>
            </a:schemeClr>
          </a:lnRef>
          <a:fillRef idx="1">
            <a:schemeClr val="accent1"/>
          </a:fillRef>
          <a:effectRef idx="0">
            <a:schemeClr val="accent1"/>
          </a:effectRef>
          <a:fontRef idx="minor"/>
        </p:style>
      </p:sp>
      <p:sp>
        <p:nvSpPr>
          <p:cNvPr id="91" name="CustomShape 2"/>
          <p:cNvSpPr/>
          <p:nvPr/>
        </p:nvSpPr>
        <p:spPr>
          <a:xfrm>
            <a:off x="249928" y="260648"/>
            <a:ext cx="8602198" cy="1014209"/>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gn="ctr">
              <a:lnSpc>
                <a:spcPct val="100000"/>
              </a:lnSpc>
            </a:pPr>
            <a:r>
              <a:rPr lang="ru-RU" sz="2000" b="1" spc="-1" dirty="0">
                <a:solidFill>
                  <a:schemeClr val="bg1">
                    <a:lumMod val="95000"/>
                  </a:schemeClr>
                </a:solidFill>
                <a:effectLst>
                  <a:outerShdw blurRad="38100" dist="38100" dir="2700000" algn="tl">
                    <a:srgbClr val="000000">
                      <a:alpha val="43137"/>
                    </a:srgbClr>
                  </a:outerShdw>
                </a:effectLst>
                <a:latin typeface="Calibri"/>
              </a:rPr>
              <a:t>Федеральный закон от 16 июля 1998 г. N 101-ФЗ «О государственном регулировании обеспечения плодородия земель сельскохозяйственного назначения» (с изменениями на 31 июля 2020 года</a:t>
            </a:r>
            <a:r>
              <a:rPr lang="ru-RU" sz="2000" b="1" spc="-1" dirty="0" smtClean="0">
                <a:solidFill>
                  <a:schemeClr val="bg1">
                    <a:lumMod val="95000"/>
                  </a:schemeClr>
                </a:solidFill>
                <a:effectLst>
                  <a:outerShdw blurRad="38100" dist="38100" dir="2700000" algn="tl">
                    <a:srgbClr val="000000">
                      <a:alpha val="43137"/>
                    </a:srgbClr>
                  </a:outerShdw>
                </a:effectLst>
                <a:latin typeface="Calibri"/>
              </a:rPr>
              <a:t>)</a:t>
            </a:r>
            <a:endParaRPr lang="ru-RU" sz="2000" b="1" spc="-1" dirty="0">
              <a:solidFill>
                <a:schemeClr val="bg1">
                  <a:lumMod val="95000"/>
                </a:schemeClr>
              </a:solidFill>
              <a:effectLst>
                <a:outerShdw blurRad="38100" dist="38100" dir="2700000" algn="tl">
                  <a:srgbClr val="000000">
                    <a:alpha val="43137"/>
                  </a:srgbClr>
                </a:outerShdw>
              </a:effectLst>
              <a:latin typeface="Calibri"/>
            </a:endParaRPr>
          </a:p>
        </p:txBody>
      </p:sp>
      <p:sp>
        <p:nvSpPr>
          <p:cNvPr id="7" name="Прямоугольник 6"/>
          <p:cNvSpPr/>
          <p:nvPr/>
        </p:nvSpPr>
        <p:spPr>
          <a:xfrm>
            <a:off x="827585" y="5815870"/>
            <a:ext cx="8238904" cy="923330"/>
          </a:xfrm>
          <a:prstGeom prst="rect">
            <a:avLst/>
          </a:prstGeom>
        </p:spPr>
        <p:txBody>
          <a:bodyPr wrap="square">
            <a:spAutoFit/>
          </a:bodyPr>
          <a:lstStyle/>
          <a:p>
            <a:r>
              <a:rPr lang="ru-RU" dirty="0">
                <a:solidFill>
                  <a:srgbClr val="002060"/>
                </a:solidFill>
                <a:latin typeface="Times New Roman" pitchFamily="18" charset="0"/>
                <a:cs typeface="Times New Roman" pitchFamily="18" charset="0"/>
              </a:rPr>
              <a:t>Приказ Минсельхоза России от 24.12.2015 </a:t>
            </a:r>
            <a:r>
              <a:rPr lang="ru-RU" dirty="0" smtClean="0">
                <a:solidFill>
                  <a:srgbClr val="002060"/>
                </a:solidFill>
                <a:latin typeface="Times New Roman" pitchFamily="18" charset="0"/>
                <a:cs typeface="Times New Roman" pitchFamily="18" charset="0"/>
              </a:rPr>
              <a:t>№ 664</a:t>
            </a:r>
            <a:endParaRPr lang="ru-RU" dirty="0">
              <a:solidFill>
                <a:srgbClr val="002060"/>
              </a:solidFill>
              <a:latin typeface="Times New Roman" pitchFamily="18" charset="0"/>
              <a:cs typeface="Times New Roman" pitchFamily="18" charset="0"/>
            </a:endParaRPr>
          </a:p>
          <a:p>
            <a:r>
              <a:rPr lang="ru-RU" dirty="0">
                <a:solidFill>
                  <a:srgbClr val="002060"/>
                </a:solidFill>
                <a:latin typeface="Times New Roman" pitchFamily="18" charset="0"/>
                <a:cs typeface="Times New Roman" pitchFamily="18" charset="0"/>
              </a:rPr>
              <a:t>«Об утверждении Порядка осуществления государственного мониторинга </a:t>
            </a:r>
            <a:r>
              <a:rPr lang="ru-RU" dirty="0" smtClean="0">
                <a:solidFill>
                  <a:srgbClr val="002060"/>
                </a:solidFill>
                <a:latin typeface="Times New Roman" pitchFamily="18" charset="0"/>
                <a:cs typeface="Times New Roman" pitchFamily="18" charset="0"/>
              </a:rPr>
              <a:t>земель сельскохозяйственного </a:t>
            </a:r>
            <a:r>
              <a:rPr lang="ru-RU" dirty="0">
                <a:solidFill>
                  <a:srgbClr val="002060"/>
                </a:solidFill>
                <a:latin typeface="Times New Roman" pitchFamily="18" charset="0"/>
                <a:cs typeface="Times New Roman" pitchFamily="18" charset="0"/>
              </a:rPr>
              <a:t>назначения».</a:t>
            </a:r>
          </a:p>
        </p:txBody>
      </p:sp>
      <p:sp>
        <p:nvSpPr>
          <p:cNvPr id="12" name="Скругленный прямоугольник 11"/>
          <p:cNvSpPr/>
          <p:nvPr/>
        </p:nvSpPr>
        <p:spPr>
          <a:xfrm>
            <a:off x="2441751" y="1513904"/>
            <a:ext cx="6624737" cy="4219352"/>
          </a:xfrm>
          <a:prstGeom prst="round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a:solidFill>
                  <a:schemeClr val="accent5">
                    <a:lumMod val="50000"/>
                  </a:schemeClr>
                </a:solidFill>
                <a:latin typeface="Times New Roman" pitchFamily="18" charset="0"/>
                <a:cs typeface="Times New Roman" pitchFamily="18" charset="0"/>
              </a:rPr>
              <a:t>МОНИТОРИНГ ПЛОДОРОДИЯ ЗЕМЕЛЬ СЕЛЬСКОХОЗЯЙСТВЕННОГО НАЗНАЧЕНИЯ</a:t>
            </a:r>
          </a:p>
          <a:p>
            <a:r>
              <a:rPr lang="ru-RU" sz="1900" b="1" u="sng" dirty="0" smtClean="0">
                <a:solidFill>
                  <a:srgbClr val="002060"/>
                </a:solidFill>
                <a:latin typeface="Times New Roman" pitchFamily="18" charset="0"/>
                <a:cs typeface="Times New Roman" pitchFamily="18" charset="0"/>
              </a:rPr>
              <a:t>Статья </a:t>
            </a:r>
            <a:r>
              <a:rPr lang="ru-RU" sz="1900" b="1" u="sng" dirty="0">
                <a:solidFill>
                  <a:srgbClr val="002060"/>
                </a:solidFill>
                <a:latin typeface="Times New Roman" pitchFamily="18" charset="0"/>
                <a:cs typeface="Times New Roman" pitchFamily="18" charset="0"/>
              </a:rPr>
              <a:t>11.</a:t>
            </a:r>
            <a:r>
              <a:rPr lang="ru-RU" sz="1900" dirty="0">
                <a:solidFill>
                  <a:srgbClr val="002060"/>
                </a:solidFill>
                <a:latin typeface="Times New Roman" pitchFamily="18" charset="0"/>
                <a:cs typeface="Times New Roman" pitchFamily="18" charset="0"/>
              </a:rPr>
              <a:t> Обеспечение плодородия земель сельскохозяйственного назначения. </a:t>
            </a:r>
          </a:p>
          <a:p>
            <a:r>
              <a:rPr lang="ru-RU" sz="1900" b="1" u="sng" dirty="0">
                <a:solidFill>
                  <a:srgbClr val="002060"/>
                </a:solidFill>
                <a:latin typeface="Times New Roman" pitchFamily="18" charset="0"/>
                <a:cs typeface="Times New Roman" pitchFamily="18" charset="0"/>
              </a:rPr>
              <a:t>Статья 15.</a:t>
            </a:r>
            <a:r>
              <a:rPr lang="ru-RU" sz="1900" dirty="0">
                <a:solidFill>
                  <a:srgbClr val="002060"/>
                </a:solidFill>
                <a:latin typeface="Times New Roman" pitchFamily="18" charset="0"/>
                <a:cs typeface="Times New Roman" pitchFamily="18" charset="0"/>
              </a:rPr>
              <a:t> Государственный учет показателей состояния плодородия земель сельскохозяйственного назначения. </a:t>
            </a:r>
          </a:p>
          <a:p>
            <a:r>
              <a:rPr lang="ru-RU" sz="1900" b="1" u="sng" dirty="0">
                <a:solidFill>
                  <a:srgbClr val="002060"/>
                </a:solidFill>
                <a:latin typeface="Times New Roman" pitchFamily="18" charset="0"/>
                <a:cs typeface="Times New Roman" pitchFamily="18" charset="0"/>
              </a:rPr>
              <a:t>Статья 16.</a:t>
            </a:r>
            <a:r>
              <a:rPr lang="ru-RU" sz="1900" dirty="0">
                <a:solidFill>
                  <a:srgbClr val="002060"/>
                </a:solidFill>
                <a:latin typeface="Times New Roman" pitchFamily="18" charset="0"/>
                <a:cs typeface="Times New Roman" pitchFamily="18" charset="0"/>
              </a:rPr>
              <a:t> Мониторинг плодородия земель сельскохозяйственного назначения.</a:t>
            </a:r>
          </a:p>
          <a:p>
            <a:r>
              <a:rPr lang="ru-RU" sz="1900" b="1" u="sng" dirty="0">
                <a:solidFill>
                  <a:srgbClr val="002060"/>
                </a:solidFill>
                <a:latin typeface="Times New Roman" pitchFamily="18" charset="0"/>
                <a:cs typeface="Times New Roman" pitchFamily="18" charset="0"/>
              </a:rPr>
              <a:t>Статья 20.</a:t>
            </a:r>
            <a:r>
              <a:rPr lang="ru-RU" sz="1900" dirty="0">
                <a:solidFill>
                  <a:srgbClr val="002060"/>
                </a:solidFill>
                <a:latin typeface="Times New Roman" pitchFamily="18" charset="0"/>
                <a:cs typeface="Times New Roman" pitchFamily="18" charset="0"/>
              </a:rPr>
              <a:t> Основные направления агрохимического обслуживания. (</a:t>
            </a:r>
            <a:r>
              <a:rPr lang="ru-RU" sz="1900" i="1" u="sng" dirty="0">
                <a:solidFill>
                  <a:srgbClr val="002060"/>
                </a:solidFill>
                <a:latin typeface="Times New Roman" pitchFamily="18" charset="0"/>
                <a:cs typeface="Times New Roman" pitchFamily="18" charset="0"/>
              </a:rPr>
              <a:t>Основными направлениями агрохимического обслуживания являются: проведение почвенных, геоботанических и других обследований и мониторинга плодородия земель с.-х. назначения</a:t>
            </a:r>
            <a:r>
              <a:rPr lang="ru-RU" sz="1900" dirty="0" smtClean="0">
                <a:solidFill>
                  <a:srgbClr val="002060"/>
                </a:solidFill>
                <a:latin typeface="Times New Roman" pitchFamily="18" charset="0"/>
                <a:cs typeface="Times New Roman" pitchFamily="18" charset="0"/>
              </a:rPr>
              <a:t>).</a:t>
            </a:r>
            <a:endParaRPr lang="ru-RU" sz="19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448812429"/>
      </p:ext>
    </p:extLst>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CustomShape 1"/>
          <p:cNvSpPr/>
          <p:nvPr/>
        </p:nvSpPr>
        <p:spPr>
          <a:xfrm>
            <a:off x="14237" y="315900"/>
            <a:ext cx="9139500" cy="1108100"/>
          </a:xfrm>
          <a:prstGeom prst="rect">
            <a:avLst/>
          </a:prstGeom>
          <a:solidFill>
            <a:schemeClr val="accent5">
              <a:lumMod val="50000"/>
              <a:alpha val="78000"/>
            </a:schemeClr>
          </a:solidFill>
          <a:ln>
            <a:noFill/>
          </a:ln>
          <a:effectLst>
            <a:glow rad="127000">
              <a:schemeClr val="accent1">
                <a:alpha val="0"/>
              </a:schemeClr>
            </a:glow>
            <a:outerShdw blurRad="50800" dist="50760" dir="5400000" algn="ctr" rotWithShape="0">
              <a:srgbClr val="000000">
                <a:alpha val="0"/>
              </a:srgbClr>
            </a:outerShdw>
            <a:reflection blurRad="6350" stA="47000" dist="101600" dir="5400000" sy="-100000" algn="bl" rotWithShape="0"/>
          </a:effectLst>
          <a:scene3d>
            <a:camera prst="orthographicFront"/>
            <a:lightRig rig="threePt" dir="t"/>
          </a:scene3d>
          <a:sp3d extrusionH="76200">
            <a:extrusionClr>
              <a:schemeClr val="bg1"/>
            </a:extrusionClr>
          </a:sp3d>
        </p:spPr>
        <p:style>
          <a:lnRef idx="2">
            <a:schemeClr val="accent1">
              <a:shade val="50000"/>
            </a:schemeClr>
          </a:lnRef>
          <a:fillRef idx="1">
            <a:schemeClr val="accent1"/>
          </a:fillRef>
          <a:effectRef idx="0">
            <a:schemeClr val="accent1"/>
          </a:effectRef>
          <a:fontRef idx="minor"/>
        </p:style>
      </p:sp>
      <p:sp>
        <p:nvSpPr>
          <p:cNvPr id="91" name="CustomShape 2"/>
          <p:cNvSpPr/>
          <p:nvPr/>
        </p:nvSpPr>
        <p:spPr>
          <a:xfrm>
            <a:off x="-16195" y="315900"/>
            <a:ext cx="9169932" cy="1014209"/>
          </a:xfrm>
          <a:prstGeom prst="rect">
            <a:avLst/>
          </a:prstGeom>
          <a:noFill/>
          <a:ln>
            <a:noFill/>
          </a:ln>
        </p:spPr>
        <p:style>
          <a:lnRef idx="0">
            <a:scrgbClr r="0" g="0" b="0"/>
          </a:lnRef>
          <a:fillRef idx="0">
            <a:scrgbClr r="0" g="0" b="0"/>
          </a:fillRef>
          <a:effectRef idx="0">
            <a:scrgbClr r="0" g="0" b="0"/>
          </a:effectRef>
          <a:fontRef idx="minor"/>
        </p:style>
        <p:txBody>
          <a:bodyPr wrap="square" lIns="90000" tIns="45000" rIns="90000" bIns="45000">
            <a:spAutoFit/>
          </a:bodyPr>
          <a:lstStyle/>
          <a:p>
            <a:pPr algn="ctr">
              <a:lnSpc>
                <a:spcPct val="100000"/>
              </a:lnSpc>
            </a:pPr>
            <a:r>
              <a:rPr lang="ru-RU" sz="2000" spc="-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Постановление Правительства РФ от 22.07.2011 N 612</a:t>
            </a:r>
          </a:p>
          <a:p>
            <a:pPr algn="ctr">
              <a:lnSpc>
                <a:spcPct val="100000"/>
              </a:lnSpc>
            </a:pPr>
            <a:r>
              <a:rPr lang="ru-RU" sz="2000" spc="-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"Об утверждении критериев существенного снижения плодородия </a:t>
            </a:r>
            <a:r>
              <a:rPr lang="ru-RU" sz="2000" spc="-1" dirty="0" smtClean="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земель сельскохозяйственного </a:t>
            </a:r>
            <a:r>
              <a:rPr lang="ru-RU" sz="2000" spc="-1"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назначения"</a:t>
            </a:r>
          </a:p>
        </p:txBody>
      </p:sp>
      <p:pic>
        <p:nvPicPr>
          <p:cNvPr id="4" name="Рисунок 3"/>
          <p:cNvPicPr>
            <a:picLocks noChangeAspect="1"/>
          </p:cNvPicPr>
          <p:nvPr/>
        </p:nvPicPr>
        <p:blipFill>
          <a:blip r:embed="rId3"/>
          <a:stretch>
            <a:fillRect/>
          </a:stretch>
        </p:blipFill>
        <p:spPr>
          <a:xfrm>
            <a:off x="97380" y="3095718"/>
            <a:ext cx="1990211" cy="3327348"/>
          </a:xfrm>
          <a:prstGeom prst="rect">
            <a:avLst/>
          </a:prstGeom>
        </p:spPr>
      </p:pic>
      <p:pic>
        <p:nvPicPr>
          <p:cNvPr id="8" name="Рисунок 7"/>
          <p:cNvPicPr>
            <a:picLocks noChangeAspect="1"/>
          </p:cNvPicPr>
          <p:nvPr/>
        </p:nvPicPr>
        <p:blipFill>
          <a:blip r:embed="rId4"/>
          <a:stretch>
            <a:fillRect/>
          </a:stretch>
        </p:blipFill>
        <p:spPr>
          <a:xfrm>
            <a:off x="1623925" y="3405892"/>
            <a:ext cx="373835" cy="473015"/>
          </a:xfrm>
          <a:prstGeom prst="rect">
            <a:avLst/>
          </a:prstGeom>
        </p:spPr>
      </p:pic>
      <p:pic>
        <p:nvPicPr>
          <p:cNvPr id="9" name="Рисунок 8"/>
          <p:cNvPicPr>
            <a:picLocks noChangeAspect="1"/>
          </p:cNvPicPr>
          <p:nvPr/>
        </p:nvPicPr>
        <p:blipFill>
          <a:blip r:embed="rId5"/>
          <a:stretch>
            <a:fillRect/>
          </a:stretch>
        </p:blipFill>
        <p:spPr>
          <a:xfrm>
            <a:off x="1713756" y="4051054"/>
            <a:ext cx="373835" cy="473015"/>
          </a:xfrm>
          <a:prstGeom prst="rect">
            <a:avLst/>
          </a:prstGeom>
        </p:spPr>
      </p:pic>
      <p:pic>
        <p:nvPicPr>
          <p:cNvPr id="10" name="Рисунок 9"/>
          <p:cNvPicPr>
            <a:picLocks noChangeAspect="1"/>
          </p:cNvPicPr>
          <p:nvPr/>
        </p:nvPicPr>
        <p:blipFill>
          <a:blip r:embed="rId6"/>
          <a:stretch>
            <a:fillRect/>
          </a:stretch>
        </p:blipFill>
        <p:spPr>
          <a:xfrm>
            <a:off x="1704192" y="4759392"/>
            <a:ext cx="373835" cy="473015"/>
          </a:xfrm>
          <a:prstGeom prst="rect">
            <a:avLst/>
          </a:prstGeom>
        </p:spPr>
      </p:pic>
      <p:pic>
        <p:nvPicPr>
          <p:cNvPr id="11" name="Рисунок 10"/>
          <p:cNvPicPr>
            <a:picLocks noChangeAspect="1"/>
          </p:cNvPicPr>
          <p:nvPr/>
        </p:nvPicPr>
        <p:blipFill>
          <a:blip r:embed="rId7"/>
          <a:stretch>
            <a:fillRect/>
          </a:stretch>
        </p:blipFill>
        <p:spPr>
          <a:xfrm>
            <a:off x="1610537" y="5405270"/>
            <a:ext cx="373835" cy="473015"/>
          </a:xfrm>
          <a:prstGeom prst="rect">
            <a:avLst/>
          </a:prstGeom>
        </p:spPr>
      </p:pic>
      <p:pic>
        <p:nvPicPr>
          <p:cNvPr id="12" name="Рисунок 11"/>
          <p:cNvPicPr>
            <a:picLocks noChangeAspect="1"/>
          </p:cNvPicPr>
          <p:nvPr/>
        </p:nvPicPr>
        <p:blipFill>
          <a:blip r:embed="rId8"/>
          <a:stretch>
            <a:fillRect/>
          </a:stretch>
        </p:blipFill>
        <p:spPr>
          <a:xfrm>
            <a:off x="1423620" y="6082378"/>
            <a:ext cx="373835" cy="473015"/>
          </a:xfrm>
          <a:prstGeom prst="rect">
            <a:avLst/>
          </a:prstGeom>
        </p:spPr>
      </p:pic>
      <p:sp>
        <p:nvSpPr>
          <p:cNvPr id="13" name="Прямоугольник 12"/>
          <p:cNvSpPr/>
          <p:nvPr/>
        </p:nvSpPr>
        <p:spPr>
          <a:xfrm>
            <a:off x="1997760" y="3271900"/>
            <a:ext cx="7313131" cy="677108"/>
          </a:xfrm>
          <a:prstGeom prst="rect">
            <a:avLst/>
          </a:prstGeom>
        </p:spPr>
        <p:txBody>
          <a:bodyPr wrap="square">
            <a:spAutoFit/>
          </a:bodyPr>
          <a:lstStyle/>
          <a:p>
            <a:r>
              <a:rPr lang="ru-RU" dirty="0">
                <a:solidFill>
                  <a:schemeClr val="accent5">
                    <a:lumMod val="50000"/>
                  </a:schemeClr>
                </a:solidFill>
                <a:latin typeface="Arial" panose="020B0604020202020204" pitchFamily="34" charset="0"/>
              </a:rPr>
              <a:t>снижение содержания органического вещества в пахотном </a:t>
            </a:r>
            <a:r>
              <a:rPr lang="ru-RU" dirty="0">
                <a:solidFill>
                  <a:schemeClr val="accent5">
                    <a:lumMod val="50000"/>
                  </a:schemeClr>
                </a:solidFill>
                <a:latin typeface="FreeSans"/>
              </a:rPr>
              <a:t>горизонте на 15 </a:t>
            </a:r>
            <a:r>
              <a:rPr lang="ru-RU" dirty="0" smtClean="0">
                <a:solidFill>
                  <a:schemeClr val="accent5">
                    <a:lumMod val="50000"/>
                  </a:schemeClr>
                </a:solidFill>
                <a:latin typeface="FreeSans"/>
              </a:rPr>
              <a:t>% </a:t>
            </a:r>
            <a:r>
              <a:rPr lang="ru-RU" dirty="0">
                <a:solidFill>
                  <a:schemeClr val="accent5">
                    <a:lumMod val="50000"/>
                  </a:schemeClr>
                </a:solidFill>
                <a:latin typeface="FreeSans"/>
              </a:rPr>
              <a:t>или более;</a:t>
            </a:r>
            <a:endParaRPr lang="ru-RU" sz="2000" dirty="0">
              <a:solidFill>
                <a:schemeClr val="accent5">
                  <a:lumMod val="50000"/>
                </a:schemeClr>
              </a:solidFill>
              <a:latin typeface="FreeSans"/>
            </a:endParaRPr>
          </a:p>
        </p:txBody>
      </p:sp>
      <p:sp>
        <p:nvSpPr>
          <p:cNvPr id="14" name="Прямоугольник 13"/>
          <p:cNvSpPr/>
          <p:nvPr/>
        </p:nvSpPr>
        <p:spPr>
          <a:xfrm>
            <a:off x="2126366" y="3949008"/>
            <a:ext cx="6225875" cy="677108"/>
          </a:xfrm>
          <a:prstGeom prst="rect">
            <a:avLst/>
          </a:prstGeom>
        </p:spPr>
        <p:txBody>
          <a:bodyPr wrap="square">
            <a:spAutoFit/>
          </a:bodyPr>
          <a:lstStyle/>
          <a:p>
            <a:r>
              <a:rPr lang="ru-RU" dirty="0" smtClean="0">
                <a:solidFill>
                  <a:schemeClr val="accent6">
                    <a:lumMod val="75000"/>
                  </a:schemeClr>
                </a:solidFill>
                <a:latin typeface="Arial" panose="020B0604020202020204" pitchFamily="34" charset="0"/>
              </a:rPr>
              <a:t>снижение кислотности в кислых почвах </a:t>
            </a:r>
            <a:r>
              <a:rPr lang="ru-RU" dirty="0" smtClean="0">
                <a:solidFill>
                  <a:schemeClr val="accent6">
                    <a:lumMod val="75000"/>
                  </a:schemeClr>
                </a:solidFill>
                <a:latin typeface="FreeSans"/>
              </a:rPr>
              <a:t>на 10 % или более</a:t>
            </a:r>
            <a:r>
              <a:rPr lang="en-US" dirty="0">
                <a:solidFill>
                  <a:schemeClr val="accent6">
                    <a:lumMod val="75000"/>
                  </a:schemeClr>
                </a:solidFill>
                <a:latin typeface="FreeSans"/>
              </a:rPr>
              <a:t>;</a:t>
            </a:r>
            <a:endParaRPr lang="ru-RU" sz="2000" dirty="0">
              <a:solidFill>
                <a:schemeClr val="accent6">
                  <a:lumMod val="75000"/>
                </a:schemeClr>
              </a:solidFill>
              <a:latin typeface="FreeSans"/>
            </a:endParaRPr>
          </a:p>
        </p:txBody>
      </p:sp>
      <p:sp>
        <p:nvSpPr>
          <p:cNvPr id="15" name="Прямоугольник 14"/>
          <p:cNvSpPr/>
          <p:nvPr/>
        </p:nvSpPr>
        <p:spPr>
          <a:xfrm>
            <a:off x="2078028" y="4626116"/>
            <a:ext cx="6152184" cy="677108"/>
          </a:xfrm>
          <a:prstGeom prst="rect">
            <a:avLst/>
          </a:prstGeom>
        </p:spPr>
        <p:txBody>
          <a:bodyPr wrap="square">
            <a:spAutoFit/>
          </a:bodyPr>
          <a:lstStyle/>
          <a:p>
            <a:r>
              <a:rPr lang="ru-RU" dirty="0">
                <a:solidFill>
                  <a:schemeClr val="accent4">
                    <a:lumMod val="50000"/>
                  </a:schemeClr>
                </a:solidFill>
                <a:latin typeface="Arial" panose="020B0604020202020204" pitchFamily="34" charset="0"/>
              </a:rPr>
              <a:t>повышение щелочности в щелочных </a:t>
            </a:r>
            <a:r>
              <a:rPr lang="ru-RU" dirty="0" smtClean="0">
                <a:solidFill>
                  <a:schemeClr val="accent4">
                    <a:lumMod val="50000"/>
                  </a:schemeClr>
                </a:solidFill>
                <a:latin typeface="Arial" panose="020B0604020202020204" pitchFamily="34" charset="0"/>
              </a:rPr>
              <a:t>почвах на </a:t>
            </a:r>
            <a:r>
              <a:rPr lang="ru-RU" dirty="0">
                <a:solidFill>
                  <a:schemeClr val="accent4">
                    <a:lumMod val="50000"/>
                  </a:schemeClr>
                </a:solidFill>
                <a:latin typeface="Arial" panose="020B0604020202020204" pitchFamily="34" charset="0"/>
              </a:rPr>
              <a:t>10 </a:t>
            </a:r>
            <a:r>
              <a:rPr lang="ru-RU" dirty="0" smtClean="0">
                <a:solidFill>
                  <a:schemeClr val="accent4">
                    <a:lumMod val="50000"/>
                  </a:schemeClr>
                </a:solidFill>
                <a:latin typeface="Arial" panose="020B0604020202020204" pitchFamily="34" charset="0"/>
              </a:rPr>
              <a:t>% </a:t>
            </a:r>
            <a:r>
              <a:rPr lang="ru-RU" dirty="0">
                <a:solidFill>
                  <a:schemeClr val="accent4">
                    <a:lumMod val="50000"/>
                  </a:schemeClr>
                </a:solidFill>
                <a:latin typeface="Arial" panose="020B0604020202020204" pitchFamily="34" charset="0"/>
              </a:rPr>
              <a:t>или более;</a:t>
            </a:r>
            <a:endParaRPr lang="ru-RU" sz="2000" dirty="0">
              <a:solidFill>
                <a:schemeClr val="accent4">
                  <a:lumMod val="50000"/>
                </a:schemeClr>
              </a:solidFill>
              <a:latin typeface="FreeSans"/>
            </a:endParaRPr>
          </a:p>
        </p:txBody>
      </p:sp>
      <p:sp>
        <p:nvSpPr>
          <p:cNvPr id="16" name="Прямоугольник 15"/>
          <p:cNvSpPr/>
          <p:nvPr/>
        </p:nvSpPr>
        <p:spPr>
          <a:xfrm>
            <a:off x="1997760" y="5303224"/>
            <a:ext cx="6365746" cy="677108"/>
          </a:xfrm>
          <a:prstGeom prst="rect">
            <a:avLst/>
          </a:prstGeom>
        </p:spPr>
        <p:txBody>
          <a:bodyPr wrap="square">
            <a:spAutoFit/>
          </a:bodyPr>
          <a:lstStyle/>
          <a:p>
            <a:r>
              <a:rPr lang="ru-RU" dirty="0">
                <a:solidFill>
                  <a:schemeClr val="accent4">
                    <a:lumMod val="75000"/>
                  </a:schemeClr>
                </a:solidFill>
                <a:latin typeface="Arial" panose="020B0604020202020204" pitchFamily="34" charset="0"/>
              </a:rPr>
              <a:t>снижение содержания подвижного фосфора (мг/кг почвы) на </a:t>
            </a:r>
            <a:r>
              <a:rPr lang="ru-RU" dirty="0">
                <a:solidFill>
                  <a:schemeClr val="accent4">
                    <a:lumMod val="75000"/>
                  </a:schemeClr>
                </a:solidFill>
                <a:latin typeface="FreeSans"/>
              </a:rPr>
              <a:t>25 %</a:t>
            </a:r>
            <a:r>
              <a:rPr lang="ru-RU" dirty="0" smtClean="0">
                <a:solidFill>
                  <a:schemeClr val="accent4">
                    <a:lumMod val="75000"/>
                  </a:schemeClr>
                </a:solidFill>
                <a:latin typeface="FreeSans"/>
              </a:rPr>
              <a:t> </a:t>
            </a:r>
            <a:r>
              <a:rPr lang="ru-RU" dirty="0">
                <a:solidFill>
                  <a:schemeClr val="accent4">
                    <a:lumMod val="75000"/>
                  </a:schemeClr>
                </a:solidFill>
                <a:latin typeface="FreeSans"/>
              </a:rPr>
              <a:t>или более;</a:t>
            </a:r>
            <a:endParaRPr lang="ru-RU" sz="2000" dirty="0">
              <a:solidFill>
                <a:schemeClr val="accent4">
                  <a:lumMod val="75000"/>
                </a:schemeClr>
              </a:solidFill>
              <a:latin typeface="FreeSans"/>
            </a:endParaRPr>
          </a:p>
        </p:txBody>
      </p:sp>
      <p:sp>
        <p:nvSpPr>
          <p:cNvPr id="17" name="Прямоугольник 16"/>
          <p:cNvSpPr/>
          <p:nvPr/>
        </p:nvSpPr>
        <p:spPr>
          <a:xfrm>
            <a:off x="1922549" y="5980332"/>
            <a:ext cx="6682460" cy="677108"/>
          </a:xfrm>
          <a:prstGeom prst="rect">
            <a:avLst/>
          </a:prstGeom>
        </p:spPr>
        <p:txBody>
          <a:bodyPr wrap="square">
            <a:spAutoFit/>
          </a:bodyPr>
          <a:lstStyle/>
          <a:p>
            <a:r>
              <a:rPr lang="ru-RU" dirty="0">
                <a:solidFill>
                  <a:schemeClr val="accent2">
                    <a:lumMod val="50000"/>
                  </a:schemeClr>
                </a:solidFill>
                <a:latin typeface="Arial" panose="020B0604020202020204" pitchFamily="34" charset="0"/>
              </a:rPr>
              <a:t>снижение содержания обменного калия (мг/кг почвы) на 25 </a:t>
            </a:r>
            <a:r>
              <a:rPr lang="ru-RU" dirty="0" smtClean="0">
                <a:solidFill>
                  <a:schemeClr val="accent2">
                    <a:lumMod val="50000"/>
                  </a:schemeClr>
                </a:solidFill>
                <a:latin typeface="FreeSans"/>
              </a:rPr>
              <a:t>% </a:t>
            </a:r>
            <a:r>
              <a:rPr lang="ru-RU" dirty="0">
                <a:solidFill>
                  <a:schemeClr val="accent2">
                    <a:lumMod val="50000"/>
                  </a:schemeClr>
                </a:solidFill>
                <a:latin typeface="FreeSans"/>
              </a:rPr>
              <a:t>или более.</a:t>
            </a:r>
            <a:endParaRPr lang="ru-RU" sz="2000" dirty="0">
              <a:solidFill>
                <a:schemeClr val="accent2">
                  <a:lumMod val="50000"/>
                </a:schemeClr>
              </a:solidFill>
              <a:latin typeface="FreeSans"/>
            </a:endParaRPr>
          </a:p>
        </p:txBody>
      </p:sp>
      <p:sp>
        <p:nvSpPr>
          <p:cNvPr id="20" name="Скругленный прямоугольник 19"/>
          <p:cNvSpPr/>
          <p:nvPr/>
        </p:nvSpPr>
        <p:spPr>
          <a:xfrm>
            <a:off x="120144" y="1643370"/>
            <a:ext cx="8927685" cy="1452348"/>
          </a:xfrm>
          <a:prstGeom prst="round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900" b="1" dirty="0">
                <a:solidFill>
                  <a:srgbClr val="002060"/>
                </a:solidFill>
                <a:latin typeface="Times New Roman" pitchFamily="18" charset="0"/>
                <a:cs typeface="Times New Roman" pitchFamily="18" charset="0"/>
              </a:rPr>
              <a:t>Существенным снижением плодородия земель</a:t>
            </a:r>
            <a:r>
              <a:rPr lang="ru-RU" sz="1900" dirty="0">
                <a:solidFill>
                  <a:srgbClr val="002060"/>
                </a:solidFill>
                <a:latin typeface="Times New Roman" pitchFamily="18" charset="0"/>
                <a:cs typeface="Times New Roman" pitchFamily="18" charset="0"/>
              </a:rPr>
              <a:t> сельскохозяйственного назначения является изменение числовых значений не менее 3 следующих критериев, причиной которого стало использование земель с нарушением установленных земельным законодательством Российской Федерации требований рационального использования земли</a:t>
            </a:r>
            <a:r>
              <a:rPr lang="ru-RU" sz="1900" dirty="0" smtClean="0">
                <a:solidFill>
                  <a:srgbClr val="002060"/>
                </a:solidFill>
                <a:latin typeface="Times New Roman" pitchFamily="18" charset="0"/>
                <a:cs typeface="Times New Roman" pitchFamily="18" charset="0"/>
              </a:rPr>
              <a:t>:</a:t>
            </a:r>
            <a:endParaRPr lang="ru-RU" sz="19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703808102"/>
      </p:ext>
    </p:extLst>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92"/>
          <p:cNvSpPr>
            <a:spLocks noChangeArrowheads="1"/>
          </p:cNvSpPr>
          <p:nvPr/>
        </p:nvSpPr>
        <p:spPr bwMode="auto">
          <a:xfrm>
            <a:off x="489658" y="212808"/>
            <a:ext cx="84978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Font typeface="Wingdings 2" pitchFamily="18" charset="2"/>
              <a:buNone/>
            </a:pPr>
            <a:r>
              <a:rPr lang="ru-RU" sz="2800" b="1" dirty="0">
                <a:solidFill>
                  <a:schemeClr val="accent5">
                    <a:lumMod val="50000"/>
                  </a:schemeClr>
                </a:solidFill>
                <a:latin typeface="Times New Roman" pitchFamily="18" charset="0"/>
                <a:cs typeface="Times New Roman" pitchFamily="18" charset="0"/>
              </a:rPr>
              <a:t>Третья проблема – состояние окружающей среды </a:t>
            </a:r>
          </a:p>
        </p:txBody>
      </p:sp>
      <p:sp>
        <p:nvSpPr>
          <p:cNvPr id="7" name="Скругленный прямоугольник 6"/>
          <p:cNvSpPr/>
          <p:nvPr/>
        </p:nvSpPr>
        <p:spPr>
          <a:xfrm>
            <a:off x="394927" y="750633"/>
            <a:ext cx="8438801" cy="1456544"/>
          </a:xfrm>
          <a:prstGeom prst="round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fontAlgn="auto">
              <a:spcAft>
                <a:spcPts val="0"/>
              </a:spcAft>
              <a:defRPr/>
            </a:pPr>
            <a:endParaRPr lang="ru-RU" sz="2000" dirty="0" smtClean="0">
              <a:solidFill>
                <a:schemeClr val="accent5">
                  <a:lumMod val="50000"/>
                </a:schemeClr>
              </a:solidFill>
              <a:latin typeface="Times New Roman" pitchFamily="18" charset="0"/>
              <a:cs typeface="Times New Roman" pitchFamily="18" charset="0"/>
            </a:endParaRPr>
          </a:p>
          <a:p>
            <a:pPr algn="ctr" eaLnBrk="0" hangingPunct="0">
              <a:defRPr/>
            </a:pPr>
            <a:r>
              <a:rPr lang="ru-RU" sz="2000" b="1" dirty="0">
                <a:solidFill>
                  <a:srgbClr val="002060"/>
                </a:solidFill>
                <a:latin typeface="Times New Roman" pitchFamily="18" charset="0"/>
                <a:cs typeface="Times New Roman" pitchFamily="18" charset="0"/>
              </a:rPr>
              <a:t>Результаты деятельности человека оказывают такую большую нагрузку на природные функции земли, что способности экосистем планеты обеспечивать условия для жизнедеятельности будущих поколений больше нельзя принимать как должное.</a:t>
            </a:r>
          </a:p>
          <a:p>
            <a:pPr marL="457200" indent="457200" algn="just" fontAlgn="auto">
              <a:spcAft>
                <a:spcPts val="0"/>
              </a:spcAft>
              <a:defRPr/>
            </a:pPr>
            <a:endParaRPr lang="ru-RU" sz="2000" dirty="0">
              <a:solidFill>
                <a:schemeClr val="accent6">
                  <a:lumMod val="50000"/>
                </a:schemeClr>
              </a:solidFill>
              <a:latin typeface="Times New Roman" pitchFamily="18" charset="0"/>
              <a:cs typeface="Times New Roman" pitchFamily="18" charset="0"/>
            </a:endParaRPr>
          </a:p>
        </p:txBody>
      </p:sp>
      <p:pic>
        <p:nvPicPr>
          <p:cNvPr id="8" name="Picture 293" descr="https://glavagronom.ru/media/uploads/n9saRVawe-2.jpg"/>
          <p:cNvPicPr>
            <a:picLocks noChangeAspect="1" noChangeArrowheads="1"/>
          </p:cNvPicPr>
          <p:nvPr/>
        </p:nvPicPr>
        <p:blipFill rotWithShape="1">
          <a:blip r:embed="rId2">
            <a:extLst>
              <a:ext uri="{28A0092B-C50C-407E-A947-70E740481C1C}">
                <a14:useLocalDpi xmlns:a14="http://schemas.microsoft.com/office/drawing/2010/main" val="0"/>
              </a:ext>
            </a:extLst>
          </a:blip>
          <a:srcRect l="2" r="1192"/>
          <a:stretch/>
        </p:blipFill>
        <p:spPr bwMode="auto">
          <a:xfrm>
            <a:off x="107504" y="2376934"/>
            <a:ext cx="3013521" cy="21077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2"/>
          <p:cNvSpPr>
            <a:spLocks noChangeArrowheads="1"/>
          </p:cNvSpPr>
          <p:nvPr/>
        </p:nvSpPr>
        <p:spPr bwMode="auto">
          <a:xfrm>
            <a:off x="101013" y="2390539"/>
            <a:ext cx="1687512" cy="369887"/>
          </a:xfrm>
          <a:prstGeom prst="rect">
            <a:avLst/>
          </a:prstGeom>
          <a:solidFill>
            <a:schemeClr val="accent2">
              <a:lumMod val="60000"/>
              <a:lumOff val="40000"/>
              <a:alpha val="79999"/>
            </a:schemeClr>
          </a:solidFill>
          <a:ln>
            <a:noFill/>
          </a:ln>
          <a:extLst/>
        </p:spPr>
        <p:txBody>
          <a:bodyPr>
            <a:spAutoFit/>
          </a:bodyPr>
          <a:lstStyle/>
          <a:p>
            <a:pPr algn="ctr"/>
            <a:r>
              <a:rPr lang="ru-RU" b="1" dirty="0">
                <a:solidFill>
                  <a:srgbClr val="663300"/>
                </a:solidFill>
                <a:latin typeface="Times New Roman" pitchFamily="18" charset="0"/>
                <a:cs typeface="Times New Roman" pitchFamily="18" charset="0"/>
              </a:rPr>
              <a:t>Эрозия почв</a:t>
            </a:r>
          </a:p>
        </p:txBody>
      </p:sp>
      <p:pic>
        <p:nvPicPr>
          <p:cNvPr id="12" name="Picture 297" descr="Вырубка лес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6711" y="2376934"/>
            <a:ext cx="3361353" cy="21483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Прямоугольник 302"/>
          <p:cNvSpPr>
            <a:spLocks noChangeArrowheads="1"/>
          </p:cNvSpPr>
          <p:nvPr/>
        </p:nvSpPr>
        <p:spPr bwMode="auto">
          <a:xfrm>
            <a:off x="4183816" y="2368673"/>
            <a:ext cx="1663700" cy="584200"/>
          </a:xfrm>
          <a:prstGeom prst="rect">
            <a:avLst/>
          </a:prstGeom>
          <a:solidFill>
            <a:schemeClr val="accent2">
              <a:lumMod val="60000"/>
              <a:lumOff val="40000"/>
              <a:alpha val="79999"/>
            </a:schemeClr>
          </a:solidFill>
          <a:ln>
            <a:noFill/>
          </a:ln>
          <a:extLst/>
        </p:spPr>
        <p:txBody>
          <a:bodyPr>
            <a:spAutoFit/>
          </a:bodyPr>
          <a:lstStyle/>
          <a:p>
            <a:pPr algn="ctr"/>
            <a:r>
              <a:rPr lang="ru-RU" sz="1600" b="1" dirty="0">
                <a:solidFill>
                  <a:srgbClr val="663300"/>
                </a:solidFill>
                <a:latin typeface="Times New Roman" pitchFamily="18" charset="0"/>
                <a:cs typeface="Times New Roman" pitchFamily="18" charset="0"/>
              </a:rPr>
              <a:t>Уничтожение флоры и фауны</a:t>
            </a:r>
          </a:p>
        </p:txBody>
      </p:sp>
      <p:pic>
        <p:nvPicPr>
          <p:cNvPr id="15" name="Picture 299" descr="https://acs-nnov.ru/assets/images/news/mar1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4370387"/>
            <a:ext cx="3051811" cy="20428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Прямоугольник 305"/>
          <p:cNvSpPr>
            <a:spLocks noChangeArrowheads="1"/>
          </p:cNvSpPr>
          <p:nvPr/>
        </p:nvSpPr>
        <p:spPr bwMode="auto">
          <a:xfrm>
            <a:off x="5997925" y="4370388"/>
            <a:ext cx="1665288" cy="831850"/>
          </a:xfrm>
          <a:prstGeom prst="rect">
            <a:avLst/>
          </a:prstGeom>
          <a:solidFill>
            <a:schemeClr val="accent2">
              <a:lumMod val="60000"/>
              <a:lumOff val="40000"/>
              <a:alpha val="79999"/>
            </a:schemeClr>
          </a:solidFill>
          <a:ln>
            <a:noFill/>
          </a:ln>
          <a:extLst/>
        </p:spPr>
        <p:txBody>
          <a:bodyPr>
            <a:spAutoFit/>
          </a:bodyPr>
          <a:lstStyle/>
          <a:p>
            <a:pPr algn="ctr"/>
            <a:r>
              <a:rPr lang="ru-RU" sz="1600" b="1" dirty="0">
                <a:solidFill>
                  <a:srgbClr val="663300"/>
                </a:solidFill>
                <a:latin typeface="Times New Roman" pitchFamily="18" charset="0"/>
                <a:cs typeface="Times New Roman" pitchFamily="18" charset="0"/>
              </a:rPr>
              <a:t>Загрязнение поверхностных вод</a:t>
            </a:r>
          </a:p>
        </p:txBody>
      </p:sp>
      <p:sp>
        <p:nvSpPr>
          <p:cNvPr id="17" name="Прямоугольник 1"/>
          <p:cNvSpPr>
            <a:spLocks noChangeArrowheads="1"/>
          </p:cNvSpPr>
          <p:nvPr/>
        </p:nvSpPr>
        <p:spPr bwMode="auto">
          <a:xfrm>
            <a:off x="28039" y="6476413"/>
            <a:ext cx="9172575" cy="369888"/>
          </a:xfrm>
          <a:prstGeom prst="rect">
            <a:avLst/>
          </a:prstGeom>
          <a:solidFill>
            <a:schemeClr val="accent2">
              <a:lumMod val="60000"/>
              <a:lumOff val="40000"/>
              <a:alpha val="39999"/>
            </a:schemeClr>
          </a:solidFill>
          <a:ln>
            <a:noFill/>
          </a:ln>
          <a:extLst/>
        </p:spPr>
        <p:txBody>
          <a:bodyPr>
            <a:spAutoFit/>
          </a:bodyPr>
          <a:lstStyle/>
          <a:p>
            <a:pPr algn="just" eaLnBrk="0" hangingPunct="0"/>
            <a:r>
              <a:rPr lang="ru-RU" b="1" i="1" dirty="0">
                <a:solidFill>
                  <a:srgbClr val="663300"/>
                </a:solidFill>
                <a:latin typeface="Constantia" pitchFamily="18" charset="0"/>
              </a:rPr>
              <a:t>Человеку предшествуют леса, а сопровождают его пустыни. (А. Гумбольдт)</a:t>
            </a:r>
            <a:endParaRPr lang="ru-RU" i="1" dirty="0">
              <a:solidFill>
                <a:srgbClr val="663300"/>
              </a:solidFill>
              <a:latin typeface="Constantia" pitchFamily="18" charset="0"/>
            </a:endParaRPr>
          </a:p>
        </p:txBody>
      </p:sp>
      <p:pic>
        <p:nvPicPr>
          <p:cNvPr id="10" name="Picture 295" descr="https://ecology360.ru/wp-content/uploads/2019/08/Fermerskie-hozyajstva-zagryaznyayut-vodu.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9713" y="4297510"/>
            <a:ext cx="3168352" cy="208948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Прямоугольник 297"/>
          <p:cNvSpPr>
            <a:spLocks noChangeArrowheads="1"/>
          </p:cNvSpPr>
          <p:nvPr/>
        </p:nvSpPr>
        <p:spPr bwMode="auto">
          <a:xfrm>
            <a:off x="1998289" y="4297510"/>
            <a:ext cx="1965325" cy="831850"/>
          </a:xfrm>
          <a:prstGeom prst="rect">
            <a:avLst/>
          </a:prstGeom>
          <a:solidFill>
            <a:schemeClr val="accent2">
              <a:lumMod val="60000"/>
              <a:lumOff val="40000"/>
              <a:alpha val="79999"/>
            </a:schemeClr>
          </a:solidFill>
          <a:ln>
            <a:noFill/>
          </a:ln>
          <a:extLst/>
        </p:spPr>
        <p:txBody>
          <a:bodyPr>
            <a:spAutoFit/>
          </a:bodyPr>
          <a:lstStyle/>
          <a:p>
            <a:pPr algn="ctr"/>
            <a:r>
              <a:rPr lang="ru-RU" sz="1600" b="1" dirty="0">
                <a:solidFill>
                  <a:srgbClr val="663300"/>
                </a:solidFill>
                <a:latin typeface="Times New Roman" pitchFamily="18" charset="0"/>
                <a:cs typeface="Times New Roman" pitchFamily="18" charset="0"/>
              </a:rPr>
              <a:t>Химическое загрязнение верхнего слоя почв</a:t>
            </a:r>
          </a:p>
        </p:txBody>
      </p:sp>
    </p:spTree>
    <p:extLst>
      <p:ext uri="{BB962C8B-B14F-4D97-AF65-F5344CB8AC3E}">
        <p14:creationId xmlns:p14="http://schemas.microsoft.com/office/powerpoint/2010/main" val="42889860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Прямоугольник 4"/>
          <p:cNvSpPr>
            <a:spLocks noChangeArrowheads="1"/>
          </p:cNvSpPr>
          <p:nvPr/>
        </p:nvSpPr>
        <p:spPr bwMode="auto">
          <a:xfrm>
            <a:off x="2119687" y="253359"/>
            <a:ext cx="673224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Font typeface="Wingdings 2" pitchFamily="18" charset="2"/>
              <a:buNone/>
            </a:pPr>
            <a:r>
              <a:rPr lang="ru-RU" sz="2200" b="1" dirty="0" smtClean="0">
                <a:solidFill>
                  <a:schemeClr val="accent5">
                    <a:lumMod val="50000"/>
                  </a:schemeClr>
                </a:solidFill>
                <a:latin typeface="Times New Roman" pitchFamily="18" charset="0"/>
                <a:cs typeface="Times New Roman" pitchFamily="18" charset="0"/>
              </a:rPr>
              <a:t>Четвертая </a:t>
            </a:r>
            <a:r>
              <a:rPr lang="ru-RU" sz="2200" b="1" dirty="0">
                <a:solidFill>
                  <a:schemeClr val="accent5">
                    <a:lumMod val="50000"/>
                  </a:schemeClr>
                </a:solidFill>
                <a:latin typeface="Times New Roman" pitchFamily="18" charset="0"/>
                <a:cs typeface="Times New Roman" pitchFamily="18" charset="0"/>
              </a:rPr>
              <a:t>проблема- исчерпаемость </a:t>
            </a:r>
            <a:endParaRPr lang="ru-RU" sz="2200" b="1" dirty="0" smtClean="0">
              <a:solidFill>
                <a:schemeClr val="accent5">
                  <a:lumMod val="50000"/>
                </a:schemeClr>
              </a:solidFill>
              <a:latin typeface="Times New Roman" pitchFamily="18" charset="0"/>
              <a:cs typeface="Times New Roman" pitchFamily="18" charset="0"/>
            </a:endParaRPr>
          </a:p>
          <a:p>
            <a:pPr algn="ctr">
              <a:buFont typeface="Wingdings 2" pitchFamily="18" charset="2"/>
              <a:buNone/>
            </a:pPr>
            <a:r>
              <a:rPr lang="ru-RU" sz="2200" b="1" dirty="0" smtClean="0">
                <a:solidFill>
                  <a:schemeClr val="accent5">
                    <a:lumMod val="50000"/>
                  </a:schemeClr>
                </a:solidFill>
                <a:latin typeface="Times New Roman" pitchFamily="18" charset="0"/>
                <a:cs typeface="Times New Roman" pitchFamily="18" charset="0"/>
              </a:rPr>
              <a:t>природных </a:t>
            </a:r>
            <a:r>
              <a:rPr lang="ru-RU" sz="2200" b="1" dirty="0">
                <a:solidFill>
                  <a:schemeClr val="accent5">
                    <a:lumMod val="50000"/>
                  </a:schemeClr>
                </a:solidFill>
                <a:latin typeface="Times New Roman" pitchFamily="18" charset="0"/>
                <a:cs typeface="Times New Roman" pitchFamily="18" charset="0"/>
              </a:rPr>
              <a:t>ресурсов </a:t>
            </a:r>
          </a:p>
        </p:txBody>
      </p:sp>
      <p:pic>
        <p:nvPicPr>
          <p:cNvPr id="12294" name="Picture 4" descr="https://lince.ru/inside/uploads/images/full/ff587acaeb930a11d84a8f481ff51afe0e015618.jpg"/>
          <p:cNvPicPr>
            <a:picLocks noChangeAspect="1" noChangeArrowheads="1"/>
          </p:cNvPicPr>
          <p:nvPr/>
        </p:nvPicPr>
        <p:blipFill rotWithShape="1">
          <a:blip r:embed="rId2">
            <a:extLst>
              <a:ext uri="{28A0092B-C50C-407E-A947-70E740481C1C}">
                <a14:useLocalDpi xmlns:a14="http://schemas.microsoft.com/office/drawing/2010/main" val="0"/>
              </a:ext>
            </a:extLst>
          </a:blip>
          <a:srcRect l="8880"/>
          <a:stretch/>
        </p:blipFill>
        <p:spPr bwMode="auto">
          <a:xfrm>
            <a:off x="0" y="836712"/>
            <a:ext cx="2267743" cy="2591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Скругленный прямоугольник 7"/>
          <p:cNvSpPr/>
          <p:nvPr/>
        </p:nvSpPr>
        <p:spPr>
          <a:xfrm>
            <a:off x="258122" y="3861048"/>
            <a:ext cx="8856981" cy="2792942"/>
          </a:xfrm>
          <a:prstGeom prst="roundRect">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defRPr/>
            </a:pPr>
            <a:r>
              <a:rPr lang="ru-RU" sz="2000" dirty="0" smtClean="0">
                <a:solidFill>
                  <a:srgbClr val="002060"/>
                </a:solidFill>
                <a:latin typeface="Times New Roman" pitchFamily="18" charset="0"/>
                <a:cs typeface="Times New Roman" pitchFamily="18" charset="0"/>
              </a:rPr>
              <a:t>Еще </a:t>
            </a:r>
            <a:r>
              <a:rPr lang="ru-RU" sz="2000" dirty="0">
                <a:solidFill>
                  <a:srgbClr val="002060"/>
                </a:solidFill>
                <a:latin typeface="Times New Roman" pitchFamily="18" charset="0"/>
                <a:cs typeface="Times New Roman" pitchFamily="18" charset="0"/>
              </a:rPr>
              <a:t>совсем недавно, каких-нибудь 100 лет назад, человек, </a:t>
            </a:r>
            <a:r>
              <a:rPr lang="ru-RU" sz="2000" dirty="0" smtClean="0">
                <a:solidFill>
                  <a:srgbClr val="002060"/>
                </a:solidFill>
                <a:latin typeface="Times New Roman" pitchFamily="18" charset="0"/>
                <a:cs typeface="Times New Roman" pitchFamily="18" charset="0"/>
              </a:rPr>
              <a:t>с </a:t>
            </a:r>
            <a:r>
              <a:rPr lang="ru-RU" sz="2000" dirty="0">
                <a:solidFill>
                  <a:srgbClr val="002060"/>
                </a:solidFill>
                <a:latin typeface="Times New Roman" pitchFamily="18" charset="0"/>
                <a:cs typeface="Times New Roman" pitchFamily="18" charset="0"/>
              </a:rPr>
              <a:t>энтузиазмом осваивал новые земли, активно вырубал леса для строительства новых городов, автомобильных трасс и железных дорог. </a:t>
            </a:r>
            <a:r>
              <a:rPr lang="ru-RU" sz="2000" dirty="0" smtClean="0">
                <a:solidFill>
                  <a:srgbClr val="002060"/>
                </a:solidFill>
                <a:latin typeface="Times New Roman" pitchFamily="18" charset="0"/>
                <a:cs typeface="Times New Roman" pitchFamily="18" charset="0"/>
              </a:rPr>
              <a:t>Ресурсов</a:t>
            </a:r>
            <a:r>
              <a:rPr lang="ru-RU" sz="2000" dirty="0">
                <a:solidFill>
                  <a:srgbClr val="002060"/>
                </a:solidFill>
                <a:latin typeface="Times New Roman" pitchFamily="18" charset="0"/>
                <a:cs typeface="Times New Roman" pitchFamily="18" charset="0"/>
              </a:rPr>
              <a:t> для этого было предостаточно. Никто и не задумывался о влиянии такой активной хозяйственной деятельности на живую природу и на запасы ресурсов. </a:t>
            </a:r>
          </a:p>
        </p:txBody>
      </p:sp>
      <p:sp>
        <p:nvSpPr>
          <p:cNvPr id="9" name="Скругленный прямоугольник 8"/>
          <p:cNvSpPr/>
          <p:nvPr/>
        </p:nvSpPr>
        <p:spPr>
          <a:xfrm>
            <a:off x="2303748" y="1340768"/>
            <a:ext cx="6696743" cy="2283042"/>
          </a:xfrm>
          <a:prstGeom prst="roundRect">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defRPr/>
            </a:pPr>
            <a:r>
              <a:rPr lang="ru-RU" sz="2000" dirty="0">
                <a:solidFill>
                  <a:srgbClr val="002060"/>
                </a:solidFill>
                <a:latin typeface="Times New Roman" pitchFamily="18" charset="0"/>
                <a:cs typeface="Times New Roman" pitchFamily="18" charset="0"/>
              </a:rPr>
              <a:t>Природные ресурсы – естественные ресурсы, часть всей совокупности природных условий существования человечества и важнейшие компоненты окружающей его естественной среды, используемые в процессе общественного производства для целей удовлетворения материальных и культурных потребностей общества</a:t>
            </a:r>
            <a:r>
              <a:rPr lang="ru-RU" sz="2000" dirty="0" smtClean="0">
                <a:solidFill>
                  <a:srgbClr val="002060"/>
                </a:solidFill>
                <a:latin typeface="Times New Roman" pitchFamily="18" charset="0"/>
                <a:cs typeface="Times New Roman" pitchFamily="18" charset="0"/>
              </a:rPr>
              <a:t>.</a:t>
            </a:r>
            <a:endParaRPr lang="ru-RU" sz="20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8" name="Picture 4" descr="https://icdn.lenta.ru/images/2020/05/18/22/20200518220732534/original_c574dc0ccd6503087ea9058a971e16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167" y="2636912"/>
            <a:ext cx="2326133" cy="1425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13319" name="Picture 6" descr="https://russian.palinfo.com/Uploads/Models/Media/Images/2021/3/2/-134550324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5203" y="3176601"/>
            <a:ext cx="2354262" cy="1425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13320" name="Picture 8" descr="https://mtdata.ru/u7/photoD7CB/20673619874-0/origin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92733" y="2468829"/>
            <a:ext cx="2087563" cy="1425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13321" name="Picture 10" descr="https://nedradv.ru/_files/db.biznes-gazeta.ru/images/Coal_454929-e153673739175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80296" y="3176600"/>
            <a:ext cx="2159446" cy="1425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11" name="Скругленный прямоугольник 10"/>
          <p:cNvSpPr/>
          <p:nvPr/>
        </p:nvSpPr>
        <p:spPr>
          <a:xfrm>
            <a:off x="113996" y="116633"/>
            <a:ext cx="8928992" cy="2352196"/>
          </a:xfrm>
          <a:prstGeom prst="roundRect">
            <a:avLst/>
          </a:prstGeom>
          <a:solidFill>
            <a:schemeClr val="accent5">
              <a:lumMod val="5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defRPr/>
            </a:pPr>
            <a:r>
              <a:rPr lang="ru-RU" sz="1900" b="1" dirty="0">
                <a:solidFill>
                  <a:schemeClr val="bg2"/>
                </a:solidFill>
                <a:latin typeface="Times New Roman" pitchFamily="18" charset="0"/>
                <a:cs typeface="Times New Roman" pitchFamily="18" charset="0"/>
              </a:rPr>
              <a:t>В Средние века люди извлекали из земной коры лишь 18 химических элементов и их соединений, в XVII в. – 25, в XVIII в. – 29, в XIX в. –47, в начале XX в. – 54, во второй половине XX в. – более 80. Согласно подсчетам ученых, за всю историю человечества из недр Земли было извлечено более 200 млрд т угля, более 100 млрд т нефти, 50 млрд т железной руды, 2 млрд т бокситов, 300 млн т медной руды, свыше 100 тыс. т золота. Из этого количества на последние 30–40 лет приходится (за исключением золота) от 50 до 90% всей добычи.</a:t>
            </a:r>
          </a:p>
        </p:txBody>
      </p:sp>
      <p:sp>
        <p:nvSpPr>
          <p:cNvPr id="12" name="Скругленный прямоугольник 11"/>
          <p:cNvSpPr/>
          <p:nvPr/>
        </p:nvSpPr>
        <p:spPr>
          <a:xfrm>
            <a:off x="94117" y="4725144"/>
            <a:ext cx="8928992" cy="2132856"/>
          </a:xfrm>
          <a:prstGeom prst="roundRect">
            <a:avLst/>
          </a:prstGeom>
          <a:solidFill>
            <a:schemeClr val="accent5">
              <a:lumMod val="5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defRPr/>
            </a:pPr>
            <a:r>
              <a:rPr lang="ru-RU" sz="2000" b="1" dirty="0">
                <a:solidFill>
                  <a:schemeClr val="bg2"/>
                </a:solidFill>
                <a:latin typeface="Times New Roman" pitchFamily="18" charset="0"/>
                <a:cs typeface="Times New Roman" pitchFamily="18" charset="0"/>
              </a:rPr>
              <a:t>По данным ученых разведанные на Земле мировые запасы минерального сырья способны обеспечить растущие потребности человечества на весьма краткую историческую перспективу: нефти – на 40 лет, природного газа – на 65 лет, меди, никеля и олова – на 30–35 лет, свинца и цинка – на 20–25 лет, золота и серебра – на 15–20 лет. Только запасы каменного угля могут обеспечить потребности мировой экономики более чем на 200 лет.</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Прямоугольник 2"/>
          <p:cNvSpPr>
            <a:spLocks noChangeArrowheads="1"/>
          </p:cNvSpPr>
          <p:nvPr/>
        </p:nvSpPr>
        <p:spPr bwMode="auto">
          <a:xfrm>
            <a:off x="-28575" y="450850"/>
            <a:ext cx="9172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buFont typeface="Wingdings 2" pitchFamily="18" charset="2"/>
              <a:buNone/>
            </a:pPr>
            <a:r>
              <a:rPr lang="ru-RU" sz="2800" b="1" dirty="0">
                <a:solidFill>
                  <a:schemeClr val="accent5">
                    <a:lumMod val="50000"/>
                  </a:schemeClr>
                </a:solidFill>
                <a:latin typeface="Times New Roman" pitchFamily="18" charset="0"/>
                <a:cs typeface="Times New Roman" pitchFamily="18" charset="0"/>
              </a:rPr>
              <a:t>Основная проблема стоящая  перед человечеством:</a:t>
            </a:r>
          </a:p>
        </p:txBody>
      </p:sp>
      <p:sp>
        <p:nvSpPr>
          <p:cNvPr id="7" name="Скругленный прямоугольник 6"/>
          <p:cNvSpPr/>
          <p:nvPr/>
        </p:nvSpPr>
        <p:spPr>
          <a:xfrm>
            <a:off x="467545" y="1772816"/>
            <a:ext cx="8208912" cy="3960440"/>
          </a:xfrm>
          <a:prstGeom prst="roundRect">
            <a:avLst/>
          </a:prstGeom>
          <a:solidFill>
            <a:schemeClr val="accent5">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defRPr/>
            </a:pPr>
            <a:r>
              <a:rPr lang="ru-RU" sz="2800" dirty="0">
                <a:solidFill>
                  <a:srgbClr val="002060"/>
                </a:solidFill>
                <a:latin typeface="Times New Roman" pitchFamily="18" charset="0"/>
                <a:cs typeface="Times New Roman" pitchFamily="18" charset="0"/>
              </a:rPr>
              <a:t>Взаимодействие общества и природы в наши дни стало одной из главных общечеловеческих проблем. Антропогенные изменения широко затронули географическую оболочку планеты, способствуя не только прогрессу, но и росту загрязнения окружающей среды, истощению природных ресурсов, обострению экологических проблем.</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77812" y="260648"/>
            <a:ext cx="8856663" cy="1882775"/>
          </a:xfrm>
        </p:spPr>
        <p:txBody>
          <a:bodyPr/>
          <a:lstStyle/>
          <a:p>
            <a:pPr marL="36576" indent="457200" algn="just" eaLnBrk="1" hangingPunct="1">
              <a:lnSpc>
                <a:spcPct val="90000"/>
              </a:lnSpc>
              <a:buNone/>
            </a:pPr>
            <a:r>
              <a:rPr lang="ru-RU" sz="2000" b="1" u="sng" dirty="0" smtClean="0">
                <a:solidFill>
                  <a:schemeClr val="accent5">
                    <a:lumMod val="50000"/>
                  </a:schemeClr>
                </a:solidFill>
                <a:latin typeface="Times New Roman" pitchFamily="18" charset="0"/>
                <a:cs typeface="Times New Roman" pitchFamily="18" charset="0"/>
              </a:rPr>
              <a:t>Ресурсосберегающее земледелие</a:t>
            </a:r>
            <a:r>
              <a:rPr lang="ru-RU" sz="2000" b="1" dirty="0" smtClean="0">
                <a:solidFill>
                  <a:schemeClr val="accent5">
                    <a:lumMod val="50000"/>
                  </a:schemeClr>
                </a:solidFill>
                <a:latin typeface="Times New Roman" pitchFamily="18" charset="0"/>
                <a:cs typeface="Times New Roman" pitchFamily="18" charset="0"/>
              </a:rPr>
              <a:t> – </a:t>
            </a:r>
            <a:r>
              <a:rPr lang="ru-RU" sz="2000" dirty="0" smtClean="0">
                <a:solidFill>
                  <a:schemeClr val="accent5">
                    <a:lumMod val="50000"/>
                  </a:schemeClr>
                </a:solidFill>
                <a:latin typeface="Times New Roman" pitchFamily="18" charset="0"/>
                <a:cs typeface="Times New Roman" pitchFamily="18" charset="0"/>
              </a:rPr>
              <a:t>система эффективного аграрного производства для конкретного хозяйства, предусматривающая выращивание высоких урожаев конкурентоспособной продукции на базе ресурсосберегающих технологий с </a:t>
            </a:r>
            <a:r>
              <a:rPr lang="ru-RU" sz="2000" dirty="0" err="1" smtClean="0">
                <a:solidFill>
                  <a:schemeClr val="accent5">
                    <a:lumMod val="50000"/>
                  </a:schemeClr>
                </a:solidFill>
                <a:latin typeface="Times New Roman" pitchFamily="18" charset="0"/>
                <a:cs typeface="Times New Roman" pitchFamily="18" charset="0"/>
              </a:rPr>
              <a:t>бездифицитным</a:t>
            </a:r>
            <a:r>
              <a:rPr lang="ru-RU" sz="2000" dirty="0" smtClean="0">
                <a:solidFill>
                  <a:schemeClr val="accent5">
                    <a:lumMod val="50000"/>
                  </a:schemeClr>
                </a:solidFill>
                <a:latin typeface="Times New Roman" pitchFamily="18" charset="0"/>
                <a:cs typeface="Times New Roman" pitchFamily="18" charset="0"/>
              </a:rPr>
              <a:t> балансом гумуса в почве и минимальным ущербом для окружающей среды. Эта многофункциональная система должна отвечать следующим задачам:</a:t>
            </a:r>
          </a:p>
          <a:p>
            <a:pPr eaLnBrk="1" hangingPunct="1">
              <a:lnSpc>
                <a:spcPct val="90000"/>
              </a:lnSpc>
            </a:pPr>
            <a:endParaRPr lang="ru-RU" sz="2400" i="1" dirty="0" smtClean="0"/>
          </a:p>
        </p:txBody>
      </p:sp>
      <p:sp>
        <p:nvSpPr>
          <p:cNvPr id="6" name="Скругленный прямоугольник 5"/>
          <p:cNvSpPr/>
          <p:nvPr/>
        </p:nvSpPr>
        <p:spPr>
          <a:xfrm>
            <a:off x="257672" y="2204864"/>
            <a:ext cx="8496944" cy="4466610"/>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a:solidFill>
                  <a:srgbClr val="002060"/>
                </a:solidFill>
                <a:latin typeface="Times New Roman" pitchFamily="18" charset="0"/>
                <a:cs typeface="Times New Roman" pitchFamily="18" charset="0"/>
              </a:rPr>
              <a:t>Задачи ресурсосберегающего земледелия:</a:t>
            </a:r>
          </a:p>
          <a:p>
            <a:pPr algn="just">
              <a:defRPr/>
            </a:pPr>
            <a:r>
              <a:rPr lang="ru-RU" sz="2000" dirty="0" smtClean="0">
                <a:solidFill>
                  <a:srgbClr val="002060"/>
                </a:solidFill>
                <a:latin typeface="Times New Roman" pitchFamily="18" charset="0"/>
                <a:cs typeface="Times New Roman" pitchFamily="18" charset="0"/>
              </a:rPr>
              <a:t>1. Ресурсосберегающая система обработки почвы (</a:t>
            </a:r>
            <a:r>
              <a:rPr lang="ru-RU" sz="2000" dirty="0" err="1" smtClean="0">
                <a:solidFill>
                  <a:srgbClr val="002060"/>
                </a:solidFill>
                <a:latin typeface="Times New Roman" pitchFamily="18" charset="0"/>
                <a:cs typeface="Times New Roman" pitchFamily="18" charset="0"/>
              </a:rPr>
              <a:t>Минимализация</a:t>
            </a:r>
            <a:r>
              <a:rPr lang="ru-RU" sz="2000" dirty="0" smtClean="0">
                <a:solidFill>
                  <a:srgbClr val="002060"/>
                </a:solidFill>
                <a:latin typeface="Times New Roman" pitchFamily="18" charset="0"/>
                <a:cs typeface="Times New Roman" pitchFamily="18" charset="0"/>
              </a:rPr>
              <a:t> </a:t>
            </a:r>
            <a:r>
              <a:rPr lang="ru-RU" sz="2000" dirty="0">
                <a:solidFill>
                  <a:srgbClr val="002060"/>
                </a:solidFill>
                <a:latin typeface="Times New Roman" pitchFamily="18" charset="0"/>
                <a:cs typeface="Times New Roman" pitchFamily="18" charset="0"/>
              </a:rPr>
              <a:t>и прямой </a:t>
            </a:r>
            <a:r>
              <a:rPr lang="ru-RU" sz="2000" dirty="0" smtClean="0">
                <a:solidFill>
                  <a:srgbClr val="002060"/>
                </a:solidFill>
                <a:latin typeface="Times New Roman" pitchFamily="18" charset="0"/>
                <a:cs typeface="Times New Roman" pitchFamily="18" charset="0"/>
              </a:rPr>
              <a:t>посев) </a:t>
            </a:r>
          </a:p>
          <a:p>
            <a:pPr algn="just">
              <a:defRPr/>
            </a:pPr>
            <a:r>
              <a:rPr lang="ru-RU" sz="2000" dirty="0" smtClean="0">
                <a:solidFill>
                  <a:srgbClr val="002060"/>
                </a:solidFill>
                <a:latin typeface="Times New Roman" pitchFamily="18" charset="0"/>
                <a:cs typeface="Times New Roman" pitchFamily="18" charset="0"/>
              </a:rPr>
              <a:t>2. Сохранение </a:t>
            </a:r>
            <a:r>
              <a:rPr lang="ru-RU" sz="2000" dirty="0">
                <a:solidFill>
                  <a:srgbClr val="002060"/>
                </a:solidFill>
                <a:latin typeface="Times New Roman" pitchFamily="18" charset="0"/>
                <a:cs typeface="Times New Roman" pitchFamily="18" charset="0"/>
              </a:rPr>
              <a:t>растительных остатков на поверхности почвы;  </a:t>
            </a:r>
          </a:p>
          <a:p>
            <a:pPr algn="just">
              <a:defRPr/>
            </a:pPr>
            <a:r>
              <a:rPr lang="ru-RU" sz="2000" dirty="0" smtClean="0">
                <a:solidFill>
                  <a:srgbClr val="002060"/>
                </a:solidFill>
                <a:latin typeface="Times New Roman" pitchFamily="18" charset="0"/>
                <a:cs typeface="Times New Roman" pitchFamily="18" charset="0"/>
              </a:rPr>
              <a:t>3. Использование </a:t>
            </a:r>
            <a:r>
              <a:rPr lang="ru-RU" sz="2000" dirty="0">
                <a:solidFill>
                  <a:srgbClr val="002060"/>
                </a:solidFill>
                <a:latin typeface="Times New Roman" pitchFamily="18" charset="0"/>
                <a:cs typeface="Times New Roman" pitchFamily="18" charset="0"/>
              </a:rPr>
              <a:t>севооборотов, включающих рентабельные культуры и культуры, улучшающие плодородие почв;  </a:t>
            </a:r>
          </a:p>
          <a:p>
            <a:pPr algn="just">
              <a:defRPr/>
            </a:pPr>
            <a:r>
              <a:rPr lang="ru-RU" sz="2000" dirty="0" smtClean="0">
                <a:solidFill>
                  <a:srgbClr val="002060"/>
                </a:solidFill>
                <a:latin typeface="Times New Roman" pitchFamily="18" charset="0"/>
                <a:cs typeface="Times New Roman" pitchFamily="18" charset="0"/>
              </a:rPr>
              <a:t>4. Интегрированный </a:t>
            </a:r>
            <a:r>
              <a:rPr lang="ru-RU" sz="2000" dirty="0">
                <a:solidFill>
                  <a:srgbClr val="002060"/>
                </a:solidFill>
                <a:latin typeface="Times New Roman" pitchFamily="18" charset="0"/>
                <a:cs typeface="Times New Roman" pitchFamily="18" charset="0"/>
              </a:rPr>
              <a:t>подход в борьбе с вредителями и болезнями;  </a:t>
            </a:r>
          </a:p>
          <a:p>
            <a:pPr algn="just">
              <a:defRPr/>
            </a:pPr>
            <a:r>
              <a:rPr lang="ru-RU" sz="2000" dirty="0" smtClean="0">
                <a:solidFill>
                  <a:srgbClr val="002060"/>
                </a:solidFill>
                <a:latin typeface="Times New Roman" pitchFamily="18" charset="0"/>
                <a:cs typeface="Times New Roman" pitchFamily="18" charset="0"/>
              </a:rPr>
              <a:t>5. Использование </a:t>
            </a:r>
            <a:r>
              <a:rPr lang="ru-RU" sz="2000" dirty="0">
                <a:solidFill>
                  <a:srgbClr val="002060"/>
                </a:solidFill>
                <a:latin typeface="Times New Roman" pitchFamily="18" charset="0"/>
                <a:cs typeface="Times New Roman" pitchFamily="18" charset="0"/>
              </a:rPr>
              <a:t>качественных семян, устойчивость сортов отзывчивых к данным технологиям.</a:t>
            </a:r>
          </a:p>
          <a:p>
            <a:pPr algn="just">
              <a:defRPr/>
            </a:pPr>
            <a:r>
              <a:rPr lang="ru-RU" sz="2000" dirty="0" smtClean="0">
                <a:solidFill>
                  <a:srgbClr val="002060"/>
                </a:solidFill>
                <a:latin typeface="Times New Roman" pitchFamily="18" charset="0"/>
                <a:cs typeface="Times New Roman" pitchFamily="18" charset="0"/>
              </a:rPr>
              <a:t>6. Одновременно </a:t>
            </a:r>
            <a:r>
              <a:rPr lang="ru-RU" sz="2000" dirty="0">
                <a:solidFill>
                  <a:srgbClr val="002060"/>
                </a:solidFill>
                <a:latin typeface="Times New Roman" pitchFamily="18" charset="0"/>
                <a:cs typeface="Times New Roman" pitchFamily="18" charset="0"/>
              </a:rPr>
              <a:t>система должна быть выгодной для </a:t>
            </a:r>
            <a:r>
              <a:rPr lang="ru-RU" sz="2000" dirty="0" err="1" smtClean="0">
                <a:solidFill>
                  <a:srgbClr val="002060"/>
                </a:solidFill>
                <a:latin typeface="Times New Roman" pitchFamily="18" charset="0"/>
                <a:cs typeface="Times New Roman" pitchFamily="18" charset="0"/>
              </a:rPr>
              <a:t>сельхозтоваропроизводителей</a:t>
            </a:r>
            <a:r>
              <a:rPr lang="ru-RU" sz="2000" dirty="0" smtClean="0">
                <a:solidFill>
                  <a:srgbClr val="002060"/>
                </a:solidFill>
                <a:latin typeface="Times New Roman" pitchFamily="18" charset="0"/>
                <a:cs typeface="Times New Roman" pitchFamily="18" charset="0"/>
              </a:rPr>
              <a:t>. Это </a:t>
            </a:r>
            <a:r>
              <a:rPr lang="ru-RU" sz="2000" dirty="0">
                <a:solidFill>
                  <a:srgbClr val="002060"/>
                </a:solidFill>
                <a:latin typeface="Times New Roman" pitchFamily="18" charset="0"/>
                <a:cs typeface="Times New Roman" pitchFamily="18" charset="0"/>
              </a:rPr>
              <a:t>достигается доступностью современных знаний и опыта по инновационным технологиям для руководителей и специалистов хозяйств</a:t>
            </a:r>
            <a:r>
              <a:rPr lang="ru-RU" sz="2000" dirty="0" smtClean="0">
                <a:solidFill>
                  <a:srgbClr val="002060"/>
                </a:solidFill>
                <a:latin typeface="Times New Roman" pitchFamily="18" charset="0"/>
                <a:cs typeface="Times New Roman" pitchFamily="18" charset="0"/>
              </a:rPr>
              <a:t>.</a:t>
            </a:r>
            <a:endParaRPr lang="ru-RU" sz="20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467544" y="904552"/>
            <a:ext cx="8424936" cy="5044728"/>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rgbClr val="002060"/>
                </a:solidFill>
                <a:latin typeface="Times New Roman" pitchFamily="18" charset="0"/>
                <a:cs typeface="Times New Roman" pitchFamily="18" charset="0"/>
              </a:rPr>
              <a:t>Под </a:t>
            </a:r>
            <a:r>
              <a:rPr lang="ru-RU" sz="2800" b="1" dirty="0">
                <a:solidFill>
                  <a:srgbClr val="002060"/>
                </a:solidFill>
                <a:latin typeface="Times New Roman" pitchFamily="18" charset="0"/>
                <a:cs typeface="Times New Roman" pitchFamily="18" charset="0"/>
              </a:rPr>
              <a:t>ресурсосберегающей системой обработки почвы </a:t>
            </a:r>
            <a:r>
              <a:rPr lang="ru-RU" sz="2800" dirty="0">
                <a:solidFill>
                  <a:srgbClr val="002060"/>
                </a:solidFill>
                <a:latin typeface="Times New Roman" pitchFamily="18" charset="0"/>
                <a:cs typeface="Times New Roman" pitchFamily="18" charset="0"/>
              </a:rPr>
              <a:t>понимают научно-обоснованную обработку, обеспечивающую снижение энергетических и трудовых затрат путем уменьшения числа, глубины и обрабатывающей площади поля, а также совмещения и выполнения нескольких технологических операций (рыхления, уплотнения почвы, внесение удобрений, гербицидов, посев и др.) в одном рабочем процессе</a:t>
            </a:r>
            <a:r>
              <a:rPr lang="ru-RU" sz="2800" dirty="0" smtClean="0">
                <a:solidFill>
                  <a:srgbClr val="002060"/>
                </a:solidFill>
                <a:latin typeface="Times New Roman" pitchFamily="18" charset="0"/>
                <a:cs typeface="Times New Roman" pitchFamily="18" charset="0"/>
              </a:rPr>
              <a:t>.</a:t>
            </a:r>
            <a:endParaRPr lang="ru-RU" sz="28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5190928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Прямоугольник 6"/>
          <p:cNvSpPr>
            <a:spLocks noChangeArrowheads="1"/>
          </p:cNvSpPr>
          <p:nvPr/>
        </p:nvSpPr>
        <p:spPr bwMode="auto">
          <a:xfrm>
            <a:off x="4029075" y="32448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ru-RU"/>
          </a:p>
        </p:txBody>
      </p:sp>
      <p:sp>
        <p:nvSpPr>
          <p:cNvPr id="2" name="Скругленный прямоугольник 1"/>
          <p:cNvSpPr/>
          <p:nvPr/>
        </p:nvSpPr>
        <p:spPr>
          <a:xfrm>
            <a:off x="3235617" y="190559"/>
            <a:ext cx="2672768" cy="519751"/>
          </a:xfrm>
          <a:prstGeom prst="round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200" b="1" dirty="0">
                <a:solidFill>
                  <a:schemeClr val="accent2">
                    <a:lumMod val="50000"/>
                  </a:schemeClr>
                </a:solidFill>
                <a:latin typeface="Times New Roman" pitchFamily="18" charset="0"/>
                <a:cs typeface="Times New Roman" pitchFamily="18" charset="0"/>
              </a:rPr>
              <a:t>Факторы эрозии </a:t>
            </a:r>
            <a:endParaRPr lang="ru-RU" sz="2200" dirty="0">
              <a:solidFill>
                <a:schemeClr val="accent2">
                  <a:lumMod val="50000"/>
                </a:schemeClr>
              </a:solidFill>
              <a:latin typeface="Times New Roman" pitchFamily="18" charset="0"/>
              <a:cs typeface="Times New Roman" pitchFamily="18" charset="0"/>
            </a:endParaRPr>
          </a:p>
        </p:txBody>
      </p:sp>
      <p:sp>
        <p:nvSpPr>
          <p:cNvPr id="18" name="Скругленный прямоугольник 17"/>
          <p:cNvSpPr/>
          <p:nvPr/>
        </p:nvSpPr>
        <p:spPr>
          <a:xfrm>
            <a:off x="275950" y="743945"/>
            <a:ext cx="3715134" cy="3816424"/>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1900" b="1" dirty="0" smtClean="0">
                <a:solidFill>
                  <a:schemeClr val="accent2">
                    <a:lumMod val="50000"/>
                  </a:schemeClr>
                </a:solidFill>
                <a:latin typeface="Times New Roman" pitchFamily="18" charset="0"/>
                <a:cs typeface="Times New Roman" pitchFamily="18" charset="0"/>
              </a:rPr>
              <a:t>КЛИМАТ</a:t>
            </a:r>
          </a:p>
          <a:p>
            <a:pPr algn="ctr">
              <a:defRPr/>
            </a:pPr>
            <a:endParaRPr lang="ru-RU" sz="1900" b="1" dirty="0">
              <a:solidFill>
                <a:schemeClr val="accent5">
                  <a:lumMod val="50000"/>
                </a:schemeClr>
              </a:solidFill>
              <a:latin typeface="Times New Roman" pitchFamily="18" charset="0"/>
              <a:cs typeface="Times New Roman" pitchFamily="18" charset="0"/>
            </a:endParaRPr>
          </a:p>
          <a:p>
            <a:pPr>
              <a:defRPr/>
            </a:pPr>
            <a:r>
              <a:rPr lang="ru-RU" sz="1900" dirty="0">
                <a:solidFill>
                  <a:srgbClr val="002060"/>
                </a:solidFill>
                <a:latin typeface="Times New Roman" pitchFamily="18" charset="0"/>
                <a:cs typeface="Times New Roman" pitchFamily="18" charset="0"/>
              </a:rPr>
              <a:t>Интенсивность осадков определяет формирование стока воды и развитие эрозии. Интенсивность осадков – это количество воды в миллиметрах, выпадающих в одну минуту. Поверхностный сток проявляется тогда, когда почва не успевает поглощать воду.</a:t>
            </a:r>
          </a:p>
        </p:txBody>
      </p:sp>
      <p:sp>
        <p:nvSpPr>
          <p:cNvPr id="19" name="Скругленный прямоугольник 18"/>
          <p:cNvSpPr/>
          <p:nvPr/>
        </p:nvSpPr>
        <p:spPr>
          <a:xfrm>
            <a:off x="108039" y="4715924"/>
            <a:ext cx="3533983" cy="2016224"/>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defRPr/>
            </a:pPr>
            <a:r>
              <a:rPr lang="ru-RU" sz="1900" b="1" dirty="0" smtClean="0">
                <a:solidFill>
                  <a:schemeClr val="accent2">
                    <a:lumMod val="50000"/>
                  </a:schemeClr>
                </a:solidFill>
                <a:latin typeface="Times New Roman" pitchFamily="18" charset="0"/>
                <a:cs typeface="Times New Roman" pitchFamily="18" charset="0"/>
              </a:rPr>
              <a:t>РЕЛЬЕФ</a:t>
            </a:r>
          </a:p>
          <a:p>
            <a:pPr algn="ctr">
              <a:spcBef>
                <a:spcPts val="0"/>
              </a:spcBef>
              <a:defRPr/>
            </a:pPr>
            <a:endParaRPr lang="ru-RU" sz="1900" b="1" dirty="0">
              <a:solidFill>
                <a:schemeClr val="accent5">
                  <a:lumMod val="50000"/>
                </a:schemeClr>
              </a:solidFill>
              <a:latin typeface="Times New Roman" pitchFamily="18" charset="0"/>
              <a:cs typeface="Times New Roman" pitchFamily="18" charset="0"/>
            </a:endParaRPr>
          </a:p>
          <a:p>
            <a:pPr>
              <a:spcBef>
                <a:spcPts val="0"/>
              </a:spcBef>
              <a:defRPr/>
            </a:pPr>
            <a:r>
              <a:rPr lang="ru-RU" sz="1900" dirty="0">
                <a:solidFill>
                  <a:srgbClr val="002060"/>
                </a:solidFill>
                <a:latin typeface="Times New Roman" pitchFamily="18" charset="0"/>
                <a:cs typeface="Times New Roman" pitchFamily="18" charset="0"/>
              </a:rPr>
              <a:t>Важнейшей характеристикой рельефа являются: крутизна, длина, форма и экспозиция склона</a:t>
            </a:r>
          </a:p>
        </p:txBody>
      </p:sp>
      <p:sp>
        <p:nvSpPr>
          <p:cNvPr id="20" name="Скругленный прямоугольник 19"/>
          <p:cNvSpPr/>
          <p:nvPr/>
        </p:nvSpPr>
        <p:spPr>
          <a:xfrm>
            <a:off x="4355976" y="996216"/>
            <a:ext cx="4680519" cy="2922535"/>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defRPr/>
            </a:pPr>
            <a:r>
              <a:rPr lang="ru-RU" sz="1900" b="1" dirty="0" smtClean="0">
                <a:solidFill>
                  <a:schemeClr val="accent2">
                    <a:lumMod val="50000"/>
                  </a:schemeClr>
                </a:solidFill>
                <a:latin typeface="Times New Roman" pitchFamily="18" charset="0"/>
                <a:cs typeface="Times New Roman" pitchFamily="18" charset="0"/>
              </a:rPr>
              <a:t>ПОЧВА</a:t>
            </a:r>
          </a:p>
          <a:p>
            <a:pPr algn="ctr">
              <a:spcBef>
                <a:spcPts val="0"/>
              </a:spcBef>
              <a:defRPr/>
            </a:pPr>
            <a:endParaRPr lang="ru-RU" sz="1900" b="1" dirty="0">
              <a:solidFill>
                <a:srgbClr val="002060"/>
              </a:solidFill>
              <a:latin typeface="Times New Roman" pitchFamily="18" charset="0"/>
              <a:cs typeface="Times New Roman" pitchFamily="18" charset="0"/>
            </a:endParaRPr>
          </a:p>
          <a:p>
            <a:pPr>
              <a:spcBef>
                <a:spcPts val="0"/>
              </a:spcBef>
              <a:defRPr/>
            </a:pPr>
            <a:r>
              <a:rPr lang="ru-RU" sz="1900" dirty="0">
                <a:solidFill>
                  <a:srgbClr val="002060"/>
                </a:solidFill>
                <a:latin typeface="Times New Roman" pitchFamily="18" charset="0"/>
                <a:cs typeface="Times New Roman" pitchFamily="18" charset="0"/>
              </a:rPr>
              <a:t>Основными факторами, определяющими противоэрозионную устойчивость почв, являются:</a:t>
            </a:r>
          </a:p>
          <a:p>
            <a:pPr>
              <a:spcBef>
                <a:spcPts val="0"/>
              </a:spcBef>
              <a:buFontTx/>
              <a:buChar char="-"/>
              <a:defRPr/>
            </a:pPr>
            <a:r>
              <a:rPr lang="ru-RU" sz="1900" dirty="0">
                <a:solidFill>
                  <a:srgbClr val="002060"/>
                </a:solidFill>
                <a:latin typeface="Times New Roman" pitchFamily="18" charset="0"/>
                <a:cs typeface="Times New Roman" pitchFamily="18" charset="0"/>
              </a:rPr>
              <a:t>водопроницаемость;</a:t>
            </a:r>
          </a:p>
          <a:p>
            <a:pPr>
              <a:spcBef>
                <a:spcPts val="0"/>
              </a:spcBef>
              <a:buFontTx/>
              <a:buChar char="-"/>
              <a:defRPr/>
            </a:pPr>
            <a:r>
              <a:rPr lang="ru-RU" sz="1900" dirty="0">
                <a:solidFill>
                  <a:srgbClr val="002060"/>
                </a:solidFill>
                <a:latin typeface="Times New Roman" pitchFamily="18" charset="0"/>
                <a:cs typeface="Times New Roman" pitchFamily="18" charset="0"/>
              </a:rPr>
              <a:t>устойчивость к размывающему действию стока ливневых и талых вод;</a:t>
            </a:r>
          </a:p>
          <a:p>
            <a:pPr>
              <a:spcBef>
                <a:spcPts val="0"/>
              </a:spcBef>
              <a:buFontTx/>
              <a:buChar char="-"/>
              <a:defRPr/>
            </a:pPr>
            <a:r>
              <a:rPr lang="ru-RU" sz="1900" dirty="0">
                <a:solidFill>
                  <a:srgbClr val="002060"/>
                </a:solidFill>
                <a:latin typeface="Times New Roman" pitchFamily="18" charset="0"/>
                <a:cs typeface="Times New Roman" pitchFamily="18" charset="0"/>
              </a:rPr>
              <a:t>почвозащитная роль растительного покрова.</a:t>
            </a:r>
          </a:p>
        </p:txBody>
      </p:sp>
      <p:sp>
        <p:nvSpPr>
          <p:cNvPr id="21" name="Скругленный прямоугольник 20"/>
          <p:cNvSpPr/>
          <p:nvPr/>
        </p:nvSpPr>
        <p:spPr>
          <a:xfrm>
            <a:off x="3756824" y="3995844"/>
            <a:ext cx="4968552" cy="2736304"/>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defRPr/>
            </a:pPr>
            <a:r>
              <a:rPr lang="ru-RU" sz="1900" b="1" dirty="0" smtClean="0">
                <a:solidFill>
                  <a:schemeClr val="accent2">
                    <a:lumMod val="50000"/>
                  </a:schemeClr>
                </a:solidFill>
                <a:latin typeface="Times New Roman" pitchFamily="18" charset="0"/>
                <a:cs typeface="Times New Roman" pitchFamily="18" charset="0"/>
              </a:rPr>
              <a:t>РАСТИТЕЛЬНОСТЬ</a:t>
            </a:r>
          </a:p>
          <a:p>
            <a:pPr algn="ctr">
              <a:spcBef>
                <a:spcPts val="0"/>
              </a:spcBef>
              <a:defRPr/>
            </a:pPr>
            <a:endParaRPr lang="ru-RU" sz="1900" b="1" dirty="0">
              <a:solidFill>
                <a:schemeClr val="accent5">
                  <a:lumMod val="50000"/>
                </a:schemeClr>
              </a:solidFill>
              <a:latin typeface="Times New Roman" pitchFamily="18" charset="0"/>
              <a:cs typeface="Times New Roman" pitchFamily="18" charset="0"/>
            </a:endParaRPr>
          </a:p>
          <a:p>
            <a:pPr>
              <a:spcBef>
                <a:spcPts val="0"/>
              </a:spcBef>
              <a:defRPr/>
            </a:pPr>
            <a:r>
              <a:rPr lang="ru-RU" sz="1900" dirty="0">
                <a:solidFill>
                  <a:srgbClr val="002060"/>
                </a:solidFill>
                <a:latin typeface="Times New Roman" pitchFamily="18" charset="0"/>
                <a:cs typeface="Times New Roman" pitchFamily="18" charset="0"/>
              </a:rPr>
              <a:t>По почвозащитной эффективности все сельскохозяйственные культуры делятся на три группы:</a:t>
            </a:r>
          </a:p>
          <a:p>
            <a:pPr>
              <a:spcBef>
                <a:spcPts val="0"/>
              </a:spcBef>
              <a:defRPr/>
            </a:pPr>
            <a:r>
              <a:rPr lang="ru-RU" sz="1900" dirty="0">
                <a:solidFill>
                  <a:srgbClr val="002060"/>
                </a:solidFill>
                <a:latin typeface="Times New Roman" pitchFamily="18" charset="0"/>
                <a:cs typeface="Times New Roman" pitchFamily="18" charset="0"/>
              </a:rPr>
              <a:t>Многолетние травы;</a:t>
            </a:r>
          </a:p>
          <a:p>
            <a:pPr>
              <a:spcBef>
                <a:spcPts val="0"/>
              </a:spcBef>
              <a:defRPr/>
            </a:pPr>
            <a:r>
              <a:rPr lang="ru-RU" sz="1900" dirty="0">
                <a:solidFill>
                  <a:srgbClr val="002060"/>
                </a:solidFill>
                <a:latin typeface="Times New Roman" pitchFamily="18" charset="0"/>
                <a:cs typeface="Times New Roman" pitchFamily="18" charset="0"/>
              </a:rPr>
              <a:t>Зерновые культуры сплошного сева  </a:t>
            </a:r>
            <a:endParaRPr lang="ru-RU" sz="1900" dirty="0" smtClean="0">
              <a:solidFill>
                <a:srgbClr val="002060"/>
              </a:solidFill>
              <a:latin typeface="Times New Roman" pitchFamily="18" charset="0"/>
              <a:cs typeface="Times New Roman" pitchFamily="18" charset="0"/>
            </a:endParaRPr>
          </a:p>
          <a:p>
            <a:pPr>
              <a:spcBef>
                <a:spcPts val="0"/>
              </a:spcBef>
              <a:defRPr/>
            </a:pPr>
            <a:r>
              <a:rPr lang="ru-RU" sz="1900" dirty="0" smtClean="0">
                <a:solidFill>
                  <a:srgbClr val="002060"/>
                </a:solidFill>
                <a:latin typeface="Times New Roman" pitchFamily="18" charset="0"/>
                <a:cs typeface="Times New Roman" pitchFamily="18" charset="0"/>
              </a:rPr>
              <a:t> </a:t>
            </a:r>
            <a:r>
              <a:rPr lang="ru-RU" sz="1900" dirty="0">
                <a:solidFill>
                  <a:srgbClr val="002060"/>
                </a:solidFill>
                <a:latin typeface="Times New Roman" pitchFamily="18" charset="0"/>
                <a:cs typeface="Times New Roman" pitchFamily="18" charset="0"/>
              </a:rPr>
              <a:t>и однолетние травы;</a:t>
            </a:r>
          </a:p>
          <a:p>
            <a:pPr>
              <a:spcBef>
                <a:spcPts val="0"/>
              </a:spcBef>
              <a:defRPr/>
            </a:pPr>
            <a:r>
              <a:rPr lang="ru-RU" sz="1900" dirty="0">
                <a:solidFill>
                  <a:srgbClr val="002060"/>
                </a:solidFill>
                <a:latin typeface="Times New Roman" pitchFamily="18" charset="0"/>
                <a:cs typeface="Times New Roman" pitchFamily="18" charset="0"/>
              </a:rPr>
              <a:t>Пропашные культуры.</a:t>
            </a:r>
          </a:p>
        </p:txBody>
      </p:sp>
      <p:pic>
        <p:nvPicPr>
          <p:cNvPr id="17421"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4354" y="5310758"/>
            <a:ext cx="1349563" cy="1547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87" y="126904"/>
            <a:ext cx="1339850" cy="1166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9" name="Прямоугольник 3"/>
          <p:cNvSpPr>
            <a:spLocks noChangeArrowheads="1"/>
          </p:cNvSpPr>
          <p:nvPr/>
        </p:nvSpPr>
        <p:spPr bwMode="auto">
          <a:xfrm>
            <a:off x="109537" y="1484784"/>
            <a:ext cx="89249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457200" algn="just"/>
            <a:r>
              <a:rPr lang="ru-RU" sz="2000" dirty="0">
                <a:solidFill>
                  <a:srgbClr val="002060"/>
                </a:solidFill>
                <a:latin typeface="Times New Roman" pitchFamily="18" charset="0"/>
                <a:cs typeface="Times New Roman" pitchFamily="18" charset="0"/>
              </a:rPr>
              <a:t>В Ставропольском крае из 3,9 млн. га пашни </a:t>
            </a:r>
            <a:r>
              <a:rPr lang="ru-RU" sz="2000" dirty="0" smtClean="0">
                <a:solidFill>
                  <a:srgbClr val="002060"/>
                </a:solidFill>
                <a:latin typeface="Times New Roman" pitchFamily="18" charset="0"/>
                <a:cs typeface="Times New Roman" pitchFamily="18" charset="0"/>
              </a:rPr>
              <a:t>на склонах 1 и более градусов расположено - 1,4 млн. га. Если осадки выпадают в виде ливней много влаги теряется со стоком.</a:t>
            </a:r>
            <a:endParaRPr lang="ru-RU" sz="2000" dirty="0">
              <a:solidFill>
                <a:srgbClr val="002060"/>
              </a:solidFill>
              <a:latin typeface="Times New Roman" pitchFamily="18" charset="0"/>
              <a:cs typeface="Times New Roman" pitchFamily="18" charset="0"/>
            </a:endParaRPr>
          </a:p>
        </p:txBody>
      </p:sp>
      <p:pic>
        <p:nvPicPr>
          <p:cNvPr id="77828" name="Picture 4" descr="https://remoskop.ru/wp-content/uploads/2017/06/eroziya-pochvy-1.jpg"/>
          <p:cNvPicPr>
            <a:picLocks noChangeAspect="1" noChangeArrowheads="1"/>
          </p:cNvPicPr>
          <p:nvPr/>
        </p:nvPicPr>
        <p:blipFill rotWithShape="1">
          <a:blip r:embed="rId2"/>
          <a:srcRect l="14209"/>
          <a:stretch/>
        </p:blipFill>
        <p:spPr bwMode="auto">
          <a:xfrm>
            <a:off x="6134393" y="3233327"/>
            <a:ext cx="2923728" cy="16139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1" name="Picture 8" descr="field5"/>
          <p:cNvPicPr>
            <a:picLocks noChangeAspect="1" noChangeArrowheads="1"/>
          </p:cNvPicPr>
          <p:nvPr/>
        </p:nvPicPr>
        <p:blipFill rotWithShape="1">
          <a:blip r:embed="rId3"/>
          <a:srcRect r="9504"/>
          <a:stretch/>
        </p:blipFill>
        <p:spPr bwMode="auto">
          <a:xfrm>
            <a:off x="109537" y="3233327"/>
            <a:ext cx="2884210" cy="15992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3" name="Picture 6" descr="jd_plow"/>
          <p:cNvPicPr>
            <a:picLocks noChangeAspect="1" noChangeArrowheads="1"/>
          </p:cNvPicPr>
          <p:nvPr/>
        </p:nvPicPr>
        <p:blipFill rotWithShape="1">
          <a:blip r:embed="rId4"/>
          <a:srcRect l="4382"/>
          <a:stretch/>
        </p:blipFill>
        <p:spPr bwMode="auto">
          <a:xfrm>
            <a:off x="3123209" y="3208256"/>
            <a:ext cx="2824899" cy="16390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77830" name="Picture 6" descr="https://5domov.ru/wp-content/uploads/2019/01/Kak-mozhno-zashhitit-pochvu-ot-vyiduvaniya-vetrom_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21843" y="4975962"/>
            <a:ext cx="5328592" cy="16688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7" name="Скругленный прямоугольник 16"/>
          <p:cNvSpPr/>
          <p:nvPr/>
        </p:nvSpPr>
        <p:spPr>
          <a:xfrm>
            <a:off x="95250" y="311008"/>
            <a:ext cx="9048750" cy="1014785"/>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Wingdings 2" pitchFamily="18" charset="2"/>
              <a:buNone/>
              <a:defRPr/>
            </a:pPr>
            <a:r>
              <a:rPr lang="ru-RU" sz="2400" b="1" dirty="0">
                <a:solidFill>
                  <a:schemeClr val="bg2"/>
                </a:solidFill>
                <a:latin typeface="Times New Roman" pitchFamily="18" charset="0"/>
                <a:cs typeface="Times New Roman" pitchFamily="18" charset="0"/>
              </a:rPr>
              <a:t>Эрозия </a:t>
            </a:r>
            <a:r>
              <a:rPr lang="en-US" sz="2400" b="1" dirty="0">
                <a:solidFill>
                  <a:schemeClr val="bg2"/>
                </a:solidFill>
                <a:latin typeface="Times New Roman" pitchFamily="18" charset="0"/>
                <a:cs typeface="Times New Roman" pitchFamily="18" charset="0"/>
              </a:rPr>
              <a:t>(</a:t>
            </a:r>
            <a:r>
              <a:rPr lang="en-US" sz="2400" b="1" i="1" dirty="0" err="1">
                <a:solidFill>
                  <a:schemeClr val="bg2"/>
                </a:solidFill>
                <a:latin typeface="Times New Roman" pitchFamily="18" charset="0"/>
                <a:cs typeface="Times New Roman" pitchFamily="18" charset="0"/>
              </a:rPr>
              <a:t>erosio</a:t>
            </a:r>
            <a:r>
              <a:rPr lang="en-US" sz="2400" b="1" dirty="0">
                <a:solidFill>
                  <a:schemeClr val="bg2"/>
                </a:solidFill>
                <a:latin typeface="Times New Roman" pitchFamily="18" charset="0"/>
                <a:cs typeface="Times New Roman" pitchFamily="18" charset="0"/>
              </a:rPr>
              <a:t> – </a:t>
            </a:r>
            <a:r>
              <a:rPr lang="ru-RU" sz="2400" b="1" dirty="0">
                <a:solidFill>
                  <a:schemeClr val="bg2"/>
                </a:solidFill>
                <a:latin typeface="Times New Roman" pitchFamily="18" charset="0"/>
                <a:cs typeface="Times New Roman" pitchFamily="18" charset="0"/>
              </a:rPr>
              <a:t>разрушение)  - Разрушение почвы струями и потоками талых, дождевых и ливневых вод.  </a:t>
            </a:r>
          </a:p>
        </p:txBody>
      </p:sp>
      <p:sp>
        <p:nvSpPr>
          <p:cNvPr id="14" name="Скругленный прямоугольник 13"/>
          <p:cNvSpPr/>
          <p:nvPr/>
        </p:nvSpPr>
        <p:spPr>
          <a:xfrm>
            <a:off x="3378726" y="2206412"/>
            <a:ext cx="2386546" cy="360039"/>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a:solidFill>
                  <a:schemeClr val="bg2"/>
                </a:solidFill>
                <a:latin typeface="Times New Roman" pitchFamily="18" charset="0"/>
                <a:cs typeface="Times New Roman" pitchFamily="18" charset="0"/>
              </a:rPr>
              <a:t>Виды </a:t>
            </a:r>
            <a:r>
              <a:rPr lang="ru-RU" sz="2000" b="1" dirty="0" smtClean="0">
                <a:solidFill>
                  <a:schemeClr val="bg2"/>
                </a:solidFill>
                <a:latin typeface="Times New Roman" pitchFamily="18" charset="0"/>
                <a:cs typeface="Times New Roman" pitchFamily="18" charset="0"/>
              </a:rPr>
              <a:t>эрозии</a:t>
            </a:r>
            <a:endParaRPr lang="ru-RU" sz="2000" b="1" dirty="0">
              <a:solidFill>
                <a:schemeClr val="bg2"/>
              </a:solidFill>
              <a:latin typeface="Times New Roman" pitchFamily="18" charset="0"/>
              <a:cs typeface="Times New Roman" pitchFamily="18" charset="0"/>
            </a:endParaRPr>
          </a:p>
        </p:txBody>
      </p:sp>
      <p:sp>
        <p:nvSpPr>
          <p:cNvPr id="19" name="Скругленный прямоугольник 18"/>
          <p:cNvSpPr/>
          <p:nvPr/>
        </p:nvSpPr>
        <p:spPr>
          <a:xfrm>
            <a:off x="793951" y="2761361"/>
            <a:ext cx="1647098" cy="352500"/>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a:solidFill>
                  <a:schemeClr val="bg2"/>
                </a:solidFill>
                <a:latin typeface="Times New Roman" pitchFamily="18" charset="0"/>
                <a:cs typeface="Times New Roman" pitchFamily="18" charset="0"/>
              </a:rPr>
              <a:t>Ветровая</a:t>
            </a:r>
          </a:p>
        </p:txBody>
      </p:sp>
      <p:sp>
        <p:nvSpPr>
          <p:cNvPr id="20" name="Скругленный прямоугольник 19"/>
          <p:cNvSpPr/>
          <p:nvPr/>
        </p:nvSpPr>
        <p:spPr>
          <a:xfrm>
            <a:off x="3748450" y="2788469"/>
            <a:ext cx="1647098" cy="358381"/>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a:solidFill>
                  <a:schemeClr val="bg2"/>
                </a:solidFill>
                <a:latin typeface="Times New Roman" pitchFamily="18" charset="0"/>
                <a:cs typeface="Times New Roman" pitchFamily="18" charset="0"/>
              </a:rPr>
              <a:t>Аэробная</a:t>
            </a:r>
          </a:p>
        </p:txBody>
      </p:sp>
      <p:sp>
        <p:nvSpPr>
          <p:cNvPr id="21" name="Скругленный прямоугольник 20"/>
          <p:cNvSpPr/>
          <p:nvPr/>
        </p:nvSpPr>
        <p:spPr>
          <a:xfrm>
            <a:off x="6526886" y="2788469"/>
            <a:ext cx="1647098" cy="358381"/>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a:solidFill>
                  <a:schemeClr val="bg2"/>
                </a:solidFill>
                <a:latin typeface="Times New Roman" pitchFamily="18" charset="0"/>
                <a:cs typeface="Times New Roman" pitchFamily="18" charset="0"/>
              </a:rPr>
              <a:t>Водная</a:t>
            </a:r>
          </a:p>
        </p:txBody>
      </p:sp>
      <p:sp>
        <p:nvSpPr>
          <p:cNvPr id="22" name="Скругленный прямоугольник 21"/>
          <p:cNvSpPr/>
          <p:nvPr/>
        </p:nvSpPr>
        <p:spPr>
          <a:xfrm>
            <a:off x="2021843" y="6397864"/>
            <a:ext cx="5328591" cy="430686"/>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000" b="1" dirty="0">
                <a:solidFill>
                  <a:schemeClr val="bg2"/>
                </a:solidFill>
                <a:latin typeface="Times New Roman" pitchFamily="18" charset="0"/>
                <a:cs typeface="Times New Roman" pitchFamily="18" charset="0"/>
              </a:rPr>
              <a:t>Какой урожай может дать такая почва</a:t>
            </a:r>
            <a:r>
              <a:rPr lang="ru-RU" sz="2000" b="1" dirty="0" smtClean="0">
                <a:solidFill>
                  <a:schemeClr val="bg2"/>
                </a:solidFill>
                <a:latin typeface="Times New Roman" pitchFamily="18" charset="0"/>
                <a:cs typeface="Times New Roman" pitchFamily="18" charset="0"/>
              </a:rPr>
              <a:t>?</a:t>
            </a:r>
            <a:endParaRPr lang="ru-RU" sz="2000" b="1" dirty="0">
              <a:solidFill>
                <a:schemeClr val="bg2"/>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P1260899"/>
          <p:cNvPicPr>
            <a:picLocks noChangeAspect="1" noChangeArrowheads="1"/>
          </p:cNvPicPr>
          <p:nvPr/>
        </p:nvPicPr>
        <p:blipFill>
          <a:blip r:embed="rId3" cstate="print">
            <a:extLst>
              <a:ext uri="{28A0092B-C50C-407E-A947-70E740481C1C}">
                <a14:useLocalDpi xmlns:a14="http://schemas.microsoft.com/office/drawing/2010/main" val="0"/>
              </a:ext>
            </a:extLst>
          </a:blip>
          <a:srcRect l="7999" t="10420" r="9666" b="3171"/>
          <a:stretch>
            <a:fillRect/>
          </a:stretch>
        </p:blipFill>
        <p:spPr bwMode="auto">
          <a:xfrm>
            <a:off x="184732" y="4202606"/>
            <a:ext cx="1784350" cy="22812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3075" name="Rectangle 1"/>
          <p:cNvSpPr>
            <a:spLocks noChangeArrowheads="1"/>
          </p:cNvSpPr>
          <p:nvPr/>
        </p:nvSpPr>
        <p:spPr bwMode="auto">
          <a:xfrm>
            <a:off x="1" y="23362"/>
            <a:ext cx="184731" cy="323165"/>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ru-RU" altLang="ru-RU" sz="1500">
              <a:latin typeface="Calibri" panose="020F0502020204030204" pitchFamily="34" charset="0"/>
            </a:endParaRPr>
          </a:p>
        </p:txBody>
      </p:sp>
      <p:pic>
        <p:nvPicPr>
          <p:cNvPr id="76" name="Picture 2" descr="C:\Users\Админ\Desktop\Воспитательная работа 2017 год\утв фото\36.jpg"/>
          <p:cNvPicPr>
            <a:picLocks noChangeAspect="1" noChangeArrowheads="1"/>
          </p:cNvPicPr>
          <p:nvPr/>
        </p:nvPicPr>
        <p:blipFill>
          <a:blip r:embed="rId4" cstate="print">
            <a:extLst/>
          </a:blip>
          <a:srcRect/>
          <a:stretch>
            <a:fillRect/>
          </a:stretch>
        </p:blipFill>
        <p:spPr bwMode="auto">
          <a:xfrm>
            <a:off x="5327578" y="4177822"/>
            <a:ext cx="3816424" cy="26511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2062" name="Рисунок 4" descr="C:\Users\Декан\Desktop\Новый точечный рисунок.bmp"/>
          <p:cNvPicPr>
            <a:picLocks noChangeAspect="1" noChangeArrowheads="1"/>
          </p:cNvPicPr>
          <p:nvPr/>
        </p:nvPicPr>
        <p:blipFill rotWithShape="1">
          <a:blip r:embed="rId5">
            <a:extLst/>
          </a:blip>
          <a:srcRect r="7321"/>
          <a:stretch/>
        </p:blipFill>
        <p:spPr bwMode="auto">
          <a:xfrm>
            <a:off x="5606712" y="346527"/>
            <a:ext cx="3567412" cy="25723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sp>
        <p:nvSpPr>
          <p:cNvPr id="2" name="Скругленный прямоугольник 1"/>
          <p:cNvSpPr/>
          <p:nvPr/>
        </p:nvSpPr>
        <p:spPr>
          <a:xfrm>
            <a:off x="5713412" y="2963678"/>
            <a:ext cx="3430588" cy="900113"/>
          </a:xfrm>
          <a:prstGeom prst="roundRect">
            <a:avLst/>
          </a:prstGeom>
          <a:solidFill>
            <a:schemeClr val="bg1"/>
          </a:solidFill>
          <a:ln w="19050">
            <a:solidFill>
              <a:schemeClr val="accent6">
                <a:lumMod val="5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ru-RU" sz="1000" b="1" dirty="0">
              <a:solidFill>
                <a:srgbClr val="0000CC"/>
              </a:solidFill>
              <a:latin typeface="Times New Roman" pitchFamily="18" charset="0"/>
              <a:ea typeface="Calibri" pitchFamily="34" charset="0"/>
              <a:cs typeface="Times New Roman" pitchFamily="18" charset="0"/>
            </a:endParaRPr>
          </a:p>
          <a:p>
            <a:pPr algn="ctr">
              <a:defRPr/>
            </a:pPr>
            <a:r>
              <a:rPr lang="ru-RU" sz="1000" b="1" dirty="0">
                <a:solidFill>
                  <a:srgbClr val="0000CC"/>
                </a:solidFill>
                <a:latin typeface="Times New Roman" pitchFamily="18" charset="0"/>
                <a:ea typeface="Calibri" pitchFamily="34" charset="0"/>
                <a:cs typeface="Times New Roman" pitchFamily="18" charset="0"/>
              </a:rPr>
              <a:t>Площадь</a:t>
            </a:r>
            <a:r>
              <a:rPr lang="en-US" sz="1000" b="1" dirty="0">
                <a:solidFill>
                  <a:srgbClr val="0000CC"/>
                </a:solidFill>
                <a:latin typeface="Times New Roman" pitchFamily="18" charset="0"/>
                <a:ea typeface="Calibri" pitchFamily="34" charset="0"/>
                <a:cs typeface="Times New Roman" pitchFamily="18" charset="0"/>
              </a:rPr>
              <a:t> No-Till</a:t>
            </a:r>
            <a:r>
              <a:rPr lang="ru-RU" sz="1000" b="1" dirty="0">
                <a:solidFill>
                  <a:srgbClr val="0000CC"/>
                </a:solidFill>
                <a:latin typeface="Times New Roman" pitchFamily="18" charset="0"/>
                <a:ea typeface="Calibri" pitchFamily="34" charset="0"/>
                <a:cs typeface="Times New Roman" pitchFamily="18" charset="0"/>
              </a:rPr>
              <a:t> в</a:t>
            </a:r>
            <a:r>
              <a:rPr lang="en-US" sz="1000" b="1" dirty="0">
                <a:solidFill>
                  <a:srgbClr val="0000CC"/>
                </a:solidFill>
                <a:latin typeface="Times New Roman" pitchFamily="18" charset="0"/>
                <a:ea typeface="Calibri" pitchFamily="34" charset="0"/>
                <a:cs typeface="Times New Roman" pitchFamily="18" charset="0"/>
              </a:rPr>
              <a:t>  </a:t>
            </a:r>
            <a:r>
              <a:rPr lang="ru-RU" sz="1000" b="1" dirty="0">
                <a:solidFill>
                  <a:srgbClr val="0000CC"/>
                </a:solidFill>
                <a:latin typeface="Times New Roman" pitchFamily="18" charset="0"/>
                <a:ea typeface="Calibri" pitchFamily="34" charset="0"/>
                <a:cs typeface="Times New Roman" pitchFamily="18" charset="0"/>
              </a:rPr>
              <a:t>Ставропольском крае составляет более 200 тыс. га. Ежегодная прибавка от применения </a:t>
            </a:r>
            <a:r>
              <a:rPr lang="en-US" sz="1000" b="1" dirty="0">
                <a:solidFill>
                  <a:srgbClr val="0000CC"/>
                </a:solidFill>
                <a:latin typeface="Times New Roman" pitchFamily="18" charset="0"/>
                <a:ea typeface="Calibri" pitchFamily="34" charset="0"/>
                <a:cs typeface="Times New Roman" pitchFamily="18" charset="0"/>
              </a:rPr>
              <a:t>No-Till  </a:t>
            </a:r>
            <a:r>
              <a:rPr lang="ru-RU" sz="1000" b="1" dirty="0">
                <a:solidFill>
                  <a:srgbClr val="0000CC"/>
                </a:solidFill>
                <a:latin typeface="Times New Roman" pitchFamily="18" charset="0"/>
                <a:ea typeface="Calibri" pitchFamily="34" charset="0"/>
                <a:cs typeface="Times New Roman" pitchFamily="18" charset="0"/>
              </a:rPr>
              <a:t>0,42 -1,66 т/га или  13,7-62,1%, при рентабельности производства 28,0-97,0 %</a:t>
            </a:r>
            <a:endParaRPr lang="ru-RU" sz="1000" dirty="0">
              <a:solidFill>
                <a:srgbClr val="0000CC"/>
              </a:solidFill>
              <a:latin typeface="Times New Roman" pitchFamily="18" charset="0"/>
              <a:ea typeface="Calibri" pitchFamily="34" charset="0"/>
              <a:cs typeface="Times New Roman" pitchFamily="18" charset="0"/>
            </a:endParaRPr>
          </a:p>
          <a:p>
            <a:pPr algn="ctr">
              <a:defRPr/>
            </a:pPr>
            <a:endParaRPr lang="en-US" sz="1000" dirty="0">
              <a:solidFill>
                <a:srgbClr val="0000CC"/>
              </a:solidFill>
              <a:ea typeface="Calibri" pitchFamily="34" charset="0"/>
              <a:cs typeface="Times New Roman" pitchFamily="18" charset="0"/>
            </a:endParaRPr>
          </a:p>
        </p:txBody>
      </p:sp>
      <p:sp>
        <p:nvSpPr>
          <p:cNvPr id="19" name="Скругленный прямоугольник 18"/>
          <p:cNvSpPr/>
          <p:nvPr/>
        </p:nvSpPr>
        <p:spPr>
          <a:xfrm>
            <a:off x="-17464" y="6345240"/>
            <a:ext cx="2069183" cy="444500"/>
          </a:xfrm>
          <a:prstGeom prst="roundRect">
            <a:avLst/>
          </a:prstGeom>
          <a:solidFill>
            <a:schemeClr val="bg1"/>
          </a:solidFill>
          <a:ln w="19050">
            <a:solidFill>
              <a:schemeClr val="accent6">
                <a:lumMod val="50000"/>
              </a:schemeClr>
            </a:solidFill>
          </a:ln>
        </p:spPr>
        <p:style>
          <a:lnRef idx="2">
            <a:schemeClr val="accent5"/>
          </a:lnRef>
          <a:fillRef idx="1">
            <a:schemeClr val="lt1"/>
          </a:fillRef>
          <a:effectRef idx="0">
            <a:schemeClr val="accent5"/>
          </a:effectRef>
          <a:fontRef idx="minor">
            <a:schemeClr val="dk1"/>
          </a:fontRef>
        </p:style>
        <p:txBody>
          <a:bodyPr anchor="ctr"/>
          <a:lstStyle/>
          <a:p>
            <a:pPr algn="ctr">
              <a:defRPr/>
            </a:pPr>
            <a:r>
              <a:rPr lang="ru-RU" sz="900" b="1" dirty="0">
                <a:solidFill>
                  <a:srgbClr val="0000CC"/>
                </a:solidFill>
                <a:latin typeface="Times New Roman" pitchFamily="18" charset="0"/>
                <a:cs typeface="Times New Roman" pitchFamily="18" charset="0"/>
              </a:rPr>
              <a:t>академик РАН </a:t>
            </a:r>
            <a:r>
              <a:rPr lang="ru-RU" sz="900" b="1" dirty="0" err="1">
                <a:solidFill>
                  <a:srgbClr val="0000CC"/>
                </a:solidFill>
                <a:latin typeface="Times New Roman" pitchFamily="18" charset="0"/>
                <a:cs typeface="Times New Roman" pitchFamily="18" charset="0"/>
              </a:rPr>
              <a:t>А.А.Жученко</a:t>
            </a:r>
            <a:r>
              <a:rPr lang="ru-RU" sz="900" b="1" dirty="0">
                <a:solidFill>
                  <a:srgbClr val="0000CC"/>
                </a:solidFill>
                <a:latin typeface="Times New Roman" pitchFamily="18" charset="0"/>
                <a:cs typeface="Times New Roman" pitchFamily="18" charset="0"/>
              </a:rPr>
              <a:t>, </a:t>
            </a:r>
          </a:p>
          <a:p>
            <a:pPr algn="ctr">
              <a:defRPr/>
            </a:pPr>
            <a:r>
              <a:rPr lang="ru-RU" sz="900" b="1" dirty="0">
                <a:solidFill>
                  <a:srgbClr val="0000CC"/>
                </a:solidFill>
                <a:latin typeface="Times New Roman" pitchFamily="18" charset="0"/>
                <a:cs typeface="Times New Roman" pitchFamily="18" charset="0"/>
              </a:rPr>
              <a:t>академик РАН </a:t>
            </a:r>
            <a:r>
              <a:rPr lang="ru-RU" sz="900" b="1" dirty="0" err="1">
                <a:solidFill>
                  <a:srgbClr val="0000CC"/>
                </a:solidFill>
                <a:latin typeface="Times New Roman" pitchFamily="18" charset="0"/>
                <a:cs typeface="Times New Roman" pitchFamily="18" charset="0"/>
              </a:rPr>
              <a:t>В.И.Трухачев</a:t>
            </a:r>
            <a:r>
              <a:rPr lang="ru-RU" sz="900" b="1" dirty="0">
                <a:solidFill>
                  <a:srgbClr val="0000CC"/>
                </a:solidFill>
                <a:latin typeface="Times New Roman" pitchFamily="18" charset="0"/>
                <a:cs typeface="Times New Roman" pitchFamily="18" charset="0"/>
              </a:rPr>
              <a:t>;</a:t>
            </a:r>
          </a:p>
          <a:p>
            <a:pPr algn="ctr">
              <a:defRPr/>
            </a:pPr>
            <a:r>
              <a:rPr lang="ru-RU" sz="900" b="1" dirty="0">
                <a:solidFill>
                  <a:srgbClr val="0000CC"/>
                </a:solidFill>
                <a:latin typeface="Times New Roman" pitchFamily="18" charset="0"/>
                <a:cs typeface="Times New Roman" pitchFamily="18" charset="0"/>
              </a:rPr>
              <a:t> академик РАН В.М. </a:t>
            </a:r>
            <a:r>
              <a:rPr lang="ru-RU" sz="900" b="1" dirty="0" err="1">
                <a:solidFill>
                  <a:srgbClr val="0000CC"/>
                </a:solidFill>
                <a:latin typeface="Times New Roman" pitchFamily="18" charset="0"/>
                <a:cs typeface="Times New Roman" pitchFamily="18" charset="0"/>
              </a:rPr>
              <a:t>Пенчуков</a:t>
            </a:r>
            <a:endParaRPr lang="ru-RU" sz="900" b="1" dirty="0">
              <a:solidFill>
                <a:srgbClr val="0000CC"/>
              </a:solidFill>
              <a:latin typeface="Times New Roman" pitchFamily="18" charset="0"/>
              <a:cs typeface="Times New Roman" pitchFamily="18" charset="0"/>
            </a:endParaRPr>
          </a:p>
        </p:txBody>
      </p:sp>
      <p:sp>
        <p:nvSpPr>
          <p:cNvPr id="20" name="Скругленный прямоугольник 19"/>
          <p:cNvSpPr/>
          <p:nvPr/>
        </p:nvSpPr>
        <p:spPr>
          <a:xfrm>
            <a:off x="5324474" y="6377920"/>
            <a:ext cx="3819526" cy="469902"/>
          </a:xfrm>
          <a:prstGeom prst="roundRect">
            <a:avLst/>
          </a:prstGeom>
          <a:solidFill>
            <a:schemeClr val="bg1"/>
          </a:solidFill>
          <a:ln w="19050">
            <a:solidFill>
              <a:schemeClr val="accent6">
                <a:lumMod val="5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ru-RU" sz="1000" b="1" dirty="0">
              <a:solidFill>
                <a:srgbClr val="0000CC"/>
              </a:solidFill>
              <a:latin typeface="Times New Roman" pitchFamily="18" charset="0"/>
              <a:ea typeface="Calibri" pitchFamily="34" charset="0"/>
              <a:cs typeface="Times New Roman" pitchFamily="18" charset="0"/>
            </a:endParaRPr>
          </a:p>
          <a:p>
            <a:pPr algn="ctr">
              <a:defRPr/>
            </a:pPr>
            <a:r>
              <a:rPr lang="ru-RU" altLang="ru-RU" sz="1000" b="1" dirty="0">
                <a:solidFill>
                  <a:srgbClr val="0000CC"/>
                </a:solidFill>
                <a:latin typeface="Times New Roman" pitchFamily="18" charset="0"/>
                <a:ea typeface="Calibri" pitchFamily="34" charset="0"/>
                <a:cs typeface="Times New Roman" pitchFamily="18" charset="0"/>
              </a:rPr>
              <a:t>Научно-техническое сотрудничество с </a:t>
            </a:r>
            <a:r>
              <a:rPr lang="ru-RU" altLang="ru-RU" sz="1000" b="1" dirty="0" smtClean="0">
                <a:solidFill>
                  <a:srgbClr val="0000CC"/>
                </a:solidFill>
                <a:latin typeface="Times New Roman" pitchFamily="18" charset="0"/>
                <a:ea typeface="Calibri" pitchFamily="34" charset="0"/>
                <a:cs typeface="Times New Roman" pitchFamily="18" charset="0"/>
              </a:rPr>
              <a:t>Национальным центром зерна  им</a:t>
            </a:r>
            <a:r>
              <a:rPr lang="ru-RU" altLang="ru-RU" sz="1000" b="1" dirty="0">
                <a:solidFill>
                  <a:srgbClr val="0000CC"/>
                </a:solidFill>
                <a:latin typeface="Times New Roman" pitchFamily="18" charset="0"/>
                <a:ea typeface="Calibri" pitchFamily="34" charset="0"/>
                <a:cs typeface="Times New Roman" pitchFamily="18" charset="0"/>
              </a:rPr>
              <a:t>. П.П. Лукьяненко</a:t>
            </a:r>
          </a:p>
          <a:p>
            <a:pPr algn="ctr">
              <a:defRPr/>
            </a:pPr>
            <a:endParaRPr lang="ru-RU" sz="1500" dirty="0">
              <a:solidFill>
                <a:srgbClr val="0000CC"/>
              </a:solidFill>
              <a:ea typeface="Calibri" pitchFamily="34" charset="0"/>
              <a:cs typeface="Times New Roman" pitchFamily="18" charset="0"/>
            </a:endParaRPr>
          </a:p>
        </p:txBody>
      </p:sp>
      <p:pic>
        <p:nvPicPr>
          <p:cNvPr id="12" name="Picture 10" descr="ÐÐ°ÑÑÐ¸Ð½ÐºÐ¸ Ð¿Ð¾ Ð·Ð°Ð¿ÑÐ¾ÑÑ Ð²ÑÑÐ¾Ð´Ñ Ð¿Ð¾Ð´ÑÐ¾Ð»Ð½ÐµÑÐ½Ð¸ÐºÐ° Ð¿Ð¾ Ð¿ÑÑÐ¼Ð¾Ð¼Ñ Ð¿Ð¾ÑÐµÐ²Ñ ÐºÐ°ÑÑÐ¸Ð½ÐºÐ¸"/>
          <p:cNvPicPr>
            <a:picLocks noChangeAspect="1" noChangeArrowheads="1"/>
          </p:cNvPicPr>
          <p:nvPr/>
        </p:nvPicPr>
        <p:blipFill rotWithShape="1">
          <a:blip r:embed="rId6" cstate="print">
            <a:extLst/>
          </a:blip>
          <a:srcRect b="21582"/>
          <a:stretch/>
        </p:blipFill>
        <p:spPr bwMode="auto">
          <a:xfrm>
            <a:off x="0" y="131196"/>
            <a:ext cx="2851559" cy="13801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13" name="Picture 2" descr="ÐÐ°ÑÑÐ¸Ð½ÐºÐ¸ Ð¿Ð¾ Ð·Ð°Ð¿ÑÐ¾ÑÑ Ð¿ÑÐµÐ½Ð¸ÑÐ° Ð¿Ð¾ Ð¿ÑÑÐ¼Ð¾Ð¼Ñ Ð¿Ð¾ÑÐµÐ²Ñ ÐºÐ°ÑÑÐ¸Ð½ÐºÐ¸"/>
          <p:cNvPicPr>
            <a:picLocks noChangeAspect="1" noChangeArrowheads="1"/>
          </p:cNvPicPr>
          <p:nvPr/>
        </p:nvPicPr>
        <p:blipFill>
          <a:blip r:embed="rId7" cstate="print">
            <a:extLst/>
          </a:blip>
          <a:srcRect/>
          <a:stretch>
            <a:fillRect/>
          </a:stretch>
        </p:blipFill>
        <p:spPr bwMode="auto">
          <a:xfrm>
            <a:off x="2904230" y="131715"/>
            <a:ext cx="2702482" cy="14622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sp>
        <p:nvSpPr>
          <p:cNvPr id="15" name="Скругленный прямоугольник 14"/>
          <p:cNvSpPr/>
          <p:nvPr/>
        </p:nvSpPr>
        <p:spPr>
          <a:xfrm>
            <a:off x="2906713" y="1511303"/>
            <a:ext cx="2673350" cy="362326"/>
          </a:xfrm>
          <a:prstGeom prst="roundRect">
            <a:avLst/>
          </a:prstGeom>
          <a:solidFill>
            <a:schemeClr val="bg1"/>
          </a:solidFill>
          <a:ln w="19050">
            <a:solidFill>
              <a:schemeClr val="accent6">
                <a:lumMod val="50000"/>
              </a:schemeClr>
            </a:solidFill>
          </a:ln>
        </p:spPr>
        <p:style>
          <a:lnRef idx="2">
            <a:schemeClr val="accent5"/>
          </a:lnRef>
          <a:fillRef idx="1">
            <a:schemeClr val="lt1"/>
          </a:fillRef>
          <a:effectRef idx="0">
            <a:schemeClr val="accent5"/>
          </a:effectRef>
          <a:fontRef idx="minor">
            <a:schemeClr val="dk1"/>
          </a:fontRef>
        </p:style>
        <p:txBody>
          <a:bodyPr anchor="ctr"/>
          <a:lstStyle/>
          <a:p>
            <a:pPr algn="ctr">
              <a:defRPr/>
            </a:pPr>
            <a:r>
              <a:rPr lang="ru-RU" sz="1000" b="1" dirty="0">
                <a:solidFill>
                  <a:srgbClr val="0000CC"/>
                </a:solidFill>
                <a:latin typeface="Times New Roman" pitchFamily="18" charset="0"/>
                <a:cs typeface="Times New Roman" pitchFamily="18" charset="0"/>
              </a:rPr>
              <a:t>ООО   «Хлебороб» </a:t>
            </a:r>
            <a:r>
              <a:rPr lang="ru-RU" sz="1000" b="1" dirty="0" err="1">
                <a:solidFill>
                  <a:srgbClr val="0000CC"/>
                </a:solidFill>
                <a:latin typeface="Times New Roman" pitchFamily="18" charset="0"/>
                <a:cs typeface="Times New Roman" pitchFamily="18" charset="0"/>
              </a:rPr>
              <a:t>Петровсикй</a:t>
            </a:r>
            <a:r>
              <a:rPr lang="ru-RU" sz="1000" b="1" dirty="0">
                <a:solidFill>
                  <a:srgbClr val="0000CC"/>
                </a:solidFill>
                <a:latin typeface="Times New Roman" pitchFamily="18" charset="0"/>
                <a:cs typeface="Times New Roman" pitchFamily="18" charset="0"/>
              </a:rPr>
              <a:t> район </a:t>
            </a:r>
          </a:p>
          <a:p>
            <a:pPr algn="ctr">
              <a:defRPr/>
            </a:pPr>
            <a:r>
              <a:rPr lang="ru-RU" sz="1000" b="1" dirty="0">
                <a:solidFill>
                  <a:srgbClr val="0000CC"/>
                </a:solidFill>
                <a:latin typeface="Times New Roman" pitchFamily="18" charset="0"/>
                <a:cs typeface="Times New Roman" pitchFamily="18" charset="0"/>
              </a:rPr>
              <a:t>(</a:t>
            </a:r>
            <a:r>
              <a:rPr lang="en-US" sz="1000" b="1" dirty="0">
                <a:solidFill>
                  <a:srgbClr val="0000CC"/>
                </a:solidFill>
                <a:latin typeface="Times New Roman" pitchFamily="18" charset="0"/>
                <a:cs typeface="Times New Roman" pitchFamily="18" charset="0"/>
              </a:rPr>
              <a:t>No-Till </a:t>
            </a:r>
            <a:r>
              <a:rPr lang="ru-RU" sz="1000" b="1" dirty="0">
                <a:solidFill>
                  <a:srgbClr val="0000CC"/>
                </a:solidFill>
                <a:latin typeface="Times New Roman" pitchFamily="18" charset="0"/>
                <a:cs typeface="Times New Roman" pitchFamily="18" charset="0"/>
              </a:rPr>
              <a:t>на площади 35,0  тыс. га)</a:t>
            </a:r>
            <a:endParaRPr lang="ru-RU" sz="1000" dirty="0">
              <a:solidFill>
                <a:srgbClr val="0000CC"/>
              </a:solidFill>
              <a:latin typeface="Times New Roman" pitchFamily="18" charset="0"/>
              <a:cs typeface="Times New Roman" pitchFamily="18" charset="0"/>
            </a:endParaRPr>
          </a:p>
        </p:txBody>
      </p:sp>
      <p:sp>
        <p:nvSpPr>
          <p:cNvPr id="16" name="Скругленный прямоугольник 15"/>
          <p:cNvSpPr/>
          <p:nvPr/>
        </p:nvSpPr>
        <p:spPr>
          <a:xfrm>
            <a:off x="15875" y="1511302"/>
            <a:ext cx="2749550" cy="362327"/>
          </a:xfrm>
          <a:prstGeom prst="roundRect">
            <a:avLst/>
          </a:prstGeom>
          <a:solidFill>
            <a:schemeClr val="bg1"/>
          </a:solidFill>
          <a:ln w="19050">
            <a:solidFill>
              <a:schemeClr val="accent6">
                <a:lumMod val="50000"/>
              </a:schemeClr>
            </a:solidFill>
          </a:ln>
        </p:spPr>
        <p:style>
          <a:lnRef idx="2">
            <a:schemeClr val="accent5"/>
          </a:lnRef>
          <a:fillRef idx="1">
            <a:schemeClr val="lt1"/>
          </a:fillRef>
          <a:effectRef idx="0">
            <a:schemeClr val="accent5"/>
          </a:effectRef>
          <a:fontRef idx="minor">
            <a:schemeClr val="dk1"/>
          </a:fontRef>
        </p:style>
        <p:txBody>
          <a:bodyPr anchor="ctr"/>
          <a:lstStyle/>
          <a:p>
            <a:pPr algn="ctr">
              <a:defRPr/>
            </a:pPr>
            <a:r>
              <a:rPr lang="ru-RU" sz="1000" b="1" dirty="0">
                <a:solidFill>
                  <a:srgbClr val="0000CC"/>
                </a:solidFill>
                <a:latin typeface="Times New Roman" pitchFamily="18" charset="0"/>
                <a:cs typeface="Times New Roman" pitchFamily="18" charset="0"/>
              </a:rPr>
              <a:t>ООО «Красносельское» </a:t>
            </a:r>
            <a:r>
              <a:rPr lang="ru-RU" sz="1000" b="1" dirty="0" err="1">
                <a:solidFill>
                  <a:srgbClr val="0000CC"/>
                </a:solidFill>
                <a:latin typeface="Times New Roman" pitchFamily="18" charset="0"/>
                <a:cs typeface="Times New Roman" pitchFamily="18" charset="0"/>
              </a:rPr>
              <a:t>Грачевский</a:t>
            </a:r>
            <a:r>
              <a:rPr lang="ru-RU" sz="1000" b="1" dirty="0">
                <a:solidFill>
                  <a:srgbClr val="0000CC"/>
                </a:solidFill>
                <a:latin typeface="Times New Roman" pitchFamily="18" charset="0"/>
                <a:cs typeface="Times New Roman" pitchFamily="18" charset="0"/>
              </a:rPr>
              <a:t> район </a:t>
            </a:r>
          </a:p>
          <a:p>
            <a:pPr algn="ctr">
              <a:defRPr/>
            </a:pPr>
            <a:r>
              <a:rPr lang="ru-RU" sz="1000" b="1" dirty="0">
                <a:solidFill>
                  <a:srgbClr val="0000CC"/>
                </a:solidFill>
                <a:latin typeface="Times New Roman" pitchFamily="18" charset="0"/>
                <a:cs typeface="Times New Roman" pitchFamily="18" charset="0"/>
              </a:rPr>
              <a:t>(</a:t>
            </a:r>
            <a:r>
              <a:rPr lang="en-US" sz="1000" b="1" dirty="0">
                <a:solidFill>
                  <a:srgbClr val="0000CC"/>
                </a:solidFill>
                <a:latin typeface="Times New Roman" pitchFamily="18" charset="0"/>
                <a:cs typeface="Times New Roman" pitchFamily="18" charset="0"/>
              </a:rPr>
              <a:t>No-Till </a:t>
            </a:r>
            <a:r>
              <a:rPr lang="ru-RU" sz="1000" b="1" dirty="0">
                <a:solidFill>
                  <a:srgbClr val="0000CC"/>
                </a:solidFill>
                <a:latin typeface="Times New Roman" pitchFamily="18" charset="0"/>
                <a:cs typeface="Times New Roman" pitchFamily="18" charset="0"/>
              </a:rPr>
              <a:t>на площади 5,8 тыс. га)</a:t>
            </a:r>
            <a:endParaRPr lang="ru-RU" sz="1000" dirty="0">
              <a:solidFill>
                <a:srgbClr val="0000CC"/>
              </a:solidFill>
              <a:latin typeface="Times New Roman" pitchFamily="18" charset="0"/>
              <a:cs typeface="Times New Roman" pitchFamily="18" charset="0"/>
            </a:endParaRPr>
          </a:p>
        </p:txBody>
      </p:sp>
      <p:sp>
        <p:nvSpPr>
          <p:cNvPr id="18" name="Скругленный прямоугольник 17"/>
          <p:cNvSpPr/>
          <p:nvPr/>
        </p:nvSpPr>
        <p:spPr>
          <a:xfrm>
            <a:off x="0" y="3576160"/>
            <a:ext cx="2674938" cy="601662"/>
          </a:xfrm>
          <a:prstGeom prst="roundRect">
            <a:avLst/>
          </a:prstGeom>
          <a:solidFill>
            <a:schemeClr val="bg1"/>
          </a:solidFill>
          <a:ln w="19050">
            <a:solidFill>
              <a:schemeClr val="accent6">
                <a:lumMod val="50000"/>
              </a:schemeClr>
            </a:solidFill>
          </a:ln>
        </p:spPr>
        <p:style>
          <a:lnRef idx="2">
            <a:schemeClr val="accent5"/>
          </a:lnRef>
          <a:fillRef idx="1">
            <a:schemeClr val="lt1"/>
          </a:fillRef>
          <a:effectRef idx="0">
            <a:schemeClr val="accent5"/>
          </a:effectRef>
          <a:fontRef idx="minor">
            <a:schemeClr val="dk1"/>
          </a:fontRef>
        </p:style>
        <p:txBody>
          <a:bodyPr anchor="ctr"/>
          <a:lstStyle/>
          <a:p>
            <a:pPr algn="ctr">
              <a:defRPr/>
            </a:pPr>
            <a:r>
              <a:rPr lang="ru-RU" sz="1000" b="1" dirty="0">
                <a:solidFill>
                  <a:srgbClr val="0000CC"/>
                </a:solidFill>
                <a:latin typeface="Times New Roman" pitchFamily="18" charset="0"/>
                <a:cs typeface="Times New Roman" pitchFamily="18" charset="0"/>
              </a:rPr>
              <a:t>Создание сортов озимой мягкой пшеницы, донника, </a:t>
            </a:r>
            <a:r>
              <a:rPr lang="ru-RU" sz="1000" b="1" dirty="0" err="1">
                <a:solidFill>
                  <a:srgbClr val="0000CC"/>
                </a:solidFill>
                <a:latin typeface="Times New Roman" pitchFamily="18" charset="0"/>
                <a:cs typeface="Times New Roman" pitchFamily="18" charset="0"/>
              </a:rPr>
              <a:t>стевии</a:t>
            </a:r>
            <a:r>
              <a:rPr lang="ru-RU" sz="1000" b="1" dirty="0">
                <a:solidFill>
                  <a:srgbClr val="0000CC"/>
                </a:solidFill>
                <a:latin typeface="Times New Roman" pitchFamily="18" charset="0"/>
                <a:cs typeface="Times New Roman" pitchFamily="18" charset="0"/>
              </a:rPr>
              <a:t>. Селекционная работа с подсолнечником и тритикале </a:t>
            </a:r>
          </a:p>
        </p:txBody>
      </p:sp>
      <p:sp>
        <p:nvSpPr>
          <p:cNvPr id="21" name="Скругленный прямоугольник 20"/>
          <p:cNvSpPr/>
          <p:nvPr/>
        </p:nvSpPr>
        <p:spPr>
          <a:xfrm>
            <a:off x="2194868" y="6072139"/>
            <a:ext cx="3097213" cy="546201"/>
          </a:xfrm>
          <a:prstGeom prst="roundRect">
            <a:avLst/>
          </a:prstGeom>
          <a:solidFill>
            <a:schemeClr val="bg1"/>
          </a:solidFill>
          <a:ln w="19050">
            <a:solidFill>
              <a:schemeClr val="accent6">
                <a:lumMod val="5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ru-RU" sz="1000" b="1" dirty="0">
                <a:solidFill>
                  <a:srgbClr val="0000CC"/>
                </a:solidFill>
                <a:latin typeface="Times New Roman" pitchFamily="18" charset="0"/>
                <a:ea typeface="Calibri" pitchFamily="34" charset="0"/>
                <a:cs typeface="Times New Roman" pitchFamily="18" charset="0"/>
              </a:rPr>
              <a:t>Федеральная программа «Сохранение и восстановление плодородия почв», внедрена  на площади более 3,0  млн. га </a:t>
            </a:r>
            <a:endParaRPr lang="en-US" sz="1000" b="1" dirty="0">
              <a:solidFill>
                <a:srgbClr val="0000CC"/>
              </a:solidFill>
              <a:latin typeface="Times New Roman" pitchFamily="18" charset="0"/>
              <a:ea typeface="Calibri" pitchFamily="34" charset="0"/>
              <a:cs typeface="Times New Roman" pitchFamily="18" charset="0"/>
            </a:endParaRPr>
          </a:p>
        </p:txBody>
      </p:sp>
      <p:sp>
        <p:nvSpPr>
          <p:cNvPr id="25" name="Скругленный прямоугольник 24"/>
          <p:cNvSpPr/>
          <p:nvPr/>
        </p:nvSpPr>
        <p:spPr>
          <a:xfrm>
            <a:off x="2690815" y="3670807"/>
            <a:ext cx="2968625" cy="469477"/>
          </a:xfrm>
          <a:prstGeom prst="roundRect">
            <a:avLst/>
          </a:prstGeom>
          <a:solidFill>
            <a:schemeClr val="bg1"/>
          </a:solidFill>
          <a:ln w="19050">
            <a:solidFill>
              <a:schemeClr val="accent6">
                <a:lumMod val="50000"/>
              </a:schemeClr>
            </a:solidFill>
          </a:ln>
        </p:spPr>
        <p:style>
          <a:lnRef idx="2">
            <a:schemeClr val="accent1"/>
          </a:lnRef>
          <a:fillRef idx="1">
            <a:schemeClr val="lt1"/>
          </a:fillRef>
          <a:effectRef idx="0">
            <a:schemeClr val="accent1"/>
          </a:effectRef>
          <a:fontRef idx="minor">
            <a:schemeClr val="dk1"/>
          </a:fontRef>
        </p:style>
        <p:txBody>
          <a:bodyPr anchor="ctr"/>
          <a:lstStyle/>
          <a:p>
            <a:pPr algn="ctr">
              <a:defRPr/>
            </a:pPr>
            <a:r>
              <a:rPr lang="ru-RU" sz="1000" b="1" dirty="0">
                <a:solidFill>
                  <a:srgbClr val="0000CC"/>
                </a:solidFill>
                <a:latin typeface="Times New Roman" pitchFamily="18" charset="0"/>
                <a:ea typeface="Calibri" pitchFamily="34" charset="0"/>
                <a:cs typeface="Times New Roman" pitchFamily="18" charset="0"/>
              </a:rPr>
              <a:t>Организация сортоиспытательного участка на опытной станции </a:t>
            </a:r>
            <a:r>
              <a:rPr lang="ru-RU" sz="1000" b="1" dirty="0" err="1">
                <a:solidFill>
                  <a:srgbClr val="0000CC"/>
                </a:solidFill>
                <a:latin typeface="Times New Roman" pitchFamily="18" charset="0"/>
                <a:ea typeface="Calibri" pitchFamily="34" charset="0"/>
                <a:cs typeface="Times New Roman" pitchFamily="18" charset="0"/>
              </a:rPr>
              <a:t>СтГАУ</a:t>
            </a:r>
            <a:endParaRPr lang="en-US" sz="1000" b="1" dirty="0">
              <a:solidFill>
                <a:srgbClr val="0000CC"/>
              </a:solidFill>
              <a:latin typeface="Times New Roman" pitchFamily="18" charset="0"/>
              <a:ea typeface="Calibri" pitchFamily="34" charset="0"/>
              <a:cs typeface="Times New Roman" pitchFamily="18" charset="0"/>
            </a:endParaRPr>
          </a:p>
        </p:txBody>
      </p:sp>
      <p:pic>
        <p:nvPicPr>
          <p:cNvPr id="27" name="Picture 2" descr="F:\съемка квадрокоптер\DJI_0057.JPG"/>
          <p:cNvPicPr>
            <a:picLocks noChangeAspect="1" noChangeArrowheads="1"/>
          </p:cNvPicPr>
          <p:nvPr/>
        </p:nvPicPr>
        <p:blipFill>
          <a:blip r:embed="rId8" cstate="print">
            <a:extLst>
              <a:ext uri="{28A0092B-C50C-407E-A947-70E740481C1C}">
                <a14:useLocalDpi xmlns:a14="http://schemas.microsoft.com/office/drawing/2010/main"/>
              </a:ext>
            </a:extLst>
          </a:blip>
          <a:srcRect/>
          <a:stretch>
            <a:fillRect/>
          </a:stretch>
        </p:blipFill>
        <p:spPr bwMode="auto">
          <a:xfrm>
            <a:off x="2194868" y="4353510"/>
            <a:ext cx="3024335" cy="16526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22" name="Picture 7"/>
          <p:cNvPicPr>
            <a:picLocks noChangeAspect="1" noChangeArrowheads="1"/>
          </p:cNvPicPr>
          <p:nvPr/>
        </p:nvPicPr>
        <p:blipFill rotWithShape="1">
          <a:blip r:embed="rId9" cstate="print"/>
          <a:srcRect t="11594" b="6715"/>
          <a:stretch/>
        </p:blipFill>
        <p:spPr bwMode="auto">
          <a:xfrm>
            <a:off x="55291" y="1926926"/>
            <a:ext cx="2710133" cy="159524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69" name="Picture 21" descr="рисунок 12"/>
          <p:cNvPicPr>
            <a:picLocks noChangeAspect="1" noChangeArrowheads="1"/>
          </p:cNvPicPr>
          <p:nvPr/>
        </p:nvPicPr>
        <p:blipFill rotWithShape="1">
          <a:blip r:embed="rId10">
            <a:extLst>
              <a:ext uri="{28A0092B-C50C-407E-A947-70E740481C1C}">
                <a14:useLocalDpi xmlns:a14="http://schemas.microsoft.com/office/drawing/2010/main" val="0"/>
              </a:ext>
            </a:extLst>
          </a:blip>
          <a:srcRect t="23866" b="-1"/>
          <a:stretch/>
        </p:blipFill>
        <p:spPr bwMode="auto">
          <a:xfrm>
            <a:off x="2752605" y="1926926"/>
            <a:ext cx="2880126" cy="167489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40011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5367" y="1571255"/>
            <a:ext cx="2870200" cy="24003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2663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3018" y="1571255"/>
            <a:ext cx="2675831" cy="24506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26631"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17152" b="18430"/>
          <a:stretch/>
        </p:blipFill>
        <p:spPr bwMode="auto">
          <a:xfrm>
            <a:off x="4012819" y="5013177"/>
            <a:ext cx="5043224" cy="1844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6632" name="Прямоугольник 7"/>
          <p:cNvSpPr>
            <a:spLocks noChangeArrowheads="1"/>
          </p:cNvSpPr>
          <p:nvPr/>
        </p:nvSpPr>
        <p:spPr bwMode="auto">
          <a:xfrm>
            <a:off x="3757737" y="4238628"/>
            <a:ext cx="5022850" cy="707886"/>
          </a:xfrm>
          <a:prstGeom prst="rect">
            <a:avLst/>
          </a:prstGeom>
          <a:solidFill>
            <a:schemeClr val="accent5">
              <a:lumMod val="40000"/>
              <a:lumOff val="60000"/>
            </a:schemeClr>
          </a:solidFill>
          <a:ln w="19050">
            <a:solidFill>
              <a:schemeClr val="accent6">
                <a:lumMod val="50000"/>
              </a:schemeClr>
            </a:solidFill>
          </a:ln>
          <a:extLst/>
        </p:spPr>
        <p:txBody>
          <a:bodyPr>
            <a:spAutoFit/>
          </a:bodyPr>
          <a:lstStyle/>
          <a:p>
            <a:pPr algn="ctr"/>
            <a:r>
              <a:rPr lang="ru-RU" sz="2000" dirty="0">
                <a:solidFill>
                  <a:srgbClr val="002060"/>
                </a:solidFill>
                <a:latin typeface="Times New Roman" pitchFamily="18" charset="0"/>
                <a:cs typeface="Times New Roman" pitchFamily="18" charset="0"/>
              </a:rPr>
              <a:t>Механическая зерновая сеялка прямого высева (для no-till) SSM 27 </a:t>
            </a:r>
            <a:endParaRPr lang="ru-RU" sz="2000" dirty="0">
              <a:latin typeface="Times New Roman" pitchFamily="18" charset="0"/>
              <a:cs typeface="Times New Roman" pitchFamily="18" charset="0"/>
            </a:endParaRPr>
          </a:p>
        </p:txBody>
      </p:sp>
      <p:sp>
        <p:nvSpPr>
          <p:cNvPr id="10" name="Выгнутая влево стрелка 9"/>
          <p:cNvSpPr/>
          <p:nvPr/>
        </p:nvSpPr>
        <p:spPr>
          <a:xfrm rot="328463">
            <a:off x="3954287" y="4618629"/>
            <a:ext cx="468313" cy="781050"/>
          </a:xfrm>
          <a:prstGeom prst="curvedRightArrow">
            <a:avLst/>
          </a:prstGeom>
          <a:solidFill>
            <a:srgbClr val="CC99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solidFill>
                <a:schemeClr val="tx1"/>
              </a:solidFill>
            </a:endParaRPr>
          </a:p>
        </p:txBody>
      </p:sp>
      <p:pic>
        <p:nvPicPr>
          <p:cNvPr id="26636" name="Picture 2" descr="C:\Users\Admin\Desktop\178938_F3t3jnfeb19.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407637"/>
            <a:ext cx="3500438" cy="4038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Скругленный прямоугольник 10"/>
          <p:cNvSpPr/>
          <p:nvPr/>
        </p:nvSpPr>
        <p:spPr>
          <a:xfrm>
            <a:off x="70099" y="89535"/>
            <a:ext cx="9048750" cy="1218997"/>
          </a:xfrm>
          <a:prstGeom prst="round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ru-RU" sz="2400" b="1" i="1" dirty="0">
                <a:solidFill>
                  <a:schemeClr val="bg2"/>
                </a:solidFill>
                <a:latin typeface="Times New Roman" pitchFamily="18" charset="0"/>
                <a:cs typeface="Times New Roman" pitchFamily="18" charset="0"/>
              </a:rPr>
              <a:t>Прямой посев   — </a:t>
            </a:r>
            <a:r>
              <a:rPr lang="ru-RU" sz="2400" b="1" dirty="0">
                <a:solidFill>
                  <a:schemeClr val="bg2"/>
                </a:solidFill>
                <a:latin typeface="Times New Roman" pitchFamily="18" charset="0"/>
                <a:cs typeface="Times New Roman" pitchFamily="18" charset="0"/>
              </a:rPr>
              <a:t>это посев семян в необработанную почву с одновременным внесением в рядки минеральных гранулированных удобрений</a:t>
            </a:r>
            <a:r>
              <a:rPr lang="ru-RU" sz="2400" dirty="0">
                <a:solidFill>
                  <a:schemeClr val="bg2"/>
                </a:solidFill>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2"/>
          <p:cNvSpPr>
            <a:spLocks noGrp="1" noChangeArrowheads="1"/>
          </p:cNvSpPr>
          <p:nvPr>
            <p:ph type="ctrTitle" idx="4294967295"/>
          </p:nvPr>
        </p:nvSpPr>
        <p:spPr>
          <a:xfrm>
            <a:off x="260350" y="2590800"/>
            <a:ext cx="8731250" cy="1828800"/>
          </a:xfrm>
        </p:spPr>
        <p:txBody>
          <a:bodyPr/>
          <a:lstStyle/>
          <a:p>
            <a:pPr eaLnBrk="1" hangingPunct="1"/>
            <a:r>
              <a:rPr lang="ru-RU" sz="5400" b="1" smtClean="0">
                <a:latin typeface="Times New Roman" pitchFamily="18" charset="0"/>
                <a:cs typeface="Times New Roman" pitchFamily="18" charset="0"/>
              </a:rPr>
              <a:t>!</a:t>
            </a:r>
          </a:p>
        </p:txBody>
      </p:sp>
      <p:pic>
        <p:nvPicPr>
          <p:cNvPr id="11" name="Рисунок 10" descr="C:\Users\Admin\Desktop\Олёк\наука\хозтемы\прямой посев\ВЫЕЗД КРАСНОСЕЛЬСКОЕ\ПРЯМОЙ ПОСЕВ\P1160773.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764703"/>
            <a:ext cx="4176464" cy="267312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Рисунок 11" descr="C:\Users\Admin\Desktop\Олёк\наука\хозтемы\прямой посев\ВЫЕЗД КРАСНОСЕЛЬСКОЕ\ПРЯМОЙ ПОСЕВ\P1200076.JPG"/>
          <p:cNvPicPr/>
          <p:nvPr/>
        </p:nvPicPr>
        <p:blipFill rotWithShape="1">
          <a:blip r:embed="rId3" cstate="print">
            <a:extLst>
              <a:ext uri="{28A0092B-C50C-407E-A947-70E740481C1C}">
                <a14:useLocalDpi xmlns:a14="http://schemas.microsoft.com/office/drawing/2010/main" val="0"/>
              </a:ext>
            </a:extLst>
          </a:blip>
          <a:srcRect t="18985" b="1545"/>
          <a:stretch/>
        </p:blipFill>
        <p:spPr bwMode="auto">
          <a:xfrm>
            <a:off x="4542856" y="764703"/>
            <a:ext cx="4277615" cy="2673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13" name="Рисунок 12"/>
          <p:cNvPicPr/>
          <p:nvPr/>
        </p:nvPicPr>
        <p:blipFill>
          <a:blip r:embed="rId4"/>
          <a:stretch>
            <a:fillRect/>
          </a:stretch>
        </p:blipFill>
        <p:spPr>
          <a:xfrm>
            <a:off x="235869" y="3608752"/>
            <a:ext cx="4063750" cy="2922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Рисунок 13" descr="C:\Users\Admin\Desktop\Олёк\наука\хозтемы\прямой посев\ВЫЕЗД КРАСНОСЕЛЬСКОЕ\ПОЛНАЯ СПЕЛОСТЬ ПШЕНИЦА\P1250735.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1" y="3608751"/>
            <a:ext cx="4248470" cy="2922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986532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ctrTitle" idx="4294967295"/>
          </p:nvPr>
        </p:nvSpPr>
        <p:spPr>
          <a:xfrm>
            <a:off x="260350" y="2590800"/>
            <a:ext cx="8731250" cy="1828800"/>
          </a:xfrm>
        </p:spPr>
        <p:txBody>
          <a:bodyPr/>
          <a:lstStyle/>
          <a:p>
            <a:pPr eaLnBrk="1" hangingPunct="1"/>
            <a:r>
              <a:rPr lang="ru-RU" sz="5400" b="1" smtClean="0">
                <a:latin typeface="Times New Roman" pitchFamily="18" charset="0"/>
                <a:cs typeface="Times New Roman" pitchFamily="18" charset="0"/>
              </a:rPr>
              <a:t>!</a:t>
            </a:r>
          </a:p>
        </p:txBody>
      </p:sp>
      <p:pic>
        <p:nvPicPr>
          <p:cNvPr id="15" name="Рисунок 14"/>
          <p:cNvPicPr/>
          <p:nvPr/>
        </p:nvPicPr>
        <p:blipFill rotWithShape="1">
          <a:blip r:embed="rId2"/>
          <a:srcRect t="13909"/>
          <a:stretch/>
        </p:blipFill>
        <p:spPr bwMode="auto">
          <a:xfrm>
            <a:off x="230711" y="871972"/>
            <a:ext cx="4106738" cy="28083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53640926-AAD7-44D8-BBD7-CCE9431645EC}">
              <a14:shadowObscured xmlns:a14="http://schemas.microsoft.com/office/drawing/2010/main"/>
            </a:ext>
          </a:extLst>
        </p:spPr>
      </p:pic>
      <p:pic>
        <p:nvPicPr>
          <p:cNvPr id="16" name="Рисунок 15"/>
          <p:cNvPicPr/>
          <p:nvPr/>
        </p:nvPicPr>
        <p:blipFill>
          <a:blip r:embed="rId3"/>
          <a:stretch>
            <a:fillRect/>
          </a:stretch>
        </p:blipFill>
        <p:spPr>
          <a:xfrm>
            <a:off x="4589989" y="804341"/>
            <a:ext cx="4155489" cy="294357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7" name="Picture 4" descr="P1020113"/>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3625" y="3897707"/>
            <a:ext cx="4073823" cy="28247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p:spPr>
      </p:pic>
      <p:pic>
        <p:nvPicPr>
          <p:cNvPr id="18" name="Рисунок 17" descr="C:\Users\Admin\Desktop\Олёк\Фото\2013\КРАСНОСЕЛЬСКОЕ\P116025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07600" y="3936357"/>
            <a:ext cx="4173477" cy="278937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9" name="Рисунок 8"/>
          <p:cNvPicPr/>
          <p:nvPr/>
        </p:nvPicPr>
        <p:blipFill>
          <a:blip r:embed="rId3"/>
          <a:stretch>
            <a:fillRect/>
          </a:stretch>
        </p:blipFill>
        <p:spPr>
          <a:xfrm>
            <a:off x="4577015" y="804340"/>
            <a:ext cx="4181435" cy="287594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3" name="Рисунок 12"/>
          <p:cNvPicPr/>
          <p:nvPr/>
        </p:nvPicPr>
        <p:blipFill>
          <a:blip r:embed="rId3"/>
          <a:stretch>
            <a:fillRect/>
          </a:stretch>
        </p:blipFill>
        <p:spPr>
          <a:xfrm>
            <a:off x="4729415" y="956740"/>
            <a:ext cx="4181435" cy="287594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9397080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ctrTitle" idx="4294967295"/>
          </p:nvPr>
        </p:nvSpPr>
        <p:spPr>
          <a:xfrm>
            <a:off x="260350" y="2590800"/>
            <a:ext cx="8731250" cy="1828800"/>
          </a:xfrm>
        </p:spPr>
        <p:txBody>
          <a:bodyPr/>
          <a:lstStyle/>
          <a:p>
            <a:pPr eaLnBrk="1" hangingPunct="1"/>
            <a:r>
              <a:rPr lang="ru-RU" sz="5400" b="1" smtClean="0">
                <a:latin typeface="Times New Roman" pitchFamily="18" charset="0"/>
                <a:cs typeface="Times New Roman" pitchFamily="18" charset="0"/>
              </a:rPr>
              <a:t>!</a:t>
            </a:r>
          </a:p>
        </p:txBody>
      </p:sp>
      <p:pic>
        <p:nvPicPr>
          <p:cNvPr id="14" name="Рисунок 13" descr="C:\Users\Admin\Desktop\Олёк\Фото\2015\КРАСНОЕ ДОУ\20150528_163617.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764704"/>
            <a:ext cx="4176464" cy="2973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Рисунок 18" descr="C:\Users\Admin\Desktop\Олёк\Фото\2017\СНИИСХ КИРЮШИН\2017-07-06 13-35-24.JPG"/>
          <p:cNvPicPr/>
          <p:nvPr/>
        </p:nvPicPr>
        <p:blipFill rotWithShape="1">
          <a:blip r:embed="rId3" cstate="print">
            <a:extLst>
              <a:ext uri="{28A0092B-C50C-407E-A947-70E740481C1C}">
                <a14:useLocalDpi xmlns:a14="http://schemas.microsoft.com/office/drawing/2010/main" val="0"/>
              </a:ext>
            </a:extLst>
          </a:blip>
          <a:srcRect r="2463" b="24682"/>
          <a:stretch/>
        </p:blipFill>
        <p:spPr bwMode="auto">
          <a:xfrm>
            <a:off x="4598683" y="896062"/>
            <a:ext cx="4215739" cy="27109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0962" name="Picture 2" descr="C:\Users\Admin\Desktop\Олёк\Фото\Швейцария\3-4день\PA30501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5622" y="3933056"/>
            <a:ext cx="4235625" cy="25202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 name="Рисунок 19" descr="C:\Users\Admin\Desktop\Олёк\Фото\2013\КРАСНОСЕЛЬСКОЕ\P116025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96951" y="3861047"/>
            <a:ext cx="4320479" cy="25922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684691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на презентацию\2010.9.4-Рапид (21).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07153" y="3795004"/>
            <a:ext cx="3060000" cy="18784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26" name="Picture 2" descr="G:\DSC01212.JPG"/>
          <p:cNvPicPr>
            <a:picLocks noChangeAspect="1" noChangeArrowheads="1"/>
          </p:cNvPicPr>
          <p:nvPr/>
        </p:nvPicPr>
        <p:blipFill>
          <a:blip r:embed="rId4" cstate="print">
            <a:lum bright="-10000" contrast="10000"/>
            <a:extLst>
              <a:ext uri="{28A0092B-C50C-407E-A947-70E740481C1C}">
                <a14:useLocalDpi xmlns:a14="http://schemas.microsoft.com/office/drawing/2010/main"/>
              </a:ext>
            </a:extLst>
          </a:blip>
          <a:srcRect/>
          <a:stretch>
            <a:fillRect/>
          </a:stretch>
        </p:blipFill>
        <p:spPr bwMode="auto">
          <a:xfrm>
            <a:off x="142844" y="998828"/>
            <a:ext cx="3061004" cy="18645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Picture 2" descr="F:\съемка квадрокоптер\DJI_0057.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3399941" y="998569"/>
            <a:ext cx="3315200" cy="1864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16" name="Picture 2" descr="F:\1-УЧХОЗ-Жене\2010.9.4-Рапид-пашня\2010.9.4-рапид-2 (8).JPG"/>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6804248" y="669730"/>
            <a:ext cx="2196000" cy="14258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7" name="Picture 9" descr="D:\ДОКУМЕНТ\Олег\учхоз\1-УЧХОЗ-Жене\УЧХОЗ-техника\ТЕХНИКА- в поле\ТЕХНИК- в поле (22).JPG"/>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t="11694" r="12283" b="6634"/>
          <a:stretch/>
        </p:blipFill>
        <p:spPr bwMode="auto">
          <a:xfrm>
            <a:off x="6891166" y="2186281"/>
            <a:ext cx="2160000" cy="140777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8" name="Рисунок 5" descr="PA240205"/>
          <p:cNvPicPr>
            <a:picLocks noChangeAspect="1" noChangeArrowheads="1"/>
          </p:cNvPicPr>
          <p:nvPr/>
        </p:nvPicPr>
        <p:blipFill>
          <a:blip r:embed="rId8"/>
          <a:srcRect/>
          <a:stretch>
            <a:fillRect/>
          </a:stretch>
        </p:blipFill>
        <p:spPr bwMode="auto">
          <a:xfrm>
            <a:off x="6855430" y="3645026"/>
            <a:ext cx="2160000" cy="12074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5" descr="D:\фото\Работа\фото Квадро\image-08-02-16-12-40-9.jpeg"/>
          <p:cNvPicPr>
            <a:picLocks noChangeAspect="1" noChangeArrowheads="1"/>
          </p:cNvPicPr>
          <p:nvPr/>
        </p:nvPicPr>
        <p:blipFill>
          <a:blip r:embed="rId9"/>
          <a:srcRect/>
          <a:stretch>
            <a:fillRect/>
          </a:stretch>
        </p:blipFill>
        <p:spPr bwMode="auto">
          <a:xfrm>
            <a:off x="6891166" y="4941168"/>
            <a:ext cx="2160000" cy="16650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Заголовок 1"/>
          <p:cNvSpPr txBox="1">
            <a:spLocks noGrp="1"/>
          </p:cNvSpPr>
          <p:nvPr>
            <p:ph type="title"/>
          </p:nvPr>
        </p:nvSpPr>
        <p:spPr>
          <a:xfrm>
            <a:off x="-28912" y="131638"/>
            <a:ext cx="9121993" cy="63306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ru-RU" sz="2000" b="1" dirty="0" smtClean="0">
                <a:solidFill>
                  <a:srgbClr val="996600"/>
                </a:solidFill>
                <a:latin typeface="Times New Roman" pitchFamily="18" charset="0"/>
                <a:cs typeface="Times New Roman" pitchFamily="18" charset="0"/>
              </a:rPr>
              <a:t>Учебно-опытное хозяйство университета – база для проведение научных исследований</a:t>
            </a:r>
            <a:endParaRPr lang="ru-RU" sz="2000" dirty="0" smtClean="0">
              <a:solidFill>
                <a:srgbClr val="996600"/>
              </a:solidFill>
              <a:latin typeface="Times New Roman" pitchFamily="18" charset="0"/>
              <a:cs typeface="Times New Roman" pitchFamily="18" charset="0"/>
            </a:endParaRPr>
          </a:p>
        </p:txBody>
      </p:sp>
      <p:pic>
        <p:nvPicPr>
          <p:cNvPr id="5122" name="Picture 2" descr="D:\ДОКУМЕНТ\Олег\учхоз\ГСУ\IMG_0990.jp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b="16110"/>
          <a:stretch/>
        </p:blipFill>
        <p:spPr bwMode="auto">
          <a:xfrm>
            <a:off x="3265666" y="3616092"/>
            <a:ext cx="3410889" cy="25752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2" name="Номер слайда 3"/>
          <p:cNvSpPr>
            <a:spLocks noGrp="1"/>
          </p:cNvSpPr>
          <p:nvPr>
            <p:ph type="sldNum" sz="quarter" idx="12"/>
          </p:nvPr>
        </p:nvSpPr>
        <p:spPr bwMode="auto">
          <a:xfrm>
            <a:off x="7008813" y="6477001"/>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pPr>
            <a:fld id="{B5999102-FA78-4A6D-B6D1-28E9764136B7}" type="slidenum">
              <a:rPr lang="ru-RU" smtClean="0">
                <a:solidFill>
                  <a:srgbClr val="0000CC"/>
                </a:solidFill>
                <a:latin typeface="Times New Roman" pitchFamily="18" charset="0"/>
                <a:cs typeface="Times New Roman" pitchFamily="18" charset="0"/>
              </a:rPr>
              <a:pPr eaLnBrk="1" fontAlgn="base" hangingPunct="1">
                <a:spcBef>
                  <a:spcPct val="0"/>
                </a:spcBef>
                <a:spcAft>
                  <a:spcPct val="0"/>
                </a:spcAft>
              </a:pPr>
              <a:t>20</a:t>
            </a:fld>
            <a:endParaRPr lang="ru-RU" dirty="0" smtClean="0">
              <a:solidFill>
                <a:srgbClr val="0000CC"/>
              </a:solidFill>
              <a:latin typeface="Times New Roman" pitchFamily="18" charset="0"/>
              <a:cs typeface="Times New Roman" pitchFamily="18" charset="0"/>
            </a:endParaRPr>
          </a:p>
        </p:txBody>
      </p:sp>
      <p:sp>
        <p:nvSpPr>
          <p:cNvPr id="2" name="Скругленный прямоугольник 1"/>
          <p:cNvSpPr/>
          <p:nvPr/>
        </p:nvSpPr>
        <p:spPr>
          <a:xfrm>
            <a:off x="164630" y="2935347"/>
            <a:ext cx="2977573" cy="593905"/>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300" b="1" dirty="0">
                <a:solidFill>
                  <a:srgbClr val="000099"/>
                </a:solidFill>
                <a:latin typeface="Times New Roman" pitchFamily="18" charset="0"/>
                <a:cs typeface="Times New Roman" pitchFamily="18" charset="0"/>
              </a:rPr>
              <a:t>Семипольный севооборот для проведения исследований (2005 г</a:t>
            </a:r>
            <a:r>
              <a:rPr lang="ru-RU" sz="1300" b="1" dirty="0" smtClean="0">
                <a:solidFill>
                  <a:srgbClr val="000099"/>
                </a:solidFill>
                <a:latin typeface="Times New Roman" pitchFamily="18" charset="0"/>
                <a:cs typeface="Times New Roman" pitchFamily="18" charset="0"/>
              </a:rPr>
              <a:t>.)</a:t>
            </a:r>
            <a:endParaRPr lang="ru-RU" sz="1300" b="1" dirty="0">
              <a:solidFill>
                <a:srgbClr val="000099"/>
              </a:solidFill>
              <a:latin typeface="Times New Roman" pitchFamily="18" charset="0"/>
              <a:cs typeface="Times New Roman" pitchFamily="18" charset="0"/>
            </a:endParaRPr>
          </a:p>
        </p:txBody>
      </p:sp>
      <p:sp>
        <p:nvSpPr>
          <p:cNvPr id="21" name="Скругленный прямоугольник 20"/>
          <p:cNvSpPr/>
          <p:nvPr/>
        </p:nvSpPr>
        <p:spPr>
          <a:xfrm>
            <a:off x="3491880" y="2946723"/>
            <a:ext cx="3223260" cy="593905"/>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r>
              <a:rPr lang="ru-RU" sz="1400" b="1" dirty="0">
                <a:solidFill>
                  <a:srgbClr val="000099"/>
                </a:solidFill>
                <a:latin typeface="Times New Roman" pitchFamily="18" charset="0"/>
                <a:cs typeface="Times New Roman" pitchFamily="18" charset="0"/>
              </a:rPr>
              <a:t>Стационар кафедры агрохимии и физиологии растений и общего и мелиоративного земледелия (1976 г.</a:t>
            </a:r>
            <a:r>
              <a:rPr lang="ru-RU" sz="1400" b="1" dirty="0">
                <a:solidFill>
                  <a:srgbClr val="0000CC"/>
                </a:solidFill>
                <a:latin typeface="Times New Roman" pitchFamily="18" charset="0"/>
                <a:cs typeface="Times New Roman" pitchFamily="18" charset="0"/>
              </a:rPr>
              <a:t>)</a:t>
            </a:r>
          </a:p>
        </p:txBody>
      </p:sp>
      <p:sp>
        <p:nvSpPr>
          <p:cNvPr id="23" name="Скругленный прямоугольник 22"/>
          <p:cNvSpPr/>
          <p:nvPr/>
        </p:nvSpPr>
        <p:spPr>
          <a:xfrm>
            <a:off x="107153" y="5776444"/>
            <a:ext cx="2977573" cy="829812"/>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Aft>
                <a:spcPts val="0"/>
              </a:spcAft>
              <a:defRPr/>
            </a:pPr>
            <a:r>
              <a:rPr lang="ru-RU" sz="1400" b="1" dirty="0">
                <a:solidFill>
                  <a:srgbClr val="000099"/>
                </a:solidFill>
                <a:latin typeface="Times New Roman" pitchFamily="18" charset="0"/>
                <a:cs typeface="Times New Roman" pitchFamily="18" charset="0"/>
              </a:rPr>
              <a:t>Стационар кафедры растениеводства и селекции по изучению технологии </a:t>
            </a:r>
            <a:r>
              <a:rPr lang="en-US" sz="1400" b="1" dirty="0">
                <a:solidFill>
                  <a:srgbClr val="000099"/>
                </a:solidFill>
                <a:latin typeface="Times New Roman" pitchFamily="18" charset="0"/>
                <a:cs typeface="Times New Roman" pitchFamily="18" charset="0"/>
              </a:rPr>
              <a:t>No </a:t>
            </a:r>
            <a:r>
              <a:rPr lang="ru-RU" sz="1400" b="1" dirty="0">
                <a:solidFill>
                  <a:srgbClr val="000099"/>
                </a:solidFill>
                <a:latin typeface="Times New Roman" pitchFamily="18" charset="0"/>
                <a:cs typeface="Times New Roman" pitchFamily="18" charset="0"/>
              </a:rPr>
              <a:t>-</a:t>
            </a:r>
            <a:r>
              <a:rPr lang="en-US" sz="1400" b="1" dirty="0">
                <a:solidFill>
                  <a:srgbClr val="000099"/>
                </a:solidFill>
                <a:latin typeface="Times New Roman" pitchFamily="18" charset="0"/>
                <a:cs typeface="Times New Roman" pitchFamily="18" charset="0"/>
              </a:rPr>
              <a:t>Till</a:t>
            </a:r>
            <a:r>
              <a:rPr lang="ru-RU" sz="1400" b="1" dirty="0">
                <a:solidFill>
                  <a:srgbClr val="000099"/>
                </a:solidFill>
                <a:latin typeface="Times New Roman" pitchFamily="18" charset="0"/>
                <a:cs typeface="Times New Roman" pitchFamily="18" charset="0"/>
              </a:rPr>
              <a:t> </a:t>
            </a:r>
            <a:br>
              <a:rPr lang="ru-RU" sz="1400" b="1" dirty="0">
                <a:solidFill>
                  <a:srgbClr val="000099"/>
                </a:solidFill>
                <a:latin typeface="Times New Roman" pitchFamily="18" charset="0"/>
                <a:cs typeface="Times New Roman" pitchFamily="18" charset="0"/>
              </a:rPr>
            </a:br>
            <a:r>
              <a:rPr lang="ru-RU" sz="1400" b="1" dirty="0">
                <a:solidFill>
                  <a:srgbClr val="000099"/>
                </a:solidFill>
                <a:latin typeface="Times New Roman" pitchFamily="18" charset="0"/>
                <a:cs typeface="Times New Roman" pitchFamily="18" charset="0"/>
              </a:rPr>
              <a:t>(2010 г.)</a:t>
            </a:r>
          </a:p>
        </p:txBody>
      </p:sp>
      <p:sp>
        <p:nvSpPr>
          <p:cNvPr id="24" name="Скругленный прямоугольник 23"/>
          <p:cNvSpPr/>
          <p:nvPr/>
        </p:nvSpPr>
        <p:spPr>
          <a:xfrm>
            <a:off x="3316848" y="6191350"/>
            <a:ext cx="3538582" cy="593905"/>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Aft>
                <a:spcPts val="0"/>
              </a:spcAft>
              <a:defRPr/>
            </a:pPr>
            <a:r>
              <a:rPr lang="ru-RU" sz="1400" b="1" dirty="0">
                <a:solidFill>
                  <a:srgbClr val="000099"/>
                </a:solidFill>
                <a:latin typeface="Times New Roman" pitchFamily="18" charset="0"/>
                <a:cs typeface="Times New Roman" pitchFamily="18" charset="0"/>
              </a:rPr>
              <a:t>Государственный сортоиспытательный участок </a:t>
            </a:r>
            <a:r>
              <a:rPr lang="en-US" sz="1400" b="1" dirty="0">
                <a:solidFill>
                  <a:srgbClr val="000099"/>
                </a:solidFill>
                <a:latin typeface="Times New Roman" pitchFamily="18" charset="0"/>
                <a:cs typeface="Times New Roman" pitchFamily="18" charset="0"/>
              </a:rPr>
              <a:t>(20</a:t>
            </a:r>
            <a:r>
              <a:rPr lang="ru-RU" sz="1400" b="1" dirty="0">
                <a:solidFill>
                  <a:srgbClr val="000099"/>
                </a:solidFill>
                <a:latin typeface="Times New Roman" pitchFamily="18" charset="0"/>
                <a:cs typeface="Times New Roman" pitchFamily="18" charset="0"/>
              </a:rPr>
              <a:t>18</a:t>
            </a:r>
            <a:r>
              <a:rPr lang="en-US" sz="1400" b="1" dirty="0">
                <a:solidFill>
                  <a:srgbClr val="000099"/>
                </a:solidFill>
                <a:latin typeface="Times New Roman" pitchFamily="18" charset="0"/>
                <a:cs typeface="Times New Roman" pitchFamily="18" charset="0"/>
              </a:rPr>
              <a:t> </a:t>
            </a:r>
            <a:r>
              <a:rPr lang="ru-RU" sz="1400" b="1" dirty="0">
                <a:solidFill>
                  <a:srgbClr val="000099"/>
                </a:solidFill>
                <a:latin typeface="Times New Roman" pitchFamily="18" charset="0"/>
                <a:cs typeface="Times New Roman" pitchFamily="18" charset="0"/>
              </a:rPr>
              <a:t> г.</a:t>
            </a:r>
            <a:r>
              <a:rPr lang="en-US" sz="1400" b="1" dirty="0">
                <a:solidFill>
                  <a:srgbClr val="000099"/>
                </a:solidFill>
                <a:latin typeface="Times New Roman" pitchFamily="18" charset="0"/>
                <a:cs typeface="Times New Roman" pitchFamily="18" charset="0"/>
              </a:rPr>
              <a:t>)</a:t>
            </a:r>
            <a:r>
              <a:rPr lang="ru-RU" sz="1400" b="1" dirty="0">
                <a:solidFill>
                  <a:srgbClr val="000099"/>
                </a:solidFill>
                <a:latin typeface="Times New Roman" pitchFamily="18" charset="0"/>
                <a:cs typeface="Times New Roman" pitchFamily="18" charset="0"/>
              </a:rPr>
              <a:t> </a:t>
            </a:r>
          </a:p>
        </p:txBody>
      </p:sp>
    </p:spTree>
    <p:extLst>
      <p:ext uri="{BB962C8B-B14F-4D97-AF65-F5344CB8AC3E}">
        <p14:creationId xmlns:p14="http://schemas.microsoft.com/office/powerpoint/2010/main" val="216725957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672" y="0"/>
            <a:ext cx="6794542" cy="454150"/>
          </a:xfrm>
        </p:spPr>
        <p:txBody>
          <a:bodyPr>
            <a:noAutofit/>
          </a:bodyPr>
          <a:lstStyle/>
          <a:p>
            <a:r>
              <a:rPr lang="ru-RU" sz="2400" b="1" dirty="0" smtClean="0">
                <a:solidFill>
                  <a:srgbClr val="996600"/>
                </a:solidFill>
                <a:latin typeface="Times New Roman" pitchFamily="18" charset="0"/>
                <a:cs typeface="Times New Roman" pitchFamily="18" charset="0"/>
              </a:rPr>
              <a:t>Материально-техническая база факультетов</a:t>
            </a:r>
            <a:endParaRPr lang="ru-RU" sz="2400" b="1" dirty="0">
              <a:solidFill>
                <a:srgbClr val="996600"/>
              </a:solidFill>
              <a:latin typeface="Times New Roman" pitchFamily="18" charset="0"/>
              <a:cs typeface="Times New Roman" pitchFamily="18" charset="0"/>
            </a:endParaRPr>
          </a:p>
        </p:txBody>
      </p:sp>
      <p:pic>
        <p:nvPicPr>
          <p:cNvPr id="1029" name="Picture 5" descr="D:\Document\Олег\лаборатории\мониторинга почв\P1020192.JP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40904" y="2756503"/>
            <a:ext cx="2516400" cy="17094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Номер слайда 3"/>
          <p:cNvSpPr>
            <a:spLocks noGrp="1"/>
          </p:cNvSpPr>
          <p:nvPr>
            <p:ph type="sldNum" sz="quarter" idx="12"/>
          </p:nvPr>
        </p:nvSpPr>
        <p:spPr>
          <a:xfrm>
            <a:off x="7046912" y="6592268"/>
            <a:ext cx="2133600" cy="365125"/>
          </a:xfrm>
        </p:spPr>
        <p:txBody>
          <a:bodyPr/>
          <a:lstStyle/>
          <a:p>
            <a:fld id="{B19B0651-EE4F-4900-A07F-96A6BFA9D0F0}" type="slidenum">
              <a:rPr lang="ru-RU" smtClean="0">
                <a:solidFill>
                  <a:srgbClr val="0000FF"/>
                </a:solidFill>
                <a:latin typeface="Times New Roman" pitchFamily="18" charset="0"/>
                <a:cs typeface="Times New Roman" pitchFamily="18" charset="0"/>
              </a:rPr>
              <a:t>21</a:t>
            </a:fld>
            <a:endParaRPr lang="ru-RU" dirty="0">
              <a:solidFill>
                <a:srgbClr val="0000FF"/>
              </a:solidFill>
              <a:latin typeface="Times New Roman" pitchFamily="18" charset="0"/>
              <a:cs typeface="Times New Roman" pitchFamily="18" charset="0"/>
            </a:endParaRPr>
          </a:p>
        </p:txBody>
      </p:sp>
      <p:pic>
        <p:nvPicPr>
          <p:cNvPr id="3074" name="Picture 2" descr="D:\ДОКУМЕНТ\Олег\лаборатории\КАФЕДРА АГРОХИМИИ\2018\BT7A2190.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275856" y="491075"/>
            <a:ext cx="2516400" cy="17857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9" name="Picture 7" descr="D:\ДОКУМЕНТ\Олег\лаборатории\фитосанитарный мониторинг\2018\DSC_8000.JPG"/>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6300129" y="2846042"/>
            <a:ext cx="2516400" cy="16772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27" name="Picture 2" descr="C:\Users\Агрофак\Desktop\127_PANA\P1270104.JPG"/>
          <p:cNvPicPr>
            <a:picLocks noChangeAspect="1" noChangeArrowheads="1"/>
          </p:cNvPicPr>
          <p:nvPr/>
        </p:nvPicPr>
        <p:blipFill rotWithShape="1">
          <a:blip r:embed="rId6" cstate="print">
            <a:extLst/>
          </a:blip>
          <a:srcRect t="12690" r="6835" b="38560"/>
          <a:stretch/>
        </p:blipFill>
        <p:spPr bwMode="auto">
          <a:xfrm>
            <a:off x="6304072" y="544040"/>
            <a:ext cx="2516400" cy="17554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5" name="Picture 2" descr="D:\ДОКУМЕНТ\Олег\лаборатории\лаборатория экологического мониторинга\Лаборатория Экологического мониторинга 2018\DSC_8012.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528" t="15573" r="5466" b="10953"/>
          <a:stretch/>
        </p:blipFill>
        <p:spPr bwMode="auto">
          <a:xfrm>
            <a:off x="136970" y="4872312"/>
            <a:ext cx="2720702" cy="162051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5" name="Picture 3" descr="D:\ДОКУМЕНТ\Олег\лаборатории\ланд.проектирования\2018\DSC_8055.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10668" r="14717" b="15425"/>
          <a:stretch/>
        </p:blipFill>
        <p:spPr bwMode="auto">
          <a:xfrm>
            <a:off x="6304072" y="4811554"/>
            <a:ext cx="2516400" cy="174420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6" name="Picture 4" descr="D:\ДОКУМЕНТ\Олег\лаборатории\вина и пива\2018\BT7A1885.jp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b="10651"/>
          <a:stretch/>
        </p:blipFill>
        <p:spPr bwMode="auto">
          <a:xfrm>
            <a:off x="276844" y="459822"/>
            <a:ext cx="2516400" cy="17987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3078" name="Picture 6" descr="D:\ДОКУМЕНТ\Олег\лаборатории\кадастр\2018\DSC_4802.jpg"/>
          <p:cNvPicPr>
            <a:picLocks noChangeAspect="1" noChangeArrowheads="1"/>
          </p:cNvPicPr>
          <p:nvPr/>
        </p:nvPicPr>
        <p:blipFill rotWithShape="1">
          <a:blip r:embed="rId10" cstate="print">
            <a:extLst>
              <a:ext uri="{28A0092B-C50C-407E-A947-70E740481C1C}">
                <a14:useLocalDpi xmlns:a14="http://schemas.microsoft.com/office/drawing/2010/main" val="0"/>
              </a:ext>
            </a:extLst>
          </a:blip>
          <a:srcRect l="4231" t="14277" b="6034"/>
          <a:stretch/>
        </p:blipFill>
        <p:spPr bwMode="auto">
          <a:xfrm>
            <a:off x="3383961" y="2756503"/>
            <a:ext cx="2591189" cy="16041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9" name="Picture 7" descr="D:\ДОКУМЕНТ\Олег\лаборатории\земледелия и растениеводства\2018\DSC_4616.jp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b="12552"/>
          <a:stretch/>
        </p:blipFill>
        <p:spPr bwMode="auto">
          <a:xfrm>
            <a:off x="3398010" y="4872311"/>
            <a:ext cx="2577140" cy="1803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6" name="Скругленный прямоугольник 25"/>
          <p:cNvSpPr/>
          <p:nvPr/>
        </p:nvSpPr>
        <p:spPr>
          <a:xfrm>
            <a:off x="141193" y="2210346"/>
            <a:ext cx="2616112" cy="527378"/>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80000"/>
              </a:lnSpc>
              <a:buFont typeface="Arial" pitchFamily="34" charset="0"/>
              <a:buNone/>
            </a:pPr>
            <a:r>
              <a:rPr lang="ru-RU" sz="1200" i="1" dirty="0">
                <a:solidFill>
                  <a:srgbClr val="130AC2"/>
                </a:solidFill>
                <a:latin typeface="Times New Roman" pitchFamily="18" charset="0"/>
                <a:cs typeface="Times New Roman" pitchFamily="18" charset="0"/>
              </a:rPr>
              <a:t>Лаборатория технологии виноделия и продуктов питания из растительного  сырья</a:t>
            </a:r>
          </a:p>
        </p:txBody>
      </p:sp>
      <p:sp>
        <p:nvSpPr>
          <p:cNvPr id="28" name="Скругленный прямоугольник 27"/>
          <p:cNvSpPr/>
          <p:nvPr/>
        </p:nvSpPr>
        <p:spPr>
          <a:xfrm>
            <a:off x="3059833" y="2343215"/>
            <a:ext cx="2963010" cy="337435"/>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itchFamily="34" charset="0"/>
              <a:buNone/>
            </a:pPr>
            <a:r>
              <a:rPr lang="ru-RU" sz="1200" i="1" dirty="0">
                <a:solidFill>
                  <a:srgbClr val="130AC2"/>
                </a:solidFill>
                <a:latin typeface="Times New Roman" pitchFamily="18" charset="0"/>
                <a:cs typeface="Times New Roman" pitchFamily="18" charset="0"/>
              </a:rPr>
              <a:t>Лаборатория агрохимического анализа</a:t>
            </a:r>
          </a:p>
        </p:txBody>
      </p:sp>
      <p:sp>
        <p:nvSpPr>
          <p:cNvPr id="29" name="Скругленный прямоугольник 28"/>
          <p:cNvSpPr/>
          <p:nvPr/>
        </p:nvSpPr>
        <p:spPr>
          <a:xfrm>
            <a:off x="6151962" y="2359425"/>
            <a:ext cx="2820620" cy="378298"/>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hangingPunct="0">
              <a:defRPr/>
            </a:pPr>
            <a:r>
              <a:rPr lang="ru-RU" sz="1200" i="1" dirty="0">
                <a:solidFill>
                  <a:srgbClr val="0000FF"/>
                </a:solidFill>
                <a:latin typeface="Times New Roman" pitchFamily="18" charset="0"/>
                <a:cs typeface="Times New Roman" pitchFamily="18" charset="0"/>
              </a:rPr>
              <a:t>Учебно-научная испытательная лаборатория </a:t>
            </a:r>
            <a:r>
              <a:rPr lang="ru-RU" sz="1200" i="1" dirty="0" err="1">
                <a:solidFill>
                  <a:srgbClr val="0000FF"/>
                </a:solidFill>
                <a:latin typeface="Times New Roman" pitchFamily="18" charset="0"/>
                <a:cs typeface="Times New Roman" pitchFamily="18" charset="0"/>
              </a:rPr>
              <a:t>СтГАУ</a:t>
            </a:r>
            <a:endParaRPr lang="ru-RU" sz="1200" i="1" dirty="0">
              <a:solidFill>
                <a:srgbClr val="0000FF"/>
              </a:solidFill>
              <a:latin typeface="Times New Roman" pitchFamily="18" charset="0"/>
              <a:cs typeface="Times New Roman" pitchFamily="18" charset="0"/>
            </a:endParaRPr>
          </a:p>
        </p:txBody>
      </p:sp>
      <p:sp>
        <p:nvSpPr>
          <p:cNvPr id="30" name="Скругленный прямоугольник 29"/>
          <p:cNvSpPr/>
          <p:nvPr/>
        </p:nvSpPr>
        <p:spPr>
          <a:xfrm>
            <a:off x="58555" y="4428257"/>
            <a:ext cx="2781388" cy="383297"/>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lnSpc>
                <a:spcPct val="80000"/>
              </a:lnSpc>
              <a:buFont typeface="Arial" pitchFamily="34" charset="0"/>
              <a:buNone/>
            </a:pPr>
            <a:r>
              <a:rPr lang="ru-RU" sz="1200" i="1" dirty="0">
                <a:solidFill>
                  <a:srgbClr val="130AC2"/>
                </a:solidFill>
                <a:latin typeface="Times New Roman" pitchFamily="18" charset="0"/>
                <a:cs typeface="Times New Roman" pitchFamily="18" charset="0"/>
              </a:rPr>
              <a:t>Лаборатория качества  почв, грунтов тепличных и удобрений</a:t>
            </a:r>
          </a:p>
        </p:txBody>
      </p:sp>
      <p:sp>
        <p:nvSpPr>
          <p:cNvPr id="31" name="Скругленный прямоугольник 30"/>
          <p:cNvSpPr/>
          <p:nvPr/>
        </p:nvSpPr>
        <p:spPr>
          <a:xfrm>
            <a:off x="3484887" y="4428257"/>
            <a:ext cx="2389339" cy="430098"/>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spcBef>
                <a:spcPts val="0"/>
              </a:spcBef>
              <a:buFont typeface="Arial" pitchFamily="34" charset="0"/>
              <a:buNone/>
            </a:pPr>
            <a:r>
              <a:rPr lang="ru-RU" sz="1200" i="1" kern="100" dirty="0">
                <a:solidFill>
                  <a:srgbClr val="0000FF"/>
                </a:solidFill>
                <a:latin typeface="Times New Roman" pitchFamily="18" charset="0"/>
                <a:cs typeface="Times New Roman" pitchFamily="18" charset="0"/>
              </a:rPr>
              <a:t>Лаборатория землеустройства и кадастра</a:t>
            </a:r>
          </a:p>
        </p:txBody>
      </p:sp>
      <p:sp>
        <p:nvSpPr>
          <p:cNvPr id="32" name="Скругленный прямоугольник 31"/>
          <p:cNvSpPr/>
          <p:nvPr/>
        </p:nvSpPr>
        <p:spPr>
          <a:xfrm>
            <a:off x="6385357" y="4341845"/>
            <a:ext cx="2435115" cy="469709"/>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itchFamily="34" charset="0"/>
              <a:buNone/>
            </a:pPr>
            <a:r>
              <a:rPr lang="ru-RU" sz="1200" i="1" dirty="0">
                <a:solidFill>
                  <a:srgbClr val="130AC2"/>
                </a:solidFill>
                <a:latin typeface="Times New Roman" pitchFamily="18" charset="0"/>
                <a:cs typeface="Times New Roman" pitchFamily="18" charset="0"/>
              </a:rPr>
              <a:t>Лаборатория  фитосанитарного мониторинга</a:t>
            </a:r>
          </a:p>
        </p:txBody>
      </p:sp>
      <p:sp>
        <p:nvSpPr>
          <p:cNvPr id="33" name="Скругленный прямоугольник 32"/>
          <p:cNvSpPr/>
          <p:nvPr/>
        </p:nvSpPr>
        <p:spPr>
          <a:xfrm>
            <a:off x="255906" y="6533070"/>
            <a:ext cx="2363835" cy="347620"/>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itchFamily="34" charset="0"/>
              <a:buNone/>
            </a:pPr>
            <a:r>
              <a:rPr lang="ru-RU" sz="1200" i="1" dirty="0">
                <a:solidFill>
                  <a:srgbClr val="130AC2"/>
                </a:solidFill>
                <a:latin typeface="Times New Roman" pitchFamily="18" charset="0"/>
                <a:cs typeface="Times New Roman" pitchFamily="18" charset="0"/>
              </a:rPr>
              <a:t>Лаборатория  экологического мониторинга</a:t>
            </a:r>
          </a:p>
        </p:txBody>
      </p:sp>
      <p:sp>
        <p:nvSpPr>
          <p:cNvPr id="34" name="Скругленный прямоугольник 33"/>
          <p:cNvSpPr/>
          <p:nvPr/>
        </p:nvSpPr>
        <p:spPr>
          <a:xfrm>
            <a:off x="3147836" y="6533070"/>
            <a:ext cx="2977573" cy="324930"/>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itchFamily="34" charset="0"/>
              <a:buNone/>
            </a:pPr>
            <a:r>
              <a:rPr lang="ru-RU" sz="1200" i="1" dirty="0">
                <a:solidFill>
                  <a:srgbClr val="130AC2"/>
                </a:solidFill>
                <a:latin typeface="Times New Roman" pitchFamily="18" charset="0"/>
                <a:cs typeface="Times New Roman" pitchFamily="18" charset="0"/>
              </a:rPr>
              <a:t>Лаборатория органического земледелия</a:t>
            </a:r>
          </a:p>
        </p:txBody>
      </p:sp>
      <p:sp>
        <p:nvSpPr>
          <p:cNvPr id="35" name="Скругленный прямоугольник 34"/>
          <p:cNvSpPr/>
          <p:nvPr/>
        </p:nvSpPr>
        <p:spPr>
          <a:xfrm>
            <a:off x="6385357" y="6405688"/>
            <a:ext cx="2301611" cy="440933"/>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itchFamily="34" charset="0"/>
              <a:buNone/>
            </a:pPr>
            <a:r>
              <a:rPr lang="ru-RU" sz="1200" i="1" dirty="0">
                <a:solidFill>
                  <a:srgbClr val="130AC2"/>
                </a:solidFill>
                <a:latin typeface="Times New Roman" pitchFamily="18" charset="0"/>
                <a:cs typeface="Times New Roman" pitchFamily="18" charset="0"/>
              </a:rPr>
              <a:t>Лаборатория  ландшафтного проектирования</a:t>
            </a:r>
          </a:p>
        </p:txBody>
      </p:sp>
    </p:spTree>
    <p:extLst>
      <p:ext uri="{BB962C8B-B14F-4D97-AF65-F5344CB8AC3E}">
        <p14:creationId xmlns:p14="http://schemas.microsoft.com/office/powerpoint/2010/main" val="415774318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7" name="Picture 10" descr="D:\ДОКУМЕНТ\Олег\теплица\3.10.19 модернизация\IMG-20191003-WA000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956" y="4788091"/>
            <a:ext cx="2384425" cy="1654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36" name="Picture 2" descr="F:\3jCM-jSSIt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290" y="3571322"/>
            <a:ext cx="1825153" cy="2433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8" name="Picture 44" descr="D:\ДОКУМЕНТ\Олег\практика студентов\2019\Практика 3к 2 гр\Практика 3к 2 гр 2019 г\Теплица\JuAoXK9NMrc.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0451" y="3549142"/>
            <a:ext cx="1939404" cy="2433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2052" name="Picture 4" descr="D:\ДОКУМЕНТ\Олег\теплица\фото теплицы\P106038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24329" y="861577"/>
            <a:ext cx="2880000"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5368" name="Picture 11" descr="D:\ДОКУМЕНТ\Олег\теплица\3.10.19 модернизация\IMG-20191003-WA0003.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0452" y="3121261"/>
            <a:ext cx="2357437" cy="16446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2050" name="Picture 2" descr="D:\ДОКУМЕНТ\Олег\теплица\теплица\DSC00321.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64957" y="752827"/>
            <a:ext cx="2859372"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7" name="Picture 43" descr="D:\ДОКУМЕНТ\Олег\ОЗЕЛЕНИТЕЛЬНЫЕ РАБОТЫ\2019\теплица, рассада 4.03.2019\DSC_4749.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27784" y="3376198"/>
            <a:ext cx="2070230" cy="1553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2053" name="Picture 5" descr="D:\ДОКУМЕНТ\Олег\теплица\Теплицы\DSC_7180.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804329" y="743219"/>
            <a:ext cx="3237414" cy="216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7" name="Picture 7" descr="C:\Users\Деканат\Desktop\сентябрь, 2018 г\Учхоз новые фото\IMG-20181008-WA0004.jp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a:stretch/>
        </p:blipFill>
        <p:spPr bwMode="auto">
          <a:xfrm>
            <a:off x="2759247" y="4986859"/>
            <a:ext cx="2070230" cy="14407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16" name="Скругленный прямоугольник 15"/>
          <p:cNvSpPr/>
          <p:nvPr/>
        </p:nvSpPr>
        <p:spPr>
          <a:xfrm>
            <a:off x="578150" y="162254"/>
            <a:ext cx="8175223" cy="527378"/>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ru-RU" sz="2400" b="1" dirty="0">
                <a:solidFill>
                  <a:srgbClr val="663300"/>
                </a:solidFill>
                <a:latin typeface="Times New Roman" pitchFamily="18" charset="0"/>
                <a:cs typeface="Times New Roman" pitchFamily="18" charset="0"/>
              </a:rPr>
              <a:t>Теплично-оранжерейные комплексы </a:t>
            </a:r>
            <a:r>
              <a:rPr lang="ru-RU" sz="2400" b="1" dirty="0" err="1" smtClean="0">
                <a:solidFill>
                  <a:srgbClr val="663300"/>
                </a:solidFill>
                <a:latin typeface="Times New Roman" pitchFamily="18" charset="0"/>
                <a:cs typeface="Times New Roman" pitchFamily="18" charset="0"/>
              </a:rPr>
              <a:t>СтГАУ</a:t>
            </a:r>
            <a:endParaRPr lang="ru-RU" sz="2400" b="1" dirty="0">
              <a:solidFill>
                <a:srgbClr val="663300"/>
              </a:solidFill>
              <a:latin typeface="Times New Roman" pitchFamily="18" charset="0"/>
              <a:cs typeface="Times New Roman" pitchFamily="18" charset="0"/>
            </a:endParaRPr>
          </a:p>
        </p:txBody>
      </p:sp>
      <p:sp>
        <p:nvSpPr>
          <p:cNvPr id="17" name="Скругленный прямоугольник 16"/>
          <p:cNvSpPr/>
          <p:nvPr/>
        </p:nvSpPr>
        <p:spPr>
          <a:xfrm>
            <a:off x="2627784" y="3021577"/>
            <a:ext cx="5206144" cy="326279"/>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00"/>
              </a:lnSpc>
            </a:pPr>
            <a:r>
              <a:rPr lang="ru-RU" sz="1600" dirty="0">
                <a:solidFill>
                  <a:schemeClr val="accent4">
                    <a:lumMod val="50000"/>
                  </a:schemeClr>
                </a:solidFill>
                <a:latin typeface="Times New Roman" pitchFamily="18" charset="0"/>
                <a:cs typeface="Times New Roman" pitchFamily="18" charset="0"/>
              </a:rPr>
              <a:t>Продукция теплично-оранжерейных комплексов </a:t>
            </a:r>
            <a:r>
              <a:rPr lang="ru-RU" sz="1600" dirty="0" err="1">
                <a:solidFill>
                  <a:schemeClr val="accent4">
                    <a:lumMod val="50000"/>
                  </a:schemeClr>
                </a:solidFill>
                <a:latin typeface="Times New Roman" pitchFamily="18" charset="0"/>
                <a:cs typeface="Times New Roman" pitchFamily="18" charset="0"/>
              </a:rPr>
              <a:t>СтГАУ</a:t>
            </a:r>
            <a:r>
              <a:rPr lang="ru-RU" sz="1600" dirty="0">
                <a:solidFill>
                  <a:schemeClr val="accent4">
                    <a:lumMod val="50000"/>
                  </a:schemeClr>
                </a:solidFill>
                <a:latin typeface="Times New Roman" pitchFamily="18" charset="0"/>
                <a:cs typeface="Times New Roman" pitchFamily="18" charset="0"/>
              </a:rPr>
              <a:t> </a:t>
            </a:r>
          </a:p>
        </p:txBody>
      </p:sp>
      <p:sp>
        <p:nvSpPr>
          <p:cNvPr id="18" name="Скругленный прямоугольник 17"/>
          <p:cNvSpPr/>
          <p:nvPr/>
        </p:nvSpPr>
        <p:spPr>
          <a:xfrm>
            <a:off x="-1" y="6504676"/>
            <a:ext cx="4665761" cy="353324"/>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00"/>
              </a:lnSpc>
            </a:pPr>
            <a:r>
              <a:rPr lang="ru-RU" sz="1600" dirty="0">
                <a:solidFill>
                  <a:schemeClr val="accent4">
                    <a:lumMod val="50000"/>
                  </a:schemeClr>
                </a:solidFill>
                <a:latin typeface="Times New Roman" pitchFamily="18" charset="0"/>
                <a:cs typeface="Times New Roman" pitchFamily="18" charset="0"/>
              </a:rPr>
              <a:t>Модернизация </a:t>
            </a:r>
            <a:r>
              <a:rPr lang="ru-RU" sz="1600" dirty="0" smtClean="0">
                <a:solidFill>
                  <a:schemeClr val="accent4">
                    <a:lumMod val="50000"/>
                  </a:schemeClr>
                </a:solidFill>
                <a:latin typeface="Times New Roman" pitchFamily="18" charset="0"/>
                <a:cs typeface="Times New Roman" pitchFamily="18" charset="0"/>
              </a:rPr>
              <a:t>теплично-</a:t>
            </a:r>
          </a:p>
          <a:p>
            <a:pPr algn="ctr">
              <a:lnSpc>
                <a:spcPts val="900"/>
              </a:lnSpc>
            </a:pPr>
            <a:r>
              <a:rPr lang="ru-RU" sz="1600" dirty="0" smtClean="0">
                <a:solidFill>
                  <a:schemeClr val="accent4">
                    <a:lumMod val="50000"/>
                  </a:schemeClr>
                </a:solidFill>
                <a:latin typeface="Times New Roman" pitchFamily="18" charset="0"/>
                <a:cs typeface="Times New Roman" pitchFamily="18" charset="0"/>
              </a:rPr>
              <a:t>оранжерейного </a:t>
            </a:r>
            <a:r>
              <a:rPr lang="ru-RU" sz="1600" dirty="0">
                <a:solidFill>
                  <a:schemeClr val="accent4">
                    <a:lumMod val="50000"/>
                  </a:schemeClr>
                </a:solidFill>
                <a:latin typeface="Times New Roman" pitchFamily="18" charset="0"/>
                <a:cs typeface="Times New Roman" pitchFamily="18" charset="0"/>
              </a:rPr>
              <a:t>комплекса (2019 г.)</a:t>
            </a:r>
          </a:p>
        </p:txBody>
      </p:sp>
      <p:sp>
        <p:nvSpPr>
          <p:cNvPr id="19" name="Скругленный прямоугольник 18"/>
          <p:cNvSpPr/>
          <p:nvPr/>
        </p:nvSpPr>
        <p:spPr>
          <a:xfrm>
            <a:off x="5179256" y="6111751"/>
            <a:ext cx="3672408" cy="543401"/>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900"/>
              </a:lnSpc>
            </a:pPr>
            <a:r>
              <a:rPr lang="ru-RU" sz="1600" dirty="0">
                <a:solidFill>
                  <a:schemeClr val="accent5">
                    <a:lumMod val="50000"/>
                  </a:schemeClr>
                </a:solidFill>
                <a:latin typeface="Times New Roman" pitchFamily="18" charset="0"/>
                <a:cs typeface="Times New Roman" pitchFamily="18" charset="0"/>
              </a:rPr>
              <a:t>Практики студентов в теплично-оранжерейных комплексах </a:t>
            </a:r>
            <a:r>
              <a:rPr lang="ru-RU" sz="1600" dirty="0" err="1" smtClean="0">
                <a:solidFill>
                  <a:schemeClr val="accent5">
                    <a:lumMod val="50000"/>
                  </a:schemeClr>
                </a:solidFill>
                <a:latin typeface="Times New Roman" pitchFamily="18" charset="0"/>
                <a:cs typeface="Times New Roman" pitchFamily="18" charset="0"/>
              </a:rPr>
              <a:t>СтГАУ</a:t>
            </a:r>
            <a:endParaRPr lang="ru-RU" sz="1600" dirty="0">
              <a:solidFill>
                <a:schemeClr val="accent5">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80969546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304556" y="160337"/>
            <a:ext cx="8351837" cy="661720"/>
          </a:xfrm>
          <a:prstGeom prst="rect">
            <a:avLst/>
          </a:prstGeom>
          <a:ln>
            <a:solidFill>
              <a:schemeClr val="accent5">
                <a:lumMod val="50000"/>
              </a:schemeClr>
            </a:solidFill>
          </a:ln>
        </p:spPr>
        <p:style>
          <a:lnRef idx="2">
            <a:schemeClr val="accent3"/>
          </a:lnRef>
          <a:fillRef idx="1">
            <a:schemeClr val="lt1"/>
          </a:fillRef>
          <a:effectRef idx="0">
            <a:schemeClr val="accent3"/>
          </a:effectRef>
          <a:fontRef idx="minor">
            <a:schemeClr val="dk1"/>
          </a:fontRef>
        </p:style>
        <p:txBody>
          <a:bodyPr>
            <a:spAutoFit/>
          </a:bodyPr>
          <a:lstStyle/>
          <a:p>
            <a:pPr algn="ctr">
              <a:defRPr/>
            </a:pPr>
            <a:r>
              <a:rPr lang="ru-RU" b="1" dirty="0">
                <a:solidFill>
                  <a:schemeClr val="accent5">
                    <a:lumMod val="50000"/>
                  </a:schemeClr>
                </a:solidFill>
                <a:latin typeface="Times New Roman" pitchFamily="18" charset="0"/>
                <a:cs typeface="Times New Roman" pitchFamily="18" charset="0"/>
              </a:rPr>
              <a:t>РАЗНОВИДНОСТЬЮ РЕСУРСОСБЕРЕГАЮЩЕЙ ОБРАБОТКИ ПОЧВЫ ЯВЛЯЮТСЯ </a:t>
            </a:r>
            <a:r>
              <a:rPr lang="ru-RU" b="1" dirty="0" smtClean="0">
                <a:solidFill>
                  <a:schemeClr val="accent5">
                    <a:lumMod val="50000"/>
                  </a:schemeClr>
                </a:solidFill>
                <a:latin typeface="Times New Roman" pitchFamily="18" charset="0"/>
                <a:cs typeface="Times New Roman" pitchFamily="18" charset="0"/>
              </a:rPr>
              <a:t>МИНИМАЛЬНАЯ </a:t>
            </a:r>
            <a:r>
              <a:rPr lang="ru-RU" b="1" i="1" dirty="0" err="1" smtClean="0">
                <a:solidFill>
                  <a:srgbClr val="002060"/>
                </a:solidFill>
                <a:latin typeface="Times New Roman" pitchFamily="18" charset="0"/>
                <a:cs typeface="Times New Roman" pitchFamily="18" charset="0"/>
              </a:rPr>
              <a:t>Mini-Till</a:t>
            </a:r>
            <a:endParaRPr lang="ru-RU" dirty="0">
              <a:solidFill>
                <a:schemeClr val="accent5">
                  <a:lumMod val="50000"/>
                </a:schemeClr>
              </a:solidFill>
            </a:endParaRPr>
          </a:p>
        </p:txBody>
      </p:sp>
      <p:sp>
        <p:nvSpPr>
          <p:cNvPr id="8" name="Скругленный прямоугольник 7"/>
          <p:cNvSpPr/>
          <p:nvPr/>
        </p:nvSpPr>
        <p:spPr>
          <a:xfrm>
            <a:off x="176480" y="1000240"/>
            <a:ext cx="8607987" cy="2140727"/>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ru-RU" sz="1900" b="1" i="1" dirty="0">
                <a:solidFill>
                  <a:srgbClr val="002060"/>
                </a:solidFill>
                <a:latin typeface="Times New Roman" pitchFamily="18" charset="0"/>
                <a:cs typeface="Times New Roman" pitchFamily="18" charset="0"/>
              </a:rPr>
              <a:t>Минимальная мульчирующая технология обработки  почвы </a:t>
            </a:r>
            <a:r>
              <a:rPr lang="ru-RU" sz="1900" b="1" i="1" dirty="0" err="1">
                <a:solidFill>
                  <a:srgbClr val="002060"/>
                </a:solidFill>
                <a:latin typeface="Times New Roman" pitchFamily="18" charset="0"/>
                <a:cs typeface="Times New Roman" pitchFamily="18" charset="0"/>
              </a:rPr>
              <a:t>Mini-Till</a:t>
            </a:r>
            <a:r>
              <a:rPr lang="ru-RU" sz="1900" b="1" i="1" dirty="0">
                <a:solidFill>
                  <a:srgbClr val="002060"/>
                </a:solidFill>
                <a:latin typeface="Times New Roman" pitchFamily="18" charset="0"/>
                <a:cs typeface="Times New Roman" pitchFamily="18" charset="0"/>
              </a:rPr>
              <a:t>: </a:t>
            </a:r>
            <a:endParaRPr lang="ru-RU" sz="1900" b="1" i="1" dirty="0" smtClean="0">
              <a:solidFill>
                <a:srgbClr val="002060"/>
              </a:solidFill>
              <a:latin typeface="Times New Roman" pitchFamily="18" charset="0"/>
              <a:cs typeface="Times New Roman" pitchFamily="18" charset="0"/>
            </a:endParaRPr>
          </a:p>
          <a:p>
            <a:pPr algn="just"/>
            <a:r>
              <a:rPr lang="ru-RU" sz="1900" b="1" i="1" dirty="0" smtClean="0">
                <a:solidFill>
                  <a:srgbClr val="002060"/>
                </a:solidFill>
                <a:latin typeface="Times New Roman" pitchFamily="18" charset="0"/>
                <a:cs typeface="Times New Roman" pitchFamily="18" charset="0"/>
              </a:rPr>
              <a:t>-</a:t>
            </a:r>
            <a:r>
              <a:rPr lang="ru-RU" sz="1900" dirty="0" smtClean="0">
                <a:solidFill>
                  <a:srgbClr val="002060"/>
                </a:solidFill>
                <a:latin typeface="Times New Roman" pitchFamily="18" charset="0"/>
                <a:cs typeface="Times New Roman" pitchFamily="18" charset="0"/>
              </a:rPr>
              <a:t>Сохранение пожнивных </a:t>
            </a:r>
            <a:r>
              <a:rPr lang="ru-RU" sz="1900" dirty="0">
                <a:solidFill>
                  <a:srgbClr val="002060"/>
                </a:solidFill>
                <a:latin typeface="Times New Roman" pitchFamily="18" charset="0"/>
                <a:cs typeface="Times New Roman" pitchFamily="18" charset="0"/>
              </a:rPr>
              <a:t>остатков на поверхности </a:t>
            </a:r>
            <a:r>
              <a:rPr lang="ru-RU" sz="1900" dirty="0" smtClean="0">
                <a:solidFill>
                  <a:srgbClr val="002060"/>
                </a:solidFill>
                <a:latin typeface="Times New Roman" pitchFamily="18" charset="0"/>
                <a:cs typeface="Times New Roman" pitchFamily="18" charset="0"/>
              </a:rPr>
              <a:t>почвы</a:t>
            </a:r>
            <a:r>
              <a:rPr lang="ru-RU" sz="1900" dirty="0">
                <a:solidFill>
                  <a:srgbClr val="002060"/>
                </a:solidFill>
                <a:latin typeface="Times New Roman" pitchFamily="18" charset="0"/>
                <a:cs typeface="Times New Roman" pitchFamily="18" charset="0"/>
              </a:rPr>
              <a:t>, </a:t>
            </a:r>
            <a:r>
              <a:rPr lang="ru-RU" sz="1900" dirty="0" smtClean="0">
                <a:solidFill>
                  <a:srgbClr val="002060"/>
                </a:solidFill>
                <a:latin typeface="Times New Roman" pitchFamily="18" charset="0"/>
                <a:cs typeface="Times New Roman" pitchFamily="18" charset="0"/>
              </a:rPr>
              <a:t>создание </a:t>
            </a:r>
            <a:r>
              <a:rPr lang="ru-RU" sz="1900" dirty="0">
                <a:solidFill>
                  <a:srgbClr val="002060"/>
                </a:solidFill>
                <a:latin typeface="Times New Roman" pitchFamily="18" charset="0"/>
                <a:cs typeface="Times New Roman" pitchFamily="18" charset="0"/>
              </a:rPr>
              <a:t>мульчирующего поверхностного слоя, состоящего из смеси почвенного слоя и растительных </a:t>
            </a:r>
            <a:r>
              <a:rPr lang="ru-RU" sz="1900" dirty="0" smtClean="0">
                <a:solidFill>
                  <a:srgbClr val="002060"/>
                </a:solidFill>
                <a:latin typeface="Times New Roman" pitchFamily="18" charset="0"/>
                <a:cs typeface="Times New Roman" pitchFamily="18" charset="0"/>
              </a:rPr>
              <a:t>остатков </a:t>
            </a:r>
            <a:endParaRPr lang="ru-RU" sz="1900" dirty="0">
              <a:solidFill>
                <a:srgbClr val="002060"/>
              </a:solidFill>
              <a:latin typeface="Times New Roman" pitchFamily="18" charset="0"/>
              <a:cs typeface="Times New Roman" pitchFamily="18" charset="0"/>
            </a:endParaRPr>
          </a:p>
          <a:p>
            <a:pPr algn="just"/>
            <a:r>
              <a:rPr lang="ru-RU" sz="1900" dirty="0" smtClean="0">
                <a:solidFill>
                  <a:srgbClr val="002060"/>
                </a:solidFill>
                <a:latin typeface="Times New Roman" pitchFamily="18" charset="0"/>
                <a:cs typeface="Times New Roman" pitchFamily="18" charset="0"/>
              </a:rPr>
              <a:t>-Замена </a:t>
            </a:r>
            <a:r>
              <a:rPr lang="ru-RU" sz="1900" dirty="0">
                <a:solidFill>
                  <a:srgbClr val="002060"/>
                </a:solidFill>
                <a:latin typeface="Times New Roman" pitchFamily="18" charset="0"/>
                <a:cs typeface="Times New Roman" pitchFamily="18" charset="0"/>
              </a:rPr>
              <a:t>глубокой обработки почвы поверхностной без оборота </a:t>
            </a:r>
            <a:r>
              <a:rPr lang="ru-RU" sz="1900" dirty="0" smtClean="0">
                <a:solidFill>
                  <a:srgbClr val="002060"/>
                </a:solidFill>
                <a:latin typeface="Times New Roman" pitchFamily="18" charset="0"/>
                <a:cs typeface="Times New Roman" pitchFamily="18" charset="0"/>
              </a:rPr>
              <a:t>пласта </a:t>
            </a:r>
          </a:p>
          <a:p>
            <a:pPr algn="just"/>
            <a:r>
              <a:rPr lang="ru-RU" sz="1900" dirty="0" smtClean="0">
                <a:solidFill>
                  <a:srgbClr val="002060"/>
                </a:solidFill>
                <a:latin typeface="Times New Roman" pitchFamily="18" charset="0"/>
                <a:cs typeface="Times New Roman" pitchFamily="18" charset="0"/>
              </a:rPr>
              <a:t>-Уничтожение </a:t>
            </a:r>
            <a:r>
              <a:rPr lang="ru-RU" sz="1900" dirty="0">
                <a:solidFill>
                  <a:srgbClr val="002060"/>
                </a:solidFill>
                <a:latin typeface="Times New Roman" pitchFamily="18" charset="0"/>
                <a:cs typeface="Times New Roman" pitchFamily="18" charset="0"/>
              </a:rPr>
              <a:t>сорной растительности комбинированным методом, сочетая механическую обработку с применением гербицидов. </a:t>
            </a:r>
          </a:p>
        </p:txBody>
      </p:sp>
      <p:sp>
        <p:nvSpPr>
          <p:cNvPr id="9" name="Скругленный прямоугольник 8"/>
          <p:cNvSpPr/>
          <p:nvPr/>
        </p:nvSpPr>
        <p:spPr>
          <a:xfrm>
            <a:off x="250472" y="3284984"/>
            <a:ext cx="8533995" cy="3439627"/>
          </a:xfrm>
          <a:prstGeom prst="roundRect">
            <a:avLst/>
          </a:prstGeom>
          <a:solidFill>
            <a:schemeClr val="accent5">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sz="1900" dirty="0">
                <a:solidFill>
                  <a:srgbClr val="002060"/>
                </a:solidFill>
                <a:latin typeface="Times New Roman" pitchFamily="18" charset="0"/>
                <a:cs typeface="Times New Roman" pitchFamily="18" charset="0"/>
              </a:rPr>
              <a:t>Цикл </a:t>
            </a:r>
            <a:r>
              <a:rPr lang="ru-RU" sz="1900" b="1" dirty="0" err="1">
                <a:solidFill>
                  <a:srgbClr val="002060"/>
                </a:solidFill>
                <a:latin typeface="Times New Roman" pitchFamily="18" charset="0"/>
                <a:cs typeface="Times New Roman" pitchFamily="18" charset="0"/>
              </a:rPr>
              <a:t>Mini-Till</a:t>
            </a:r>
            <a:r>
              <a:rPr lang="ru-RU" sz="1900" dirty="0">
                <a:solidFill>
                  <a:srgbClr val="002060"/>
                </a:solidFill>
                <a:latin typeface="Times New Roman" pitchFamily="18" charset="0"/>
                <a:cs typeface="Times New Roman" pitchFamily="18" charset="0"/>
              </a:rPr>
              <a:t> предполагает применение </a:t>
            </a:r>
            <a:r>
              <a:rPr lang="ru-RU" sz="1900" dirty="0" smtClean="0">
                <a:solidFill>
                  <a:srgbClr val="002060"/>
                </a:solidFill>
                <a:latin typeface="Times New Roman" pitchFamily="18" charset="0"/>
                <a:cs typeface="Times New Roman" pitchFamily="18" charset="0"/>
              </a:rPr>
              <a:t>глубокой, отвальной </a:t>
            </a:r>
            <a:r>
              <a:rPr lang="ru-RU" sz="1900" dirty="0">
                <a:solidFill>
                  <a:srgbClr val="002060"/>
                </a:solidFill>
                <a:latin typeface="Times New Roman" pitchFamily="18" charset="0"/>
                <a:cs typeface="Times New Roman" pitchFamily="18" charset="0"/>
              </a:rPr>
              <a:t>обработки </a:t>
            </a:r>
            <a:r>
              <a:rPr lang="ru-RU" sz="1900" dirty="0" smtClean="0">
                <a:solidFill>
                  <a:srgbClr val="002060"/>
                </a:solidFill>
                <a:latin typeface="Times New Roman" pitchFamily="18" charset="0"/>
                <a:cs typeface="Times New Roman" pitchFamily="18" charset="0"/>
              </a:rPr>
              <a:t>почвы </a:t>
            </a:r>
            <a:r>
              <a:rPr lang="ru-RU" sz="1900" dirty="0">
                <a:solidFill>
                  <a:srgbClr val="002060"/>
                </a:solidFill>
                <a:latin typeface="Times New Roman" pitchFamily="18" charset="0"/>
                <a:cs typeface="Times New Roman" pitchFamily="18" charset="0"/>
              </a:rPr>
              <a:t>только раз в несколько лет, в остальное время почва обрабатывается </a:t>
            </a:r>
            <a:r>
              <a:rPr lang="ru-RU" sz="1900" dirty="0" smtClean="0">
                <a:solidFill>
                  <a:srgbClr val="002060"/>
                </a:solidFill>
                <a:latin typeface="Times New Roman" pitchFamily="18" charset="0"/>
                <a:cs typeface="Times New Roman" pitchFamily="18" charset="0"/>
              </a:rPr>
              <a:t>поверхностными операциями- культивациями и</a:t>
            </a:r>
            <a:r>
              <a:rPr lang="ru-RU" sz="1900" dirty="0">
                <a:solidFill>
                  <a:srgbClr val="002060"/>
                </a:solidFill>
                <a:latin typeface="Times New Roman" pitchFamily="18" charset="0"/>
                <a:cs typeface="Times New Roman" pitchFamily="18" charset="0"/>
              </a:rPr>
              <a:t> </a:t>
            </a:r>
            <a:r>
              <a:rPr lang="ru-RU" sz="1900" dirty="0" smtClean="0">
                <a:solidFill>
                  <a:srgbClr val="002060"/>
                </a:solidFill>
                <a:latin typeface="Times New Roman" pitchFamily="18" charset="0"/>
                <a:cs typeface="Times New Roman" pitchFamily="18" charset="0"/>
              </a:rPr>
              <a:t>боронованиями, </a:t>
            </a:r>
            <a:r>
              <a:rPr lang="ru-RU" sz="1900" dirty="0">
                <a:solidFill>
                  <a:srgbClr val="002060"/>
                </a:solidFill>
                <a:latin typeface="Times New Roman" pitchFamily="18" charset="0"/>
                <a:cs typeface="Times New Roman" pitchFamily="18" charset="0"/>
              </a:rPr>
              <a:t>глубиной до 15 см.</a:t>
            </a:r>
            <a:br>
              <a:rPr lang="ru-RU" sz="1900" dirty="0">
                <a:solidFill>
                  <a:srgbClr val="002060"/>
                </a:solidFill>
                <a:latin typeface="Times New Roman" pitchFamily="18" charset="0"/>
                <a:cs typeface="Times New Roman" pitchFamily="18" charset="0"/>
              </a:rPr>
            </a:br>
            <a:endParaRPr lang="ru-RU" sz="1900"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0" y="2383045"/>
            <a:ext cx="9144000" cy="2200116"/>
          </a:xfrm>
        </p:spPr>
        <p:txBody>
          <a:bodyPr>
            <a:noAutofit/>
          </a:bodyPr>
          <a:lstStyle/>
          <a:p>
            <a:pPr algn="ctr">
              <a:buNone/>
            </a:pPr>
            <a:r>
              <a:rPr lang="ru-RU" sz="2400" b="1" i="1" dirty="0">
                <a:solidFill>
                  <a:srgbClr val="002060"/>
                </a:solidFill>
                <a:latin typeface="Times New Roman" pitchFamily="18" charset="0"/>
                <a:cs typeface="Times New Roman" pitchFamily="18" charset="0"/>
              </a:rPr>
              <a:t>За один проход агрегатов </a:t>
            </a:r>
            <a:r>
              <a:rPr lang="ru-RU" sz="2400" b="1" dirty="0">
                <a:solidFill>
                  <a:srgbClr val="002060"/>
                </a:solidFill>
                <a:latin typeface="Times New Roman" pitchFamily="18" charset="0"/>
                <a:cs typeface="Times New Roman" pitchFamily="18" charset="0"/>
              </a:rPr>
              <a:t>АКМ-6, АКМ-4 </a:t>
            </a:r>
            <a:r>
              <a:rPr lang="ru-RU" sz="2400" b="1" i="1" dirty="0">
                <a:solidFill>
                  <a:srgbClr val="002060"/>
                </a:solidFill>
                <a:latin typeface="Times New Roman" pitchFamily="18" charset="0"/>
                <a:cs typeface="Times New Roman" pitchFamily="18" charset="0"/>
              </a:rPr>
              <a:t>производится:</a:t>
            </a:r>
            <a:endParaRPr lang="ru-RU" sz="2400" dirty="0">
              <a:solidFill>
                <a:srgbClr val="002060"/>
              </a:solidFill>
              <a:latin typeface="Times New Roman" pitchFamily="18" charset="0"/>
              <a:cs typeface="Times New Roman" pitchFamily="18" charset="0"/>
            </a:endParaRPr>
          </a:p>
          <a:p>
            <a:pPr>
              <a:buNone/>
            </a:pPr>
            <a:r>
              <a:rPr lang="ru-RU" sz="2000" b="1" dirty="0">
                <a:solidFill>
                  <a:srgbClr val="002060"/>
                </a:solidFill>
                <a:latin typeface="Times New Roman" pitchFamily="18" charset="0"/>
                <a:cs typeface="Times New Roman" pitchFamily="18" charset="0"/>
              </a:rPr>
              <a:t>1. Поверхностное рыхление почвы сферическими дисками на 6-8 см.</a:t>
            </a:r>
          </a:p>
          <a:p>
            <a:pPr>
              <a:buNone/>
            </a:pPr>
            <a:r>
              <a:rPr lang="ru-RU" sz="2000" b="1" dirty="0">
                <a:solidFill>
                  <a:srgbClr val="002060"/>
                </a:solidFill>
                <a:latin typeface="Times New Roman" pitchFamily="18" charset="0"/>
                <a:cs typeface="Times New Roman" pitchFamily="18" charset="0"/>
              </a:rPr>
              <a:t>2. Подрезание почвы плоскорежущими лапами на глубину 8-16 см.</a:t>
            </a:r>
          </a:p>
          <a:p>
            <a:pPr>
              <a:buNone/>
            </a:pPr>
            <a:r>
              <a:rPr lang="ru-RU" sz="2000" b="1" dirty="0">
                <a:solidFill>
                  <a:srgbClr val="002060"/>
                </a:solidFill>
                <a:latin typeface="Times New Roman" pitchFamily="18" charset="0"/>
                <a:cs typeface="Times New Roman" pitchFamily="18" charset="0"/>
              </a:rPr>
              <a:t>3. Рыхление и разбивка комков игольчатыми катками.</a:t>
            </a:r>
          </a:p>
          <a:p>
            <a:pPr>
              <a:buNone/>
            </a:pPr>
            <a:r>
              <a:rPr lang="ru-RU" sz="2000" b="1" dirty="0">
                <a:solidFill>
                  <a:srgbClr val="002060"/>
                </a:solidFill>
                <a:latin typeface="Times New Roman" pitchFamily="18" charset="0"/>
                <a:cs typeface="Times New Roman" pitchFamily="18" charset="0"/>
              </a:rPr>
              <a:t>4. Разравнивание поверхностного слоя и прикатывание на глубине 3-5 см катками-выравнивателями.</a:t>
            </a:r>
          </a:p>
          <a:p>
            <a:pPr algn="just">
              <a:buNone/>
              <a:defRPr/>
            </a:pPr>
            <a:r>
              <a:rPr lang="ru-RU" sz="1800" dirty="0" smtClean="0">
                <a:latin typeface="Times New Roman" pitchFamily="18" charset="0"/>
                <a:cs typeface="Times New Roman" pitchFamily="18" charset="0"/>
              </a:rPr>
              <a:t>190-192.</a:t>
            </a:r>
            <a:endParaRPr lang="ru-RU" sz="1800" dirty="0">
              <a:latin typeface="Times New Roman" pitchFamily="18" charset="0"/>
              <a:cs typeface="Times New Roman" pitchFamily="18" charset="0"/>
            </a:endParaRPr>
          </a:p>
        </p:txBody>
      </p:sp>
      <p:sp>
        <p:nvSpPr>
          <p:cNvPr id="6" name="Скругленный прямоугольник 5"/>
          <p:cNvSpPr/>
          <p:nvPr/>
        </p:nvSpPr>
        <p:spPr>
          <a:xfrm>
            <a:off x="251520" y="332656"/>
            <a:ext cx="8712968" cy="1859410"/>
          </a:xfrm>
          <a:prstGeom prst="roundRect">
            <a:avLst/>
          </a:prstGeom>
          <a:solidFill>
            <a:schemeClr val="accent5">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457200" algn="just">
              <a:buFont typeface="Wingdings 2" pitchFamily="18" charset="2"/>
              <a:buNone/>
              <a:defRPr/>
            </a:pPr>
            <a:r>
              <a:rPr lang="ru-RU" sz="2000" b="1" i="1" dirty="0">
                <a:solidFill>
                  <a:schemeClr val="bg2"/>
                </a:solidFill>
                <a:latin typeface="Times New Roman" pitchFamily="18" charset="0"/>
                <a:cs typeface="Times New Roman" pitchFamily="18" charset="0"/>
              </a:rPr>
              <a:t>Комбинированная обработка </a:t>
            </a:r>
            <a:r>
              <a:rPr lang="ru-RU" sz="2000" b="1" dirty="0">
                <a:solidFill>
                  <a:schemeClr val="bg2"/>
                </a:solidFill>
                <a:latin typeface="Times New Roman" pitchFamily="18" charset="0"/>
                <a:cs typeface="Times New Roman" pitchFamily="18" charset="0"/>
              </a:rPr>
              <a:t>– это любая обработка (отвальная, безотвальная,  или иная), обеспечивающая сокращение механического воздействия на почву, снижение трудовых и энергетических затрат, </a:t>
            </a:r>
            <a:r>
              <a:rPr lang="ru-RU" sz="2000" b="1" u="sng" dirty="0">
                <a:solidFill>
                  <a:schemeClr val="bg2"/>
                </a:solidFill>
                <a:latin typeface="Times New Roman" pitchFamily="18" charset="0"/>
                <a:cs typeface="Times New Roman" pitchFamily="18" charset="0"/>
              </a:rPr>
              <a:t>но не гарантирующая защиту почв от эрозии и дефляции.</a:t>
            </a:r>
          </a:p>
        </p:txBody>
      </p:sp>
      <p:sp>
        <p:nvSpPr>
          <p:cNvPr id="3" name="Прямоугольник 2"/>
          <p:cNvSpPr/>
          <p:nvPr/>
        </p:nvSpPr>
        <p:spPr>
          <a:xfrm>
            <a:off x="3779912" y="5517232"/>
            <a:ext cx="4572000" cy="369332"/>
          </a:xfrm>
          <a:prstGeom prst="rect">
            <a:avLst/>
          </a:prstGeom>
        </p:spPr>
        <p:txBody>
          <a:bodyPr>
            <a:spAutoFit/>
          </a:bodyPr>
          <a:lstStyle/>
          <a:p>
            <a:r>
              <a:rPr lang="ru-RU" dirty="0" smtClean="0"/>
              <a:t>. </a:t>
            </a:r>
            <a:r>
              <a:rPr lang="ru-RU" dirty="0"/>
              <a:t>190-192.</a:t>
            </a:r>
          </a:p>
        </p:txBody>
      </p:sp>
      <p:sp>
        <p:nvSpPr>
          <p:cNvPr id="4" name="Прямоугольник 3"/>
          <p:cNvSpPr/>
          <p:nvPr/>
        </p:nvSpPr>
        <p:spPr>
          <a:xfrm rot="10800000" flipV="1">
            <a:off x="3347864" y="5968155"/>
            <a:ext cx="3510136" cy="369332"/>
          </a:xfrm>
          <a:prstGeom prst="rect">
            <a:avLst/>
          </a:prstGeom>
        </p:spPr>
        <p:txBody>
          <a:bodyPr wrap="square">
            <a:spAutoFit/>
          </a:bodyPr>
          <a:lstStyle/>
          <a:p>
            <a:endParaRPr lang="ru-RU" dirty="0"/>
          </a:p>
        </p:txBody>
      </p:sp>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4343672"/>
            <a:ext cx="5220072" cy="251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descr="NOTILL1"/>
          <p:cNvPicPr>
            <a:picLocks noChangeAspect="1" noChangeArrowheads="1"/>
          </p:cNvPicPr>
          <p:nvPr/>
        </p:nvPicPr>
        <p:blipFill>
          <a:blip r:embed="rId2"/>
          <a:srcRect/>
          <a:stretch>
            <a:fillRect/>
          </a:stretch>
        </p:blipFill>
        <p:spPr bwMode="auto">
          <a:xfrm>
            <a:off x="4644008" y="1950659"/>
            <a:ext cx="4355976" cy="4336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7"/>
          <p:cNvSpPr>
            <a:spLocks noChangeArrowheads="1"/>
          </p:cNvSpPr>
          <p:nvPr/>
        </p:nvSpPr>
        <p:spPr bwMode="auto">
          <a:xfrm>
            <a:off x="250076" y="332656"/>
            <a:ext cx="860583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457200" algn="just" eaLnBrk="0" hangingPunct="0"/>
            <a:r>
              <a:rPr lang="ru-RU" sz="2400" b="1" dirty="0" smtClean="0">
                <a:solidFill>
                  <a:srgbClr val="002060"/>
                </a:solidFill>
                <a:latin typeface="Times New Roman" pitchFamily="18" charset="0"/>
                <a:cs typeface="Times New Roman" pitchFamily="18" charset="0"/>
              </a:rPr>
              <a:t>Управление растительными остатками- один из элементов сберегающего земледелия, так как способствует сохранению </a:t>
            </a:r>
            <a:r>
              <a:rPr lang="ru-RU" sz="2400" b="1" dirty="0">
                <a:solidFill>
                  <a:srgbClr val="002060"/>
                </a:solidFill>
                <a:latin typeface="Times New Roman" pitchFamily="18" charset="0"/>
                <a:cs typeface="Times New Roman" pitchFamily="18" charset="0"/>
              </a:rPr>
              <a:t>плодородия и улучшение структуры почв. </a:t>
            </a:r>
            <a:endParaRPr lang="en-US" sz="3000" b="1" dirty="0">
              <a:solidFill>
                <a:srgbClr val="002060"/>
              </a:solidFill>
              <a:latin typeface="Times New Roman" pitchFamily="18" charset="0"/>
              <a:cs typeface="Times New Roman" pitchFamily="18" charset="0"/>
            </a:endParaRPr>
          </a:p>
        </p:txBody>
      </p:sp>
      <p:sp>
        <p:nvSpPr>
          <p:cNvPr id="7" name="Скругленный прямоугольник 6"/>
          <p:cNvSpPr/>
          <p:nvPr/>
        </p:nvSpPr>
        <p:spPr>
          <a:xfrm>
            <a:off x="117867" y="1901105"/>
            <a:ext cx="4435127" cy="4728375"/>
          </a:xfrm>
          <a:prstGeom prst="roundRect">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r>
              <a:rPr lang="ru-RU" sz="2200" b="1" dirty="0">
                <a:solidFill>
                  <a:srgbClr val="002060"/>
                </a:solidFill>
                <a:latin typeface="Times New Roman" pitchFamily="18" charset="0"/>
                <a:cs typeface="Times New Roman" pitchFamily="18" charset="0"/>
              </a:rPr>
              <a:t>Агрономические преимущества</a:t>
            </a:r>
            <a:r>
              <a:rPr lang="ru-RU" sz="2200" dirty="0">
                <a:solidFill>
                  <a:srgbClr val="002060"/>
                </a:solidFill>
                <a:latin typeface="Times New Roman" pitchFamily="18" charset="0"/>
                <a:cs typeface="Times New Roman" pitchFamily="18" charset="0"/>
              </a:rPr>
              <a:t>: </a:t>
            </a:r>
            <a:endParaRPr lang="ru-RU" sz="2200" dirty="0" smtClean="0">
              <a:solidFill>
                <a:srgbClr val="002060"/>
              </a:solidFill>
              <a:latin typeface="Times New Roman" pitchFamily="18" charset="0"/>
              <a:cs typeface="Times New Roman" pitchFamily="18" charset="0"/>
            </a:endParaRPr>
          </a:p>
          <a:p>
            <a:pPr algn="ctr">
              <a:lnSpc>
                <a:spcPct val="80000"/>
              </a:lnSpc>
            </a:pPr>
            <a:endParaRPr lang="ru-RU" sz="2200" dirty="0">
              <a:solidFill>
                <a:srgbClr val="002060"/>
              </a:solidFill>
              <a:latin typeface="Times New Roman" pitchFamily="18" charset="0"/>
              <a:cs typeface="Times New Roman" pitchFamily="18" charset="0"/>
            </a:endParaRPr>
          </a:p>
          <a:p>
            <a:pPr>
              <a:lnSpc>
                <a:spcPct val="80000"/>
              </a:lnSpc>
            </a:pPr>
            <a:r>
              <a:rPr lang="ru-RU" sz="2200" dirty="0">
                <a:solidFill>
                  <a:srgbClr val="002060"/>
                </a:solidFill>
                <a:latin typeface="Times New Roman" pitchFamily="18" charset="0"/>
                <a:cs typeface="Times New Roman" pitchFamily="18" charset="0"/>
              </a:rPr>
              <a:t>1. Повышение эффективности использования влаги </a:t>
            </a:r>
          </a:p>
          <a:p>
            <a:pPr>
              <a:lnSpc>
                <a:spcPct val="80000"/>
              </a:lnSpc>
            </a:pPr>
            <a:r>
              <a:rPr lang="ru-RU" sz="2200" dirty="0">
                <a:solidFill>
                  <a:srgbClr val="002060"/>
                </a:solidFill>
                <a:latin typeface="Times New Roman" pitchFamily="18" charset="0"/>
                <a:cs typeface="Times New Roman" pitchFamily="18" charset="0"/>
              </a:rPr>
              <a:t>2.Улучшение водопроницаемости </a:t>
            </a:r>
            <a:r>
              <a:rPr lang="ru-RU" sz="2200" dirty="0" smtClean="0">
                <a:solidFill>
                  <a:srgbClr val="002060"/>
                </a:solidFill>
                <a:latin typeface="Times New Roman" pitchFamily="18" charset="0"/>
                <a:cs typeface="Times New Roman" pitchFamily="18" charset="0"/>
              </a:rPr>
              <a:t>почвы,  </a:t>
            </a:r>
            <a:endParaRPr lang="ru-RU" sz="2200" dirty="0">
              <a:solidFill>
                <a:srgbClr val="002060"/>
              </a:solidFill>
              <a:latin typeface="Times New Roman" pitchFamily="18" charset="0"/>
              <a:cs typeface="Times New Roman" pitchFamily="18" charset="0"/>
            </a:endParaRPr>
          </a:p>
          <a:p>
            <a:pPr>
              <a:lnSpc>
                <a:spcPct val="80000"/>
              </a:lnSpc>
            </a:pPr>
            <a:r>
              <a:rPr lang="ru-RU" sz="2200" dirty="0">
                <a:solidFill>
                  <a:srgbClr val="002060"/>
                </a:solidFill>
                <a:latin typeface="Times New Roman" pitchFamily="18" charset="0"/>
                <a:cs typeface="Times New Roman" pitchFamily="18" charset="0"/>
              </a:rPr>
              <a:t>уменьшение потерь влаги вследствие </a:t>
            </a:r>
            <a:r>
              <a:rPr lang="ru-RU" sz="2200" dirty="0" smtClean="0">
                <a:solidFill>
                  <a:srgbClr val="002060"/>
                </a:solidFill>
                <a:latin typeface="Times New Roman" pitchFamily="18" charset="0"/>
                <a:cs typeface="Times New Roman" pitchFamily="18" charset="0"/>
              </a:rPr>
              <a:t>испарений </a:t>
            </a:r>
            <a:endParaRPr lang="ru-RU" sz="2200" dirty="0">
              <a:solidFill>
                <a:srgbClr val="002060"/>
              </a:solidFill>
              <a:latin typeface="Times New Roman" pitchFamily="18" charset="0"/>
              <a:cs typeface="Times New Roman" pitchFamily="18" charset="0"/>
            </a:endParaRPr>
          </a:p>
          <a:p>
            <a:pPr>
              <a:lnSpc>
                <a:spcPct val="80000"/>
              </a:lnSpc>
            </a:pPr>
            <a:r>
              <a:rPr lang="ru-RU" sz="2200" dirty="0">
                <a:solidFill>
                  <a:srgbClr val="002060"/>
                </a:solidFill>
                <a:latin typeface="Times New Roman" pitchFamily="18" charset="0"/>
                <a:cs typeface="Times New Roman" pitchFamily="18" charset="0"/>
              </a:rPr>
              <a:t>3.Улучшение структуры </a:t>
            </a:r>
            <a:r>
              <a:rPr lang="ru-RU" sz="2200" dirty="0" smtClean="0">
                <a:solidFill>
                  <a:srgbClr val="002060"/>
                </a:solidFill>
                <a:latin typeface="Times New Roman" pitchFamily="18" charset="0"/>
                <a:cs typeface="Times New Roman" pitchFamily="18" charset="0"/>
              </a:rPr>
              <a:t>почвы </a:t>
            </a:r>
            <a:endParaRPr lang="ru-RU" sz="2200" dirty="0">
              <a:solidFill>
                <a:srgbClr val="002060"/>
              </a:solidFill>
              <a:latin typeface="Times New Roman" pitchFamily="18" charset="0"/>
              <a:cs typeface="Times New Roman" pitchFamily="18" charset="0"/>
            </a:endParaRPr>
          </a:p>
          <a:p>
            <a:pPr>
              <a:lnSpc>
                <a:spcPct val="80000"/>
              </a:lnSpc>
            </a:pPr>
            <a:r>
              <a:rPr lang="ru-RU" sz="2200" dirty="0">
                <a:solidFill>
                  <a:srgbClr val="002060"/>
                </a:solidFill>
                <a:latin typeface="Times New Roman" pitchFamily="18" charset="0"/>
                <a:cs typeface="Times New Roman" pitchFamily="18" charset="0"/>
              </a:rPr>
              <a:t>4. </a:t>
            </a:r>
            <a:r>
              <a:rPr lang="ru-RU" sz="2200" dirty="0" smtClean="0">
                <a:solidFill>
                  <a:srgbClr val="002060"/>
                </a:solidFill>
                <a:latin typeface="Times New Roman" pitchFamily="18" charset="0"/>
                <a:cs typeface="Times New Roman" pitchFamily="18" charset="0"/>
              </a:rPr>
              <a:t>Предупреждение </a:t>
            </a:r>
            <a:r>
              <a:rPr lang="ru-RU" sz="2200" dirty="0">
                <a:solidFill>
                  <a:srgbClr val="002060"/>
                </a:solidFill>
                <a:latin typeface="Times New Roman" pitchFamily="18" charset="0"/>
                <a:cs typeface="Times New Roman" pitchFamily="18" charset="0"/>
              </a:rPr>
              <a:t>развития </a:t>
            </a:r>
            <a:r>
              <a:rPr lang="ru-RU" sz="2200" dirty="0" smtClean="0">
                <a:solidFill>
                  <a:srgbClr val="002060"/>
                </a:solidFill>
                <a:latin typeface="Times New Roman" pitchFamily="18" charset="0"/>
                <a:cs typeface="Times New Roman" pitchFamily="18" charset="0"/>
              </a:rPr>
              <a:t>эрозии </a:t>
            </a:r>
            <a:endParaRPr lang="ru-RU" sz="2200" dirty="0">
              <a:solidFill>
                <a:srgbClr val="002060"/>
              </a:solidFill>
              <a:latin typeface="Times New Roman" pitchFamily="18" charset="0"/>
              <a:cs typeface="Times New Roman" pitchFamily="18" charset="0"/>
            </a:endParaRPr>
          </a:p>
          <a:p>
            <a:pPr>
              <a:lnSpc>
                <a:spcPct val="80000"/>
              </a:lnSpc>
            </a:pPr>
            <a:r>
              <a:rPr lang="ru-RU" sz="2200" dirty="0" smtClean="0">
                <a:solidFill>
                  <a:srgbClr val="002060"/>
                </a:solidFill>
                <a:latin typeface="Times New Roman" pitchFamily="18" charset="0"/>
                <a:cs typeface="Times New Roman" pitchFamily="18" charset="0"/>
              </a:rPr>
              <a:t>5. </a:t>
            </a:r>
            <a:r>
              <a:rPr lang="ru-RU" sz="2200" dirty="0">
                <a:solidFill>
                  <a:srgbClr val="002060"/>
                </a:solidFill>
                <a:latin typeface="Times New Roman" pitchFamily="18" charset="0"/>
                <a:cs typeface="Times New Roman" pitchFamily="18" charset="0"/>
              </a:rPr>
              <a:t>Активизация  почвенной </a:t>
            </a:r>
            <a:r>
              <a:rPr lang="ru-RU" sz="2200" dirty="0" err="1" smtClean="0">
                <a:solidFill>
                  <a:srgbClr val="002060"/>
                </a:solidFill>
                <a:latin typeface="Times New Roman" pitchFamily="18" charset="0"/>
                <a:cs typeface="Times New Roman" pitchFamily="18" charset="0"/>
              </a:rPr>
              <a:t>биоты</a:t>
            </a:r>
            <a:endParaRPr lang="ru-RU" sz="22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0277962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9" name="Диаграмма 1"/>
          <p:cNvGraphicFramePr>
            <a:graphicFrameLocks/>
          </p:cNvGraphicFramePr>
          <p:nvPr>
            <p:extLst>
              <p:ext uri="{D42A27DB-BD31-4B8C-83A1-F6EECF244321}">
                <p14:modId xmlns:p14="http://schemas.microsoft.com/office/powerpoint/2010/main" val="2819610540"/>
              </p:ext>
            </p:extLst>
          </p:nvPr>
        </p:nvGraphicFramePr>
        <p:xfrm>
          <a:off x="194099" y="867414"/>
          <a:ext cx="8892480" cy="5884979"/>
        </p:xfrm>
        <a:graphic>
          <a:graphicData uri="http://schemas.openxmlformats.org/presentationml/2006/ole">
            <mc:AlternateContent xmlns:mc="http://schemas.openxmlformats.org/markup-compatibility/2006">
              <mc:Choice xmlns:v="urn:schemas-microsoft-com:vml" Requires="v">
                <p:oleObj spid="_x0000_s40987" r:id="rId3" imgW="7614564" imgH="4200508" progId="Excel.Chart.8">
                  <p:embed/>
                </p:oleObj>
              </mc:Choice>
              <mc:Fallback>
                <p:oleObj r:id="rId3" imgW="7614564" imgH="4200508" progId="Excel.Chart.8">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4099" y="867414"/>
                        <a:ext cx="8892480" cy="5884979"/>
                      </a:xfrm>
                      <a:prstGeom prst="rect">
                        <a:avLst/>
                      </a:prstGeom>
                      <a:noFill/>
                      <a:ln>
                        <a:noFill/>
                      </a:ln>
                      <a:extLst/>
                    </p:spPr>
                  </p:pic>
                </p:oleObj>
              </mc:Fallback>
            </mc:AlternateContent>
          </a:graphicData>
        </a:graphic>
      </p:graphicFrame>
      <p:sp>
        <p:nvSpPr>
          <p:cNvPr id="10" name="Скругленный прямоугольник 9"/>
          <p:cNvSpPr/>
          <p:nvPr/>
        </p:nvSpPr>
        <p:spPr>
          <a:xfrm>
            <a:off x="755576" y="116632"/>
            <a:ext cx="7535356" cy="792088"/>
          </a:xfrm>
          <a:prstGeom prst="roundRect">
            <a:avLst/>
          </a:prstGeom>
          <a:solidFill>
            <a:schemeClr val="accent5">
              <a:lumMod val="75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ctr">
              <a:defRPr/>
            </a:pPr>
            <a:r>
              <a:rPr lang="ru-RU" sz="2000" b="1" dirty="0">
                <a:solidFill>
                  <a:schemeClr val="bg2"/>
                </a:solidFill>
                <a:latin typeface="Times New Roman" pitchFamily="18" charset="0"/>
                <a:cs typeface="Times New Roman" pitchFamily="18" charset="0"/>
              </a:rPr>
              <a:t>Влияние  технологии прямого посева озимой пшеницы   на содержание  растительных остатков в почве  </a:t>
            </a:r>
            <a:endParaRPr lang="ru-RU" sz="2000" b="1" u="sng" dirty="0">
              <a:solidFill>
                <a:schemeClr val="bg2"/>
              </a:solidFill>
              <a:latin typeface="Times New Roman" pitchFamily="18" charset="0"/>
              <a:cs typeface="Times New Roman" pitchFamily="18" charset="0"/>
            </a:endParaRPr>
          </a:p>
        </p:txBody>
      </p:sp>
    </p:spTree>
    <p:extLst>
      <p:ext uri="{BB962C8B-B14F-4D97-AF65-F5344CB8AC3E}">
        <p14:creationId xmlns:p14="http://schemas.microsoft.com/office/powerpoint/2010/main" val="16226510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5616" y="1052736"/>
            <a:ext cx="7488832" cy="2308324"/>
          </a:xfrm>
          <a:prstGeom prst="rect">
            <a:avLst/>
          </a:prstGeom>
        </p:spPr>
        <p:txBody>
          <a:bodyPr wrap="square">
            <a:spAutoFit/>
          </a:bodyPr>
          <a:lstStyle/>
          <a:p>
            <a:endParaRPr lang="ru-RU" sz="3600" b="1" dirty="0" smtClean="0">
              <a:solidFill>
                <a:schemeClr val="accent6">
                  <a:lumMod val="50000"/>
                </a:schemeClr>
              </a:solidFill>
              <a:latin typeface="Times New Roman" pitchFamily="18" charset="0"/>
              <a:cs typeface="Times New Roman" pitchFamily="18" charset="0"/>
            </a:endParaRPr>
          </a:p>
          <a:p>
            <a:r>
              <a:rPr lang="ru-RU" sz="3600" b="1" dirty="0" smtClean="0">
                <a:solidFill>
                  <a:schemeClr val="accent6">
                    <a:lumMod val="50000"/>
                  </a:schemeClr>
                </a:solidFill>
                <a:latin typeface="Times New Roman" pitchFamily="18" charset="0"/>
                <a:cs typeface="Times New Roman" pitchFamily="18" charset="0"/>
              </a:rPr>
              <a:t>2.Основные </a:t>
            </a:r>
            <a:r>
              <a:rPr lang="ru-RU" sz="3600" b="1" dirty="0">
                <a:solidFill>
                  <a:schemeClr val="accent6">
                    <a:lumMod val="50000"/>
                  </a:schemeClr>
                </a:solidFill>
                <a:latin typeface="Times New Roman" pitchFamily="18" charset="0"/>
                <a:cs typeface="Times New Roman" pitchFamily="18" charset="0"/>
              </a:rPr>
              <a:t>научные теории и формирование стратегии в области ресурсосбережения </a:t>
            </a:r>
          </a:p>
        </p:txBody>
      </p:sp>
    </p:spTree>
    <p:extLst>
      <p:ext uri="{BB962C8B-B14F-4D97-AF65-F5344CB8AC3E}">
        <p14:creationId xmlns:p14="http://schemas.microsoft.com/office/powerpoint/2010/main" val="42403500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043608" y="1556792"/>
            <a:ext cx="7488832" cy="3312368"/>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3200" b="1" dirty="0">
                <a:solidFill>
                  <a:srgbClr val="7030A0"/>
                </a:solidFill>
                <a:latin typeface="Times New Roman" pitchFamily="18" charset="0"/>
                <a:cs typeface="Times New Roman" pitchFamily="18" charset="0"/>
              </a:rPr>
              <a:t>Стратегия</a:t>
            </a:r>
            <a:r>
              <a:rPr lang="ru-RU" sz="3200" dirty="0">
                <a:solidFill>
                  <a:srgbClr val="7030A0"/>
                </a:solidFill>
                <a:latin typeface="Times New Roman" pitchFamily="18" charset="0"/>
                <a:cs typeface="Times New Roman" pitchFamily="18" charset="0"/>
              </a:rPr>
              <a:t> </a:t>
            </a:r>
            <a:r>
              <a:rPr lang="ru-RU" sz="3200" b="1" dirty="0">
                <a:solidFill>
                  <a:srgbClr val="7030A0"/>
                </a:solidFill>
                <a:latin typeface="Times New Roman" pitchFamily="18" charset="0"/>
                <a:cs typeface="Times New Roman" pitchFamily="18" charset="0"/>
              </a:rPr>
              <a:t>ресурсосбережения</a:t>
            </a:r>
            <a:r>
              <a:rPr lang="ru-RU" sz="3200" dirty="0">
                <a:solidFill>
                  <a:srgbClr val="7030A0"/>
                </a:solidFill>
                <a:latin typeface="Times New Roman" pitchFamily="18" charset="0"/>
                <a:cs typeface="Times New Roman" pitchFamily="18" charset="0"/>
              </a:rPr>
              <a:t> – это комплекс принципов, факторов, методов, мероприятий</a:t>
            </a:r>
            <a:r>
              <a:rPr lang="ru-RU" sz="3200" dirty="0" smtClean="0">
                <a:solidFill>
                  <a:srgbClr val="7030A0"/>
                </a:solidFill>
                <a:latin typeface="Times New Roman" pitchFamily="18" charset="0"/>
                <a:cs typeface="Times New Roman" pitchFamily="18" charset="0"/>
              </a:rPr>
              <a:t>, </a:t>
            </a:r>
            <a:r>
              <a:rPr lang="ru-RU" sz="3200" dirty="0">
                <a:solidFill>
                  <a:srgbClr val="7030A0"/>
                </a:solidFill>
                <a:latin typeface="Times New Roman" pitchFamily="18" charset="0"/>
                <a:cs typeface="Times New Roman" pitchFamily="18" charset="0"/>
              </a:rPr>
              <a:t>обеспечивающих неуклонное снижение расхода совокупных ресурсов на единицу производимого продукта</a:t>
            </a:r>
          </a:p>
          <a:p>
            <a:pPr algn="ctr"/>
            <a:endParaRPr lang="ru-RU" dirty="0"/>
          </a:p>
        </p:txBody>
      </p:sp>
    </p:spTree>
    <p:extLst>
      <p:ext uri="{BB962C8B-B14F-4D97-AF65-F5344CB8AC3E}">
        <p14:creationId xmlns:p14="http://schemas.microsoft.com/office/powerpoint/2010/main" val="11432598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2195736" y="404664"/>
            <a:ext cx="4752528" cy="936104"/>
          </a:xfrm>
          <a:prstGeom prst="roundRect">
            <a:avLst/>
          </a:prstGeom>
          <a:solidFill>
            <a:schemeClr val="accent5">
              <a:lumMod val="75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a:solidFill>
                  <a:schemeClr val="bg2"/>
                </a:solidFill>
                <a:latin typeface="Times New Roman" pitchFamily="18" charset="0"/>
                <a:cs typeface="Times New Roman" pitchFamily="18" charset="0"/>
              </a:rPr>
              <a:t>Научные теории</a:t>
            </a:r>
            <a:endParaRPr lang="ru-RU" sz="3200" dirty="0">
              <a:solidFill>
                <a:schemeClr val="bg2"/>
              </a:solidFill>
            </a:endParaRPr>
          </a:p>
        </p:txBody>
      </p:sp>
      <p:sp>
        <p:nvSpPr>
          <p:cNvPr id="7" name="Скругленный прямоугольник 6"/>
          <p:cNvSpPr/>
          <p:nvPr/>
        </p:nvSpPr>
        <p:spPr>
          <a:xfrm>
            <a:off x="395537" y="1628800"/>
            <a:ext cx="8352928" cy="4968552"/>
          </a:xfrm>
          <a:prstGeom prst="roundRect">
            <a:avLst/>
          </a:prstGeom>
          <a:solidFill>
            <a:schemeClr val="accent5">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ru-RU" sz="2800" b="1" dirty="0">
                <a:solidFill>
                  <a:schemeClr val="accent5">
                    <a:lumMod val="50000"/>
                  </a:schemeClr>
                </a:solidFill>
                <a:latin typeface="Times New Roman" pitchFamily="18" charset="0"/>
                <a:cs typeface="Times New Roman" pitchFamily="18" charset="0"/>
              </a:rPr>
              <a:t>Основу ресурсосбережения составляют: </a:t>
            </a:r>
          </a:p>
          <a:p>
            <a:pPr marL="457200" indent="-457200">
              <a:lnSpc>
                <a:spcPct val="150000"/>
              </a:lnSpc>
              <a:buFont typeface="Wingdings" pitchFamily="2" charset="2"/>
              <a:buChar char="§"/>
            </a:pPr>
            <a:r>
              <a:rPr lang="ru-RU" sz="2800" b="1" dirty="0" smtClean="0">
                <a:solidFill>
                  <a:schemeClr val="accent5">
                    <a:lumMod val="50000"/>
                  </a:schemeClr>
                </a:solidFill>
                <a:latin typeface="Times New Roman" pitchFamily="18" charset="0"/>
                <a:cs typeface="Times New Roman" pitchFamily="18" charset="0"/>
              </a:rPr>
              <a:t>Теория </a:t>
            </a:r>
            <a:r>
              <a:rPr lang="ru-RU" sz="2800" b="1" dirty="0">
                <a:solidFill>
                  <a:schemeClr val="accent5">
                    <a:lumMod val="50000"/>
                  </a:schemeClr>
                </a:solidFill>
                <a:latin typeface="Times New Roman" pitchFamily="18" charset="0"/>
                <a:cs typeface="Times New Roman" pitchFamily="18" charset="0"/>
              </a:rPr>
              <a:t>экономного использования материальных ресурсов, основанная на </a:t>
            </a:r>
            <a:r>
              <a:rPr lang="ru-RU" sz="2800" b="1" dirty="0" smtClean="0">
                <a:solidFill>
                  <a:schemeClr val="accent5">
                    <a:lumMod val="50000"/>
                  </a:schemeClr>
                </a:solidFill>
                <a:latin typeface="Times New Roman" pitchFamily="18" charset="0"/>
                <a:cs typeface="Times New Roman" pitchFamily="18" charset="0"/>
              </a:rPr>
              <a:t>принципе </a:t>
            </a:r>
            <a:r>
              <a:rPr lang="ru-RU" sz="2800" b="1" dirty="0">
                <a:solidFill>
                  <a:schemeClr val="accent5">
                    <a:lumMod val="50000"/>
                  </a:schemeClr>
                </a:solidFill>
                <a:latin typeface="Times New Roman" pitchFamily="18" charset="0"/>
                <a:cs typeface="Times New Roman" pitchFamily="18" charset="0"/>
              </a:rPr>
              <a:t>оптимизации </a:t>
            </a:r>
            <a:r>
              <a:rPr lang="ru-RU" sz="2800" b="1" dirty="0" err="1">
                <a:solidFill>
                  <a:schemeClr val="accent5">
                    <a:lumMod val="50000"/>
                  </a:schemeClr>
                </a:solidFill>
                <a:latin typeface="Times New Roman" pitchFamily="18" charset="0"/>
                <a:cs typeface="Times New Roman" pitchFamily="18" charset="0"/>
              </a:rPr>
              <a:t>ресурсопотребления</a:t>
            </a:r>
            <a:endParaRPr lang="ru-RU" sz="2800" b="1" dirty="0">
              <a:solidFill>
                <a:schemeClr val="accent5">
                  <a:lumMod val="50000"/>
                </a:schemeClr>
              </a:solidFill>
              <a:latin typeface="Times New Roman" pitchFamily="18" charset="0"/>
              <a:cs typeface="Times New Roman" pitchFamily="18" charset="0"/>
            </a:endParaRPr>
          </a:p>
          <a:p>
            <a:pPr marL="457200" indent="-457200">
              <a:lnSpc>
                <a:spcPct val="150000"/>
              </a:lnSpc>
              <a:buFont typeface="Wingdings" pitchFamily="2" charset="2"/>
              <a:buChar char="§"/>
            </a:pPr>
            <a:r>
              <a:rPr lang="ru-RU" sz="2800" b="1" dirty="0" smtClean="0">
                <a:solidFill>
                  <a:schemeClr val="accent5">
                    <a:lumMod val="50000"/>
                  </a:schemeClr>
                </a:solidFill>
                <a:latin typeface="Times New Roman" pitchFamily="18" charset="0"/>
                <a:cs typeface="Times New Roman" pitchFamily="18" charset="0"/>
              </a:rPr>
              <a:t>Теория </a:t>
            </a:r>
            <a:r>
              <a:rPr lang="ru-RU" sz="2800" b="1" dirty="0">
                <a:solidFill>
                  <a:schemeClr val="accent5">
                    <a:lumMod val="50000"/>
                  </a:schemeClr>
                </a:solidFill>
                <a:latin typeface="Times New Roman" pitchFamily="18" charset="0"/>
                <a:cs typeface="Times New Roman" pitchFamily="18" charset="0"/>
              </a:rPr>
              <a:t>нормированного расхода материальных ресурсов и оптимизации их запасов</a:t>
            </a:r>
            <a:r>
              <a:rPr lang="ru-RU" sz="2800" b="1" dirty="0" smtClean="0">
                <a:solidFill>
                  <a:schemeClr val="accent5">
                    <a:lumMod val="50000"/>
                  </a:schemeClr>
                </a:solidFill>
                <a:latin typeface="Times New Roman" pitchFamily="18" charset="0"/>
                <a:cs typeface="Times New Roman" pitchFamily="18" charset="0"/>
              </a:rPr>
              <a:t>. В основе лежит принцип  </a:t>
            </a:r>
            <a:r>
              <a:rPr lang="ru-RU" sz="2800" b="1" dirty="0">
                <a:solidFill>
                  <a:schemeClr val="accent5">
                    <a:lumMod val="50000"/>
                  </a:schemeClr>
                </a:solidFill>
                <a:latin typeface="Times New Roman" pitchFamily="18" charset="0"/>
                <a:cs typeface="Times New Roman" pitchFamily="18" charset="0"/>
              </a:rPr>
              <a:t>ресурсосбережения.</a:t>
            </a:r>
          </a:p>
        </p:txBody>
      </p:sp>
    </p:spTree>
    <p:extLst>
      <p:ext uri="{BB962C8B-B14F-4D97-AF65-F5344CB8AC3E}">
        <p14:creationId xmlns:p14="http://schemas.microsoft.com/office/powerpoint/2010/main" val="30023610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539552" y="332656"/>
            <a:ext cx="8280920" cy="1080120"/>
          </a:xfrm>
          <a:prstGeom prst="roundRect">
            <a:avLst/>
          </a:prstGeom>
          <a:solidFill>
            <a:schemeClr val="accent5">
              <a:lumMod val="5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chemeClr val="bg2"/>
                </a:solidFill>
                <a:latin typeface="Times New Roman" pitchFamily="18" charset="0"/>
                <a:cs typeface="Times New Roman" pitchFamily="18" charset="0"/>
              </a:rPr>
              <a:t>Подходы, используемые в формировании стратегии в области ресурсосбережения</a:t>
            </a:r>
            <a:endParaRPr lang="ru-RU" sz="2800" dirty="0">
              <a:solidFill>
                <a:schemeClr val="bg2"/>
              </a:solidFill>
            </a:endParaRPr>
          </a:p>
        </p:txBody>
      </p:sp>
      <p:sp>
        <p:nvSpPr>
          <p:cNvPr id="6" name="Скругленный прямоугольник 5"/>
          <p:cNvSpPr/>
          <p:nvPr/>
        </p:nvSpPr>
        <p:spPr>
          <a:xfrm>
            <a:off x="116890" y="1642833"/>
            <a:ext cx="6696744" cy="1527768"/>
          </a:xfrm>
          <a:prstGeom prst="roundRect">
            <a:avLst/>
          </a:prstGeom>
          <a:solidFill>
            <a:schemeClr val="accent5">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rgbClr val="7030A0"/>
                </a:solidFill>
                <a:latin typeface="Times New Roman" pitchFamily="18" charset="0"/>
                <a:cs typeface="Times New Roman" pitchFamily="18" charset="0"/>
              </a:rPr>
              <a:t>Экономические </a:t>
            </a:r>
            <a:r>
              <a:rPr lang="ru-RU" sz="2000" dirty="0">
                <a:solidFill>
                  <a:srgbClr val="7030A0"/>
                </a:solidFill>
                <a:latin typeface="Times New Roman" pitchFamily="18" charset="0"/>
                <a:cs typeface="Times New Roman" pitchFamily="18" charset="0"/>
              </a:rPr>
              <a:t>подходы, заключающихся в сокращении затрат, выраженных в денежных единицах на проведение всех приемов, составляющих технологию выращивания культуры; </a:t>
            </a:r>
          </a:p>
        </p:txBody>
      </p:sp>
      <p:sp>
        <p:nvSpPr>
          <p:cNvPr id="7" name="Скругленный прямоугольник 6"/>
          <p:cNvSpPr/>
          <p:nvPr/>
        </p:nvSpPr>
        <p:spPr>
          <a:xfrm>
            <a:off x="2339752" y="3356992"/>
            <a:ext cx="6696744" cy="1440160"/>
          </a:xfrm>
          <a:prstGeom prst="roundRect">
            <a:avLst/>
          </a:prstGeom>
          <a:solidFill>
            <a:schemeClr val="accent5">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rgbClr val="7030A0"/>
                </a:solidFill>
                <a:latin typeface="Times New Roman" pitchFamily="18" charset="0"/>
                <a:cs typeface="Times New Roman" pitchFamily="18" charset="0"/>
              </a:rPr>
              <a:t>Энергетические </a:t>
            </a:r>
            <a:r>
              <a:rPr lang="ru-RU" sz="2000" dirty="0">
                <a:solidFill>
                  <a:srgbClr val="7030A0"/>
                </a:solidFill>
                <a:latin typeface="Times New Roman" pitchFamily="18" charset="0"/>
                <a:cs typeface="Times New Roman" pitchFamily="18" charset="0"/>
              </a:rPr>
              <a:t>подходы, заключающихся в сокращении затрат, выраженных в энергетических единицах, использующихся для выполнения всех агротехнологических приемов; </a:t>
            </a:r>
          </a:p>
        </p:txBody>
      </p:sp>
      <p:sp>
        <p:nvSpPr>
          <p:cNvPr id="8" name="Скругленный прямоугольник 7"/>
          <p:cNvSpPr/>
          <p:nvPr/>
        </p:nvSpPr>
        <p:spPr>
          <a:xfrm>
            <a:off x="107504" y="4967464"/>
            <a:ext cx="6696744" cy="1512168"/>
          </a:xfrm>
          <a:prstGeom prst="roundRect">
            <a:avLst/>
          </a:prstGeom>
          <a:solidFill>
            <a:schemeClr val="accent5">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000" dirty="0" smtClean="0">
                <a:solidFill>
                  <a:srgbClr val="7030A0"/>
                </a:solidFill>
                <a:latin typeface="Times New Roman" pitchFamily="18" charset="0"/>
                <a:cs typeface="Times New Roman" pitchFamily="18" charset="0"/>
              </a:rPr>
              <a:t>Эколого-энергетические </a:t>
            </a:r>
            <a:r>
              <a:rPr lang="ru-RU" sz="2000" dirty="0">
                <a:solidFill>
                  <a:srgbClr val="7030A0"/>
                </a:solidFill>
                <a:latin typeface="Times New Roman" pitchFamily="18" charset="0"/>
                <a:cs typeface="Times New Roman" pitchFamily="18" charset="0"/>
              </a:rPr>
              <a:t>подходы, заключающихся в сокращении энергии не только на выращивание возделываемой культуры, но и на мероприятия по сохранению и даже повышению плодородия почвы.</a:t>
            </a:r>
            <a:endParaRPr lang="ru-RU" sz="2000" dirty="0">
              <a:solidFill>
                <a:schemeClr val="accent4">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2313448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1043608" y="1700808"/>
            <a:ext cx="7200800" cy="3240360"/>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
            <a:r>
              <a:rPr lang="ru-RU" sz="2400" dirty="0">
                <a:solidFill>
                  <a:schemeClr val="tx2">
                    <a:lumMod val="10000"/>
                  </a:schemeClr>
                </a:solidFill>
                <a:latin typeface="Times New Roman" pitchFamily="18" charset="0"/>
                <a:cs typeface="Times New Roman" pitchFamily="18" charset="0"/>
              </a:rPr>
              <a:t>Научно-обоснованные системы ведения агропромышленного производства нового поколения на </a:t>
            </a:r>
            <a:r>
              <a:rPr lang="ru-RU" sz="2400" dirty="0" err="1">
                <a:solidFill>
                  <a:schemeClr val="tx2">
                    <a:lumMod val="10000"/>
                  </a:schemeClr>
                </a:solidFill>
                <a:latin typeface="Times New Roman" pitchFamily="18" charset="0"/>
                <a:cs typeface="Times New Roman" pitchFamily="18" charset="0"/>
              </a:rPr>
              <a:t>агроландшафтной</a:t>
            </a:r>
            <a:r>
              <a:rPr lang="ru-RU" sz="2400" dirty="0">
                <a:solidFill>
                  <a:schemeClr val="tx2">
                    <a:lumMod val="10000"/>
                  </a:schemeClr>
                </a:solidFill>
                <a:latin typeface="Times New Roman" pitchFamily="18" charset="0"/>
                <a:cs typeface="Times New Roman" pitchFamily="18" charset="0"/>
              </a:rPr>
              <a:t> основе, которые </a:t>
            </a:r>
            <a:r>
              <a:rPr lang="ru-RU" sz="2400" dirty="0" smtClean="0">
                <a:solidFill>
                  <a:schemeClr val="tx2">
                    <a:lumMod val="10000"/>
                  </a:schemeClr>
                </a:solidFill>
                <a:latin typeface="Times New Roman" pitchFamily="18" charset="0"/>
                <a:cs typeface="Times New Roman" pitchFamily="18" charset="0"/>
              </a:rPr>
              <a:t>базируются </a:t>
            </a:r>
            <a:r>
              <a:rPr lang="ru-RU" sz="2400" dirty="0">
                <a:solidFill>
                  <a:schemeClr val="tx2">
                    <a:lumMod val="10000"/>
                  </a:schemeClr>
                </a:solidFill>
                <a:latin typeface="Times New Roman" pitchFamily="18" charset="0"/>
                <a:cs typeface="Times New Roman" pitchFamily="18" charset="0"/>
              </a:rPr>
              <a:t>на использовании объединенных результатов научных исследований в области экономики, земледелия, растениеводства, животноводства и других сфер</a:t>
            </a:r>
          </a:p>
          <a:p>
            <a:pPr algn="ctr"/>
            <a:endParaRPr lang="ru-RU" dirty="0"/>
          </a:p>
        </p:txBody>
      </p:sp>
    </p:spTree>
    <p:extLst>
      <p:ext uri="{BB962C8B-B14F-4D97-AF65-F5344CB8AC3E}">
        <p14:creationId xmlns:p14="http://schemas.microsoft.com/office/powerpoint/2010/main" val="20499668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457200" y="1600200"/>
            <a:ext cx="8363272" cy="4525963"/>
          </a:xfrm>
        </p:spPr>
        <p:txBody>
          <a:bodyPr>
            <a:normAutofit/>
          </a:bodyPr>
          <a:lstStyle/>
          <a:p>
            <a:pPr marL="36576" indent="0">
              <a:buNone/>
            </a:pPr>
            <a:endParaRPr lang="ru-RU" sz="3600" b="1" dirty="0" smtClean="0">
              <a:solidFill>
                <a:schemeClr val="accent6">
                  <a:lumMod val="50000"/>
                </a:schemeClr>
              </a:solidFill>
              <a:latin typeface="Times New Roman" pitchFamily="18" charset="0"/>
              <a:cs typeface="Times New Roman" pitchFamily="18" charset="0"/>
            </a:endParaRPr>
          </a:p>
          <a:p>
            <a:pPr marL="36576" indent="0">
              <a:buNone/>
            </a:pPr>
            <a:r>
              <a:rPr lang="ru-RU" sz="3600" b="1" dirty="0" smtClean="0">
                <a:solidFill>
                  <a:schemeClr val="accent6">
                    <a:lumMod val="50000"/>
                  </a:schemeClr>
                </a:solidFill>
                <a:latin typeface="Times New Roman" pitchFamily="18" charset="0"/>
                <a:cs typeface="Times New Roman" pitchFamily="18" charset="0"/>
              </a:rPr>
              <a:t>3.Эффективность </a:t>
            </a:r>
            <a:r>
              <a:rPr lang="ru-RU" sz="3600" b="1" dirty="0">
                <a:solidFill>
                  <a:schemeClr val="accent6">
                    <a:lumMod val="50000"/>
                  </a:schemeClr>
                </a:solidFill>
                <a:latin typeface="Times New Roman" pitchFamily="18" charset="0"/>
                <a:cs typeface="Times New Roman" pitchFamily="18" charset="0"/>
              </a:rPr>
              <a:t>систем ресурсосбережения в сельском хозяйстве</a:t>
            </a:r>
            <a:endParaRPr lang="ru-RU" sz="3600" dirty="0"/>
          </a:p>
          <a:p>
            <a:endParaRPr lang="ru-RU" sz="3600" dirty="0"/>
          </a:p>
        </p:txBody>
      </p:sp>
    </p:spTree>
    <p:extLst>
      <p:ext uri="{BB962C8B-B14F-4D97-AF65-F5344CB8AC3E}">
        <p14:creationId xmlns:p14="http://schemas.microsoft.com/office/powerpoint/2010/main" val="39325159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Grp="1" noChangeArrowheads="1"/>
          </p:cNvSpPr>
          <p:nvPr>
            <p:ph type="body" idx="1"/>
          </p:nvPr>
        </p:nvSpPr>
        <p:spPr>
          <a:xfrm>
            <a:off x="152400" y="304800"/>
            <a:ext cx="8839200" cy="6248400"/>
          </a:xfrm>
          <a:blipFill dpi="0" rotWithShape="1">
            <a:blip r:embed="rId2"/>
            <a:srcRect/>
            <a:tile tx="0" ty="0" sx="100000" sy="100000" flip="none" algn="tl"/>
          </a:blipFill>
        </p:spPr>
        <p:txBody>
          <a:bodyPr/>
          <a:lstStyle/>
          <a:p>
            <a:pPr eaLnBrk="1" hangingPunct="1"/>
            <a:r>
              <a:rPr lang="ru-RU" altLang="ru-RU" smtClean="0"/>
              <a:t> </a:t>
            </a:r>
            <a:r>
              <a:rPr lang="ru-RU" altLang="ru-RU" sz="3600" b="1" smtClean="0">
                <a:solidFill>
                  <a:srgbClr val="3333FF"/>
                </a:solidFill>
              </a:rPr>
              <a:t>Сравнительная характеристика состояния и приоритетов техногенно- интенсивной и адаптивно интенсивной систем производства растениеводческой продукции продемонстрирована в таблице.</a:t>
            </a:r>
          </a:p>
        </p:txBody>
      </p:sp>
    </p:spTree>
    <p:extLst>
      <p:ext uri="{BB962C8B-B14F-4D97-AF65-F5344CB8AC3E}">
        <p14:creationId xmlns:p14="http://schemas.microsoft.com/office/powerpoint/2010/main" val="21310638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342" name="Group 502"/>
          <p:cNvGraphicFramePr>
            <a:graphicFrameLocks noGrp="1"/>
          </p:cNvGraphicFramePr>
          <p:nvPr>
            <p:ph/>
          </p:nvPr>
        </p:nvGraphicFramePr>
        <p:xfrm>
          <a:off x="304800" y="152400"/>
          <a:ext cx="8686800" cy="6202364"/>
        </p:xfrm>
        <a:graphic>
          <a:graphicData uri="http://schemas.openxmlformats.org/drawingml/2006/table">
            <a:tbl>
              <a:tblPr/>
              <a:tblGrid>
                <a:gridCol w="2282825"/>
                <a:gridCol w="3219450"/>
                <a:gridCol w="3184525"/>
              </a:tblGrid>
              <a:tr h="6619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6600"/>
                          </a:solidFill>
                          <a:effectLst/>
                          <a:latin typeface="Times New Roman" pitchFamily="18" charset="0"/>
                          <a:cs typeface="Times New Roman" pitchFamily="18" charset="0"/>
                        </a:rPr>
                        <a:t>Показатели</a:t>
                      </a:r>
                      <a:endParaRPr kumimoji="0" lang="ru-RU" sz="18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00FF"/>
                          </a:solidFill>
                          <a:effectLst/>
                          <a:latin typeface="Times New Roman" pitchFamily="18" charset="0"/>
                          <a:cs typeface="Times New Roman" pitchFamily="18" charset="0"/>
                        </a:rPr>
                        <a:t>Техногенная</a:t>
                      </a:r>
                      <a:endParaRPr kumimoji="0" lang="ru-RU" sz="18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6600"/>
                          </a:solidFill>
                          <a:effectLst/>
                          <a:latin typeface="Times New Roman" pitchFamily="18" charset="0"/>
                          <a:cs typeface="Times New Roman" pitchFamily="18" charset="0"/>
                        </a:rPr>
                        <a:t>Адаптивная</a:t>
                      </a:r>
                      <a:endParaRPr kumimoji="0" lang="ru-RU" sz="18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5478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00FF"/>
                          </a:solidFill>
                          <a:effectLst/>
                          <a:latin typeface="Times New Roman" pitchFamily="18" charset="0"/>
                          <a:cs typeface="Times New Roman" pitchFamily="18" charset="0"/>
                        </a:rPr>
                        <a:t>Использование ресурсов и энергии</a:t>
                      </a:r>
                      <a:endParaRPr kumimoji="0" lang="ru-RU" sz="18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00FF"/>
                          </a:solidFill>
                          <a:effectLst/>
                          <a:latin typeface="Times New Roman" pitchFamily="18" charset="0"/>
                          <a:cs typeface="Times New Roman" pitchFamily="18" charset="0"/>
                        </a:rPr>
                        <a:t>Экспоненциальный  рост затрат невосполнимых ресурсов и энергии на единицу продукции</a:t>
                      </a:r>
                      <a:endParaRPr kumimoji="0" lang="ru-RU" sz="18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6600"/>
                          </a:solidFill>
                          <a:effectLst/>
                          <a:latin typeface="Times New Roman" pitchFamily="18" charset="0"/>
                          <a:cs typeface="Times New Roman" pitchFamily="18" charset="0"/>
                        </a:rPr>
                        <a:t>Мобилизация воспроизводимых ресурсов и неисчерпаемой энергии в </a:t>
                      </a:r>
                      <a:r>
                        <a:rPr kumimoji="0" lang="ru-RU" sz="1800" b="1" i="0" u="none" strike="noStrike" cap="none" normalizeH="0" baseline="0" dirty="0" err="1" smtClean="0">
                          <a:ln>
                            <a:noFill/>
                          </a:ln>
                          <a:solidFill>
                            <a:srgbClr val="006600"/>
                          </a:solidFill>
                          <a:effectLst/>
                          <a:latin typeface="Times New Roman" pitchFamily="18" charset="0"/>
                          <a:cs typeface="Times New Roman" pitchFamily="18" charset="0"/>
                        </a:rPr>
                        <a:t>агробиогеоценозах</a:t>
                      </a:r>
                      <a:r>
                        <a:rPr kumimoji="0" lang="ru-RU" sz="1800" b="1" i="0" u="none" strike="noStrike" cap="none" normalizeH="0" baseline="0" dirty="0" smtClean="0">
                          <a:ln>
                            <a:noFill/>
                          </a:ln>
                          <a:solidFill>
                            <a:srgbClr val="006600"/>
                          </a:solidFill>
                          <a:effectLst/>
                          <a:latin typeface="Times New Roman" pitchFamily="18" charset="0"/>
                          <a:cs typeface="Times New Roman" pitchFamily="18" charset="0"/>
                        </a:rPr>
                        <a:t>  </a:t>
                      </a:r>
                      <a:endParaRPr kumimoji="0" lang="ru-RU" sz="18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1271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err="1" smtClean="0">
                          <a:ln>
                            <a:noFill/>
                          </a:ln>
                          <a:solidFill>
                            <a:srgbClr val="FF9900"/>
                          </a:solidFill>
                          <a:effectLst/>
                          <a:latin typeface="Times New Roman" pitchFamily="18" charset="0"/>
                          <a:cs typeface="Times New Roman" pitchFamily="18" charset="0"/>
                        </a:rPr>
                        <a:t>Природоохранность</a:t>
                      </a:r>
                      <a:r>
                        <a:rPr kumimoji="0" lang="ru-RU" sz="1800" b="1" i="0" u="none" strike="noStrike" cap="none" normalizeH="0" baseline="0" dirty="0" smtClean="0">
                          <a:ln>
                            <a:noFill/>
                          </a:ln>
                          <a:solidFill>
                            <a:srgbClr val="FF9900"/>
                          </a:solidFill>
                          <a:effectLst/>
                          <a:latin typeface="Times New Roman" pitchFamily="18" charset="0"/>
                          <a:cs typeface="Times New Roman" pitchFamily="18" charset="0"/>
                        </a:rPr>
                        <a:t> </a:t>
                      </a:r>
                      <a:endParaRPr kumimoji="0" lang="ru-RU" sz="1800" b="1" i="0" u="none" strike="noStrike" cap="none" normalizeH="0" baseline="0" dirty="0" smtClean="0">
                        <a:ln>
                          <a:noFill/>
                        </a:ln>
                        <a:solidFill>
                          <a:srgbClr val="FF99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00FF"/>
                          </a:solidFill>
                          <a:effectLst/>
                          <a:latin typeface="Times New Roman" pitchFamily="18" charset="0"/>
                          <a:cs typeface="Times New Roman" pitchFamily="18" charset="0"/>
                        </a:rPr>
                        <a:t>Разрушение и загрязнение природной среды</a:t>
                      </a:r>
                      <a:endParaRPr kumimoji="0" lang="ru-RU" sz="18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6600"/>
                          </a:solidFill>
                          <a:effectLst/>
                          <a:latin typeface="Times New Roman" pitchFamily="18" charset="0"/>
                          <a:cs typeface="Times New Roman" pitchFamily="18" charset="0"/>
                        </a:rPr>
                        <a:t>Сохранение «среды обитания» и «качества жизни» </a:t>
                      </a:r>
                      <a:endParaRPr kumimoji="0" lang="ru-RU" sz="18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2731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660066"/>
                          </a:solidFill>
                          <a:effectLst/>
                          <a:latin typeface="Times New Roman" pitchFamily="18" charset="0"/>
                          <a:cs typeface="Times New Roman" pitchFamily="18" charset="0"/>
                        </a:rPr>
                        <a:t>Вариабельность величины и качества урожая </a:t>
                      </a:r>
                      <a:endParaRPr kumimoji="0" lang="ru-RU" sz="1800" b="1" i="0" u="none" strike="noStrike" cap="none" normalizeH="0" baseline="0" dirty="0" smtClean="0">
                        <a:ln>
                          <a:noFill/>
                        </a:ln>
                        <a:solidFill>
                          <a:srgbClr val="660066"/>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00FF"/>
                          </a:solidFill>
                          <a:effectLst/>
                          <a:latin typeface="Times New Roman" pitchFamily="18" charset="0"/>
                          <a:cs typeface="Times New Roman" pitchFamily="18" charset="0"/>
                        </a:rPr>
                        <a:t>Высокая зависимость от погоды, климата и биотических стрессов.</a:t>
                      </a:r>
                      <a:endParaRPr kumimoji="0" lang="ru-RU" sz="18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6600"/>
                          </a:solidFill>
                          <a:effectLst/>
                          <a:latin typeface="Times New Roman" pitchFamily="18" charset="0"/>
                          <a:cs typeface="Times New Roman" pitchFamily="18" charset="0"/>
                        </a:rPr>
                        <a:t>Экологическая устойчивость, надежность</a:t>
                      </a:r>
                      <a:endParaRPr kumimoji="0" lang="ru-RU" sz="18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5922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chemeClr val="hlink"/>
                          </a:solidFill>
                          <a:effectLst/>
                          <a:latin typeface="Times New Roman" pitchFamily="18" charset="0"/>
                          <a:cs typeface="Times New Roman" pitchFamily="18" charset="0"/>
                        </a:rPr>
                        <a:t>Полноценность и безопасность продуктов питания</a:t>
                      </a:r>
                      <a:r>
                        <a:rPr kumimoji="0" lang="ru-RU" sz="1800" b="1" i="0" u="none" strike="noStrike" cap="none" normalizeH="0" baseline="0" smtClean="0">
                          <a:ln>
                            <a:noFill/>
                          </a:ln>
                          <a:solidFill>
                            <a:schemeClr val="tx1"/>
                          </a:solidFill>
                          <a:effectLst/>
                          <a:latin typeface="Times New Roman" pitchFamily="18" charset="0"/>
                          <a:cs typeface="Times New Roman" pitchFamily="18" charset="0"/>
                        </a:rPr>
                        <a:t> </a:t>
                      </a:r>
                      <a:endParaRPr kumimoji="0" lang="ru-RU" sz="1800" b="1" i="0" u="none" strike="noStrike" cap="none" normalizeH="0" baseline="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00FF"/>
                          </a:solidFill>
                          <a:effectLst/>
                          <a:latin typeface="Times New Roman" pitchFamily="18" charset="0"/>
                          <a:cs typeface="Times New Roman" pitchFamily="18" charset="0"/>
                        </a:rPr>
                        <a:t>Ограниченная (загрязнение пестицидами, </a:t>
                      </a:r>
                      <a:r>
                        <a:rPr kumimoji="0" lang="ru-RU" sz="1800" b="1" i="0" u="none" strike="noStrike" cap="none" normalizeH="0" baseline="0" dirty="0" err="1" smtClean="0">
                          <a:ln>
                            <a:noFill/>
                          </a:ln>
                          <a:solidFill>
                            <a:srgbClr val="0000FF"/>
                          </a:solidFill>
                          <a:effectLst/>
                          <a:latin typeface="Times New Roman" pitchFamily="18" charset="0"/>
                          <a:cs typeface="Times New Roman" pitchFamily="18" charset="0"/>
                        </a:rPr>
                        <a:t>нитрозаминами</a:t>
                      </a:r>
                      <a:r>
                        <a:rPr kumimoji="0" lang="ru-RU" sz="1800" b="1" i="0" u="none" strike="noStrike" cap="none" normalizeH="0" baseline="0" dirty="0" smtClean="0">
                          <a:ln>
                            <a:noFill/>
                          </a:ln>
                          <a:solidFill>
                            <a:srgbClr val="0000FF"/>
                          </a:solidFill>
                          <a:effectLst/>
                          <a:latin typeface="Times New Roman" pitchFamily="18" charset="0"/>
                          <a:cs typeface="Times New Roman" pitchFamily="18" charset="0"/>
                        </a:rPr>
                        <a:t>, опасность кумулятивного эффекта)</a:t>
                      </a:r>
                      <a:endParaRPr kumimoji="0" lang="ru-RU" sz="18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006600"/>
                          </a:solidFill>
                          <a:effectLst/>
                          <a:latin typeface="Times New Roman" pitchFamily="18" charset="0"/>
                          <a:cs typeface="Times New Roman" pitchFamily="18" charset="0"/>
                        </a:rPr>
                        <a:t>Рационализация с учетом здоровья и ресурсов («здоровая пища»)</a:t>
                      </a:r>
                      <a:endParaRPr kumimoji="0" lang="ru-RU" sz="18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bl>
          </a:graphicData>
        </a:graphic>
      </p:graphicFrame>
    </p:spTree>
    <p:extLst>
      <p:ext uri="{BB962C8B-B14F-4D97-AF65-F5344CB8AC3E}">
        <p14:creationId xmlns:p14="http://schemas.microsoft.com/office/powerpoint/2010/main" val="2675817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039" name="Group 103"/>
          <p:cNvGraphicFramePr>
            <a:graphicFrameLocks noGrp="1"/>
          </p:cNvGraphicFramePr>
          <p:nvPr>
            <p:ph idx="1"/>
          </p:nvPr>
        </p:nvGraphicFramePr>
        <p:xfrm>
          <a:off x="152400" y="228600"/>
          <a:ext cx="8839200" cy="6426208"/>
        </p:xfrm>
        <a:graphic>
          <a:graphicData uri="http://schemas.openxmlformats.org/drawingml/2006/table">
            <a:tbl>
              <a:tblPr/>
              <a:tblGrid>
                <a:gridCol w="2324041"/>
                <a:gridCol w="3273778"/>
                <a:gridCol w="3241381"/>
              </a:tblGrid>
              <a:tr h="13666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FF00FF"/>
                          </a:solidFill>
                          <a:effectLst/>
                          <a:latin typeface="Times New Roman" pitchFamily="18" charset="0"/>
                          <a:cs typeface="Times New Roman" pitchFamily="18" charset="0"/>
                        </a:rPr>
                        <a:t>Использование достижений науки</a:t>
                      </a:r>
                      <a:endParaRPr kumimoji="0" lang="ru-RU" sz="1600" b="1" i="0" u="none" strike="noStrike" cap="none" normalizeH="0" baseline="0" dirty="0" smtClean="0">
                        <a:ln>
                          <a:noFill/>
                        </a:ln>
                        <a:solidFill>
                          <a:srgbClr val="FF00FF"/>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Ограниченная </a:t>
                      </a:r>
                      <a:r>
                        <a:rPr kumimoji="0" lang="ru-RU" sz="1600" b="1" i="0" u="none" strike="noStrike" cap="none" normalizeH="0" baseline="0" dirty="0" err="1" smtClean="0">
                          <a:ln>
                            <a:noFill/>
                          </a:ln>
                          <a:solidFill>
                            <a:srgbClr val="0000FF"/>
                          </a:solidFill>
                          <a:effectLst/>
                          <a:latin typeface="Times New Roman" pitchFamily="18" charset="0"/>
                          <a:cs typeface="Times New Roman" pitchFamily="18" charset="0"/>
                        </a:rPr>
                        <a:t>востребованность</a:t>
                      </a: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 односторонний подход к интенсификации. </a:t>
                      </a:r>
                      <a:endParaRPr kumimoji="0" lang="ru-RU" sz="1600" b="1" i="0" u="none" strike="noStrike" cap="none" normalizeH="0" baseline="0" dirty="0" smtClean="0">
                        <a:ln>
                          <a:noFill/>
                        </a:ln>
                        <a:solidFill>
                          <a:srgbClr val="0000FF"/>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Наукоемкость</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многофакторность,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интегративность</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технологизация</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фундаментальных знаний</a:t>
                      </a:r>
                      <a:endParaRPr kumimoji="0" lang="ru-RU" sz="1600" b="1" i="0" u="none" strike="noStrike" cap="none" normalizeH="0" baseline="0" dirty="0" smtClean="0">
                        <a:ln>
                          <a:noFill/>
                        </a:ln>
                        <a:solidFill>
                          <a:srgbClr val="00660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61748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B050"/>
                          </a:solidFill>
                          <a:effectLst/>
                          <a:latin typeface="Times New Roman" pitchFamily="18" charset="0"/>
                          <a:cs typeface="Times New Roman" pitchFamily="18" charset="0"/>
                        </a:rPr>
                        <a:t>Факторы интенсификации</a:t>
                      </a:r>
                      <a:endParaRPr kumimoji="0" lang="ru-RU" sz="1600" b="1" i="0" u="none" strike="noStrike" cap="none" normalizeH="0" baseline="0" dirty="0" smtClean="0">
                        <a:ln>
                          <a:noFill/>
                        </a:ln>
                        <a:solidFill>
                          <a:srgbClr val="00B05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Преимущественно химико-техногенные, подавление механизмов и структур биологической </a:t>
                      </a:r>
                      <a:r>
                        <a:rPr kumimoji="0" lang="ru-RU" sz="1600" b="1" i="0" u="none" strike="noStrike" cap="none" normalizeH="0" baseline="0" dirty="0" err="1" smtClean="0">
                          <a:ln>
                            <a:noFill/>
                          </a:ln>
                          <a:solidFill>
                            <a:srgbClr val="0000FF"/>
                          </a:solidFill>
                          <a:effectLst/>
                          <a:latin typeface="Times New Roman" pitchFamily="18" charset="0"/>
                          <a:cs typeface="Times New Roman" pitchFamily="18" charset="0"/>
                        </a:rPr>
                        <a:t>саморегуляции</a:t>
                      </a:r>
                      <a:endParaRPr kumimoji="0" lang="ru-RU" sz="1600" b="1" i="0" u="none" strike="noStrike" cap="none" normalizeH="0" baseline="0" dirty="0" smtClean="0">
                        <a:ln>
                          <a:noFill/>
                        </a:ln>
                        <a:solidFill>
                          <a:srgbClr val="0000FF"/>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Биологизация</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и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экологизация</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интенсификационных</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процессов, появление качественно новых факторов </a:t>
                      </a:r>
                      <a:endParaRPr kumimoji="0" lang="ru-RU" sz="1600" b="1" i="0" u="none" strike="noStrike" cap="none" normalizeH="0" baseline="0" dirty="0" smtClean="0">
                        <a:ln>
                          <a:noFill/>
                        </a:ln>
                        <a:solidFill>
                          <a:srgbClr val="00660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017476">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 землепользование </a:t>
                      </a:r>
                      <a:endParaRPr kumimoji="0" lang="ru-RU" sz="1600" b="1" i="0" u="none" strike="noStrike" cap="none" normalizeH="0" baseline="0" dirty="0" smtClean="0">
                        <a:ln>
                          <a:noFill/>
                        </a:ln>
                        <a:solidFill>
                          <a:srgbClr val="0000FF"/>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Узкоспециализированное, «уравнительное»</a:t>
                      </a:r>
                      <a:endParaRPr kumimoji="0" lang="ru-RU" sz="1600" b="1" i="0" u="none" strike="noStrike" cap="none" normalizeH="0" baseline="0" dirty="0" smtClean="0">
                        <a:ln>
                          <a:noFill/>
                        </a:ln>
                        <a:solidFill>
                          <a:srgbClr val="0000FF"/>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Многопрофильное,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агроэкологически</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дифференцированное </a:t>
                      </a:r>
                      <a:endParaRPr kumimoji="0" lang="ru-RU" sz="1600" b="1" i="0" u="none" strike="noStrike" cap="none" normalizeH="0" baseline="0" dirty="0" smtClean="0">
                        <a:ln>
                          <a:noFill/>
                        </a:ln>
                        <a:solidFill>
                          <a:srgbClr val="00660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82294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ru-RU" sz="1600" b="1" i="0" u="none" strike="noStrike" cap="none" normalizeH="0" baseline="0" dirty="0" smtClean="0">
                          <a:ln>
                            <a:noFill/>
                          </a:ln>
                          <a:solidFill>
                            <a:srgbClr val="C00000"/>
                          </a:solidFill>
                          <a:effectLst/>
                          <a:latin typeface="Times New Roman" pitchFamily="18" charset="0"/>
                          <a:cs typeface="Times New Roman" pitchFamily="18" charset="0"/>
                        </a:rPr>
                        <a:t>районирование территории </a:t>
                      </a:r>
                      <a:endParaRPr kumimoji="0" lang="ru-RU" sz="1600" b="1" i="0" u="none" strike="noStrike" cap="none" normalizeH="0" baseline="0" dirty="0" smtClean="0">
                        <a:ln>
                          <a:noFill/>
                        </a:ln>
                        <a:solidFill>
                          <a:srgbClr val="C0000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Почвенно-климатическое, </a:t>
                      </a:r>
                      <a:r>
                        <a:rPr kumimoji="0" lang="ru-RU" sz="1600" b="1" i="0" u="none" strike="noStrike" cap="none" normalizeH="0" baseline="0" dirty="0" err="1" smtClean="0">
                          <a:ln>
                            <a:noFill/>
                          </a:ln>
                          <a:solidFill>
                            <a:srgbClr val="0000FF"/>
                          </a:solidFill>
                          <a:effectLst/>
                          <a:latin typeface="Times New Roman" pitchFamily="18" charset="0"/>
                          <a:cs typeface="Times New Roman" pitchFamily="18" charset="0"/>
                        </a:rPr>
                        <a:t>природохозяйственное</a:t>
                      </a:r>
                      <a:endParaRPr kumimoji="0" lang="ru-RU" sz="1600" b="1" i="0" u="none" strike="noStrike" cap="none" normalizeH="0" baseline="0" dirty="0" smtClean="0">
                        <a:ln>
                          <a:noFill/>
                        </a:ln>
                        <a:solidFill>
                          <a:srgbClr val="0000FF"/>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Агроэкологическое,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ландшафтно</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и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и</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биосферно-адаптивное </a:t>
                      </a:r>
                      <a:endParaRPr kumimoji="0" lang="ru-RU" sz="1600" b="1" i="0" u="none" strike="noStrike" cap="none" normalizeH="0" baseline="0" dirty="0" smtClean="0">
                        <a:ln>
                          <a:noFill/>
                        </a:ln>
                        <a:solidFill>
                          <a:srgbClr val="00660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601611">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ru-RU" sz="1600" b="1" i="0" u="none" strike="noStrike" cap="none" normalizeH="0" baseline="0" dirty="0" smtClean="0">
                          <a:ln>
                            <a:noFill/>
                          </a:ln>
                          <a:solidFill>
                            <a:srgbClr val="FF9900"/>
                          </a:solidFill>
                          <a:effectLst/>
                          <a:latin typeface="Times New Roman" pitchFamily="18" charset="0"/>
                          <a:cs typeface="Times New Roman" pitchFamily="18" charset="0"/>
                        </a:rPr>
                        <a:t>конструирование </a:t>
                      </a:r>
                      <a:r>
                        <a:rPr kumimoji="0" lang="ru-RU" sz="1600" b="1" i="0" u="none" strike="noStrike" cap="none" normalizeH="0" baseline="0" dirty="0" err="1" smtClean="0">
                          <a:ln>
                            <a:noFill/>
                          </a:ln>
                          <a:solidFill>
                            <a:srgbClr val="FF9900"/>
                          </a:solidFill>
                          <a:effectLst/>
                          <a:latin typeface="Times New Roman" pitchFamily="18" charset="0"/>
                          <a:cs typeface="Times New Roman" pitchFamily="18" charset="0"/>
                        </a:rPr>
                        <a:t>агроэкосистем</a:t>
                      </a:r>
                      <a:r>
                        <a:rPr kumimoji="0" lang="ru-RU" sz="1600" b="1" i="0" u="none" strike="noStrike" cap="none" normalizeH="0" baseline="0" dirty="0" smtClean="0">
                          <a:ln>
                            <a:noFill/>
                          </a:ln>
                          <a:solidFill>
                            <a:srgbClr val="FF9900"/>
                          </a:solidFill>
                          <a:effectLst/>
                          <a:latin typeface="Times New Roman" pitchFamily="18" charset="0"/>
                          <a:cs typeface="Times New Roman" pitchFamily="18" charset="0"/>
                        </a:rPr>
                        <a:t> и </a:t>
                      </a:r>
                      <a:r>
                        <a:rPr kumimoji="0" lang="ru-RU" sz="1600" b="1" i="0" u="none" strike="noStrike" cap="none" normalizeH="0" baseline="0" dirty="0" err="1" smtClean="0">
                          <a:ln>
                            <a:noFill/>
                          </a:ln>
                          <a:solidFill>
                            <a:srgbClr val="FF9900"/>
                          </a:solidFill>
                          <a:effectLst/>
                          <a:latin typeface="Times New Roman" pitchFamily="18" charset="0"/>
                          <a:cs typeface="Times New Roman" pitchFamily="18" charset="0"/>
                        </a:rPr>
                        <a:t>агроландшафтов</a:t>
                      </a:r>
                      <a:r>
                        <a:rPr kumimoji="0" lang="ru-RU" sz="1600" b="1" i="0" u="none" strike="noStrike" cap="none" normalizeH="0" baseline="0" dirty="0" smtClean="0">
                          <a:ln>
                            <a:noFill/>
                          </a:ln>
                          <a:solidFill>
                            <a:srgbClr val="FF9900"/>
                          </a:solidFill>
                          <a:effectLst/>
                          <a:latin typeface="Times New Roman" pitchFamily="18" charset="0"/>
                          <a:cs typeface="Times New Roman" pitchFamily="18" charset="0"/>
                        </a:rPr>
                        <a:t> </a:t>
                      </a:r>
                      <a:endParaRPr kumimoji="0" lang="ru-RU" sz="1600" b="1" i="0" u="none" strike="noStrike" cap="none" normalizeH="0" baseline="0" dirty="0" smtClean="0">
                        <a:ln>
                          <a:noFill/>
                        </a:ln>
                        <a:solidFill>
                          <a:srgbClr val="FF990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Упрощенная видовая структура, унификация</a:t>
                      </a:r>
                      <a:endParaRPr kumimoji="0" lang="ru-RU" sz="1600" b="1" i="0" u="none" strike="noStrike" cap="none" normalizeH="0" baseline="0" dirty="0" smtClean="0">
                        <a:ln>
                          <a:noFill/>
                        </a:ln>
                        <a:solidFill>
                          <a:srgbClr val="0000FF"/>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Генетическая и структурная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гетерогенность</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встроенность</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в естественные ландшафты и биосферу</a:t>
                      </a:r>
                      <a:endParaRPr kumimoji="0" lang="ru-RU" sz="1600" b="1" i="0" u="none" strike="noStrike" cap="none" normalizeH="0" baseline="0" dirty="0" smtClean="0">
                        <a:ln>
                          <a:noFill/>
                        </a:ln>
                        <a:solidFill>
                          <a:srgbClr val="006600"/>
                        </a:solidFill>
                        <a:effectLst/>
                        <a:latin typeface="Arial" charset="0"/>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bl>
          </a:graphicData>
        </a:graphic>
      </p:graphicFrame>
    </p:spTree>
    <p:extLst>
      <p:ext uri="{BB962C8B-B14F-4D97-AF65-F5344CB8AC3E}">
        <p14:creationId xmlns:p14="http://schemas.microsoft.com/office/powerpoint/2010/main" val="23216789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990" name="Group 102"/>
          <p:cNvGraphicFramePr>
            <a:graphicFrameLocks noGrp="1"/>
          </p:cNvGraphicFramePr>
          <p:nvPr>
            <p:ph/>
          </p:nvPr>
        </p:nvGraphicFramePr>
        <p:xfrm>
          <a:off x="0" y="152400"/>
          <a:ext cx="8991600" cy="6797675"/>
        </p:xfrm>
        <a:graphic>
          <a:graphicData uri="http://schemas.openxmlformats.org/drawingml/2006/table">
            <a:tbl>
              <a:tblPr/>
              <a:tblGrid>
                <a:gridCol w="2364111"/>
                <a:gridCol w="3330222"/>
                <a:gridCol w="3297267"/>
              </a:tblGrid>
              <a:tr h="1372166">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FF9900"/>
                          </a:solidFill>
                          <a:effectLst/>
                          <a:latin typeface="Times New Roman" pitchFamily="18" charset="0"/>
                          <a:cs typeface="Times New Roman" pitchFamily="18" charset="0"/>
                        </a:rPr>
                        <a:t>- севообороты</a:t>
                      </a:r>
                      <a:endParaRPr kumimoji="0" lang="ru-RU" sz="1600" b="1" i="0" u="none" strike="noStrike" cap="none" normalizeH="0" baseline="0" dirty="0" smtClean="0">
                        <a:ln>
                          <a:noFill/>
                        </a:ln>
                        <a:solidFill>
                          <a:srgbClr val="FF99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333FF"/>
                          </a:solidFill>
                          <a:effectLst/>
                          <a:latin typeface="Times New Roman" pitchFamily="18" charset="0"/>
                          <a:cs typeface="Times New Roman" pitchFamily="18" charset="0"/>
                        </a:rPr>
                        <a:t>Короткая ротация, монокультура («здоровый севооборот – больная экономика»)</a:t>
                      </a:r>
                      <a:endParaRPr kumimoji="0" lang="ru-RU" sz="1600" b="1" i="0" u="none" strike="noStrike" cap="none" normalizeH="0" baseline="0" dirty="0" smtClean="0">
                        <a:ln>
                          <a:noFill/>
                        </a:ln>
                        <a:solidFill>
                          <a:srgbClr val="3333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Полидоминантный, почвозащитный, почвоулучшающий («здоровый севооборот – здоровая экономика») </a:t>
                      </a:r>
                      <a:endParaRPr kumimoji="0" lang="ru-RU" sz="16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05372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B0F0"/>
                          </a:solidFill>
                          <a:effectLst/>
                          <a:latin typeface="Times New Roman" pitchFamily="18" charset="0"/>
                          <a:cs typeface="Times New Roman" pitchFamily="18" charset="0"/>
                        </a:rPr>
                        <a:t>- сорта (гибриды</a:t>
                      </a: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a:t>
                      </a:r>
                      <a:endParaRPr kumimoji="0" lang="ru-RU" sz="16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333FF"/>
                          </a:solidFill>
                          <a:effectLst/>
                          <a:latin typeface="Times New Roman" pitchFamily="18" charset="0"/>
                          <a:cs typeface="Times New Roman" pitchFamily="18" charset="0"/>
                        </a:rPr>
                        <a:t>Генетическая однородность, экологическая уязвимость</a:t>
                      </a:r>
                      <a:endParaRPr kumimoji="0" lang="ru-RU" sz="1600" b="1" i="0" u="none" strike="noStrike" cap="none" normalizeH="0" baseline="0" dirty="0" smtClean="0">
                        <a:ln>
                          <a:noFill/>
                        </a:ln>
                        <a:solidFill>
                          <a:srgbClr val="3333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Генетический полиморфизм, экологическая устойчивость</a:t>
                      </a:r>
                      <a:endParaRPr kumimoji="0" lang="ru-RU" sz="16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372166">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 почва и удобрения</a:t>
                      </a:r>
                      <a:endParaRPr kumimoji="0" lang="ru-RU" sz="1600" b="1" i="0" u="none" strike="noStrike" cap="none" normalizeH="0" baseline="0" dirty="0" smtClean="0">
                        <a:ln>
                          <a:noFill/>
                        </a:ln>
                        <a:solidFill>
                          <a:srgbClr val="0000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333FF"/>
                          </a:solidFill>
                          <a:effectLst/>
                          <a:latin typeface="Times New Roman" pitchFamily="18" charset="0"/>
                          <a:cs typeface="Times New Roman" pitchFamily="18" charset="0"/>
                        </a:rPr>
                        <a:t>Субстрат, полный возврат питательных веществ</a:t>
                      </a:r>
                      <a:endParaRPr kumimoji="0" lang="ru-RU" sz="1600" b="1" i="0" u="none" strike="noStrike" cap="none" normalizeH="0" baseline="0" dirty="0" smtClean="0">
                        <a:ln>
                          <a:noFill/>
                        </a:ln>
                        <a:solidFill>
                          <a:srgbClr val="3333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Почва – «живой организм», биологическая мобилизация труднодоступных соединений  </a:t>
                      </a:r>
                      <a:endParaRPr kumimoji="0" lang="ru-RU" sz="16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11688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00FF"/>
                          </a:solidFill>
                          <a:effectLst/>
                          <a:latin typeface="Times New Roman" pitchFamily="18" charset="0"/>
                          <a:cs typeface="Times New Roman" pitchFamily="18" charset="0"/>
                        </a:rPr>
                        <a:t>- </a:t>
                      </a:r>
                      <a:r>
                        <a:rPr kumimoji="0" lang="ru-RU" sz="1600" b="1" i="0" u="none" strike="noStrike" cap="none" normalizeH="0" baseline="0" dirty="0" smtClean="0">
                          <a:ln>
                            <a:noFill/>
                          </a:ln>
                          <a:solidFill>
                            <a:srgbClr val="C00000"/>
                          </a:solidFill>
                          <a:effectLst/>
                          <a:latin typeface="Times New Roman" pitchFamily="18" charset="0"/>
                          <a:cs typeface="Times New Roman" pitchFamily="18" charset="0"/>
                        </a:rPr>
                        <a:t>средства защиты</a:t>
                      </a:r>
                      <a:endParaRPr kumimoji="0" lang="ru-RU" sz="1600" b="1" i="0" u="none" strike="noStrike" cap="none" normalizeH="0" baseline="0" dirty="0" smtClean="0">
                        <a:ln>
                          <a:noFill/>
                        </a:ln>
                        <a:solidFill>
                          <a:srgbClr val="C000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333FF"/>
                          </a:solidFill>
                          <a:effectLst/>
                          <a:latin typeface="Times New Roman" pitchFamily="18" charset="0"/>
                          <a:cs typeface="Times New Roman" pitchFamily="18" charset="0"/>
                        </a:rPr>
                        <a:t>Стратегия на уничтожение (эффекты «</a:t>
                      </a:r>
                      <a:r>
                        <a:rPr kumimoji="0" lang="ru-RU" sz="1600" b="1" i="0" u="none" strike="noStrike" cap="none" normalizeH="0" baseline="0" dirty="0" err="1" smtClean="0">
                          <a:ln>
                            <a:noFill/>
                          </a:ln>
                          <a:solidFill>
                            <a:srgbClr val="3333FF"/>
                          </a:solidFill>
                          <a:effectLst/>
                          <a:latin typeface="Times New Roman" pitchFamily="18" charset="0"/>
                          <a:cs typeface="Times New Roman" pitchFamily="18" charset="0"/>
                        </a:rPr>
                        <a:t>пестицидного</a:t>
                      </a:r>
                      <a:r>
                        <a:rPr kumimoji="0" lang="ru-RU" sz="1600" b="1" i="0" u="none" strike="noStrike" cap="none" normalizeH="0" baseline="0" dirty="0" smtClean="0">
                          <a:ln>
                            <a:noFill/>
                          </a:ln>
                          <a:solidFill>
                            <a:srgbClr val="3333FF"/>
                          </a:solidFill>
                          <a:effectLst/>
                          <a:latin typeface="Times New Roman" pitchFamily="18" charset="0"/>
                          <a:cs typeface="Times New Roman" pitchFamily="18" charset="0"/>
                        </a:rPr>
                        <a:t> бумеранга» и «эволюционного танца»)</a:t>
                      </a:r>
                      <a:endParaRPr kumimoji="0" lang="ru-RU" sz="1600" b="1" i="0" u="none" strike="noStrike" cap="none" normalizeH="0" baseline="0" dirty="0" smtClean="0">
                        <a:ln>
                          <a:noFill/>
                        </a:ln>
                        <a:solidFill>
                          <a:srgbClr val="3333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Управление динамикой численности популяций полезных и вредных видов</a:t>
                      </a:r>
                      <a:endParaRPr kumimoji="0" lang="ru-RU" sz="16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r h="188274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accent6">
                              <a:lumMod val="60000"/>
                              <a:lumOff val="40000"/>
                            </a:schemeClr>
                          </a:solidFill>
                          <a:effectLst/>
                          <a:latin typeface="Times New Roman" pitchFamily="18" charset="0"/>
                          <a:cs typeface="Times New Roman" pitchFamily="18" charset="0"/>
                        </a:rPr>
                        <a:t>- экономика и организация</a:t>
                      </a:r>
                      <a:endParaRPr kumimoji="0" lang="ru-RU" sz="1600" b="1" i="0" u="none" strike="noStrike" cap="none" normalizeH="0" baseline="0" dirty="0" smtClean="0">
                        <a:ln>
                          <a:noFill/>
                        </a:ln>
                        <a:solidFill>
                          <a:schemeClr val="accent6">
                            <a:lumMod val="60000"/>
                            <a:lumOff val="40000"/>
                          </a:schemeClr>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3333FF"/>
                          </a:solidFill>
                          <a:effectLst/>
                          <a:latin typeface="Times New Roman" pitchFamily="18" charset="0"/>
                          <a:cs typeface="Times New Roman" pitchFamily="18" charset="0"/>
                        </a:rPr>
                        <a:t>Государственный протекционизм и конкуренция экономических блоков на мировом рынке продовольствия, узкая специализация фермеров</a:t>
                      </a:r>
                      <a:endParaRPr kumimoji="0" lang="ru-RU" sz="1600" b="1" i="0" u="none" strike="noStrike" cap="none" normalizeH="0" baseline="0" dirty="0" smtClean="0">
                        <a:ln>
                          <a:noFill/>
                        </a:ln>
                        <a:solidFill>
                          <a:srgbClr val="3333FF"/>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Либерализация и интеграция мирового рынка продовольствия, </a:t>
                      </a:r>
                      <a:r>
                        <a:rPr kumimoji="0" lang="ru-RU" sz="1600" b="1" i="0" u="none" strike="noStrike" cap="none" normalizeH="0" baseline="0" dirty="0" err="1" smtClean="0">
                          <a:ln>
                            <a:noFill/>
                          </a:ln>
                          <a:solidFill>
                            <a:srgbClr val="006600"/>
                          </a:solidFill>
                          <a:effectLst/>
                          <a:latin typeface="Times New Roman" pitchFamily="18" charset="0"/>
                          <a:cs typeface="Times New Roman" pitchFamily="18" charset="0"/>
                        </a:rPr>
                        <a:t>многопрофильность</a:t>
                      </a:r>
                      <a:r>
                        <a:rPr kumimoji="0" lang="ru-RU" sz="1600" b="1" i="0" u="none" strike="noStrike" cap="none" normalizeH="0" baseline="0" dirty="0" smtClean="0">
                          <a:ln>
                            <a:noFill/>
                          </a:ln>
                          <a:solidFill>
                            <a:srgbClr val="006600"/>
                          </a:solidFill>
                          <a:effectLst/>
                          <a:latin typeface="Times New Roman" pitchFamily="18" charset="0"/>
                          <a:cs typeface="Times New Roman" pitchFamily="18" charset="0"/>
                        </a:rPr>
                        <a:t> хозяйств</a:t>
                      </a:r>
                      <a:endParaRPr kumimoji="0" lang="ru-RU" sz="1600" b="1" i="0" u="none" strike="noStrike" cap="none" normalizeH="0" baseline="0" dirty="0" smtClean="0">
                        <a:ln>
                          <a:noFill/>
                        </a:ln>
                        <a:solidFill>
                          <a:srgbClr val="006600"/>
                        </a:solidFill>
                        <a:effectLst/>
                        <a:latin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blipFill>
                      <a:blip r:embed="rId2"/>
                      <a:tile tx="0" ty="0" sx="100000" sy="100000" flip="none" algn="tl"/>
                    </a:blipFill>
                  </a:tcPr>
                </a:tc>
              </a:tr>
            </a:tbl>
          </a:graphicData>
        </a:graphic>
      </p:graphicFrame>
    </p:spTree>
    <p:extLst>
      <p:ext uri="{BB962C8B-B14F-4D97-AF65-F5344CB8AC3E}">
        <p14:creationId xmlns:p14="http://schemas.microsoft.com/office/powerpoint/2010/main" val="28742950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1"/>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endParaRPr lang="ru-RU"/>
          </a:p>
        </p:txBody>
      </p:sp>
      <p:graphicFrame>
        <p:nvGraphicFramePr>
          <p:cNvPr id="2" name="Таблица 1"/>
          <p:cNvGraphicFramePr>
            <a:graphicFrameLocks noGrp="1"/>
          </p:cNvGraphicFramePr>
          <p:nvPr>
            <p:extLst>
              <p:ext uri="{D42A27DB-BD31-4B8C-83A1-F6EECF244321}">
                <p14:modId xmlns:p14="http://schemas.microsoft.com/office/powerpoint/2010/main" val="3784571238"/>
              </p:ext>
            </p:extLst>
          </p:nvPr>
        </p:nvGraphicFramePr>
        <p:xfrm>
          <a:off x="465275" y="1844824"/>
          <a:ext cx="8280921" cy="4164017"/>
        </p:xfrm>
        <a:graphic>
          <a:graphicData uri="http://schemas.openxmlformats.org/drawingml/2006/table">
            <a:tbl>
              <a:tblPr/>
              <a:tblGrid>
                <a:gridCol w="4333892"/>
                <a:gridCol w="1855888"/>
                <a:gridCol w="2091141"/>
              </a:tblGrid>
              <a:tr h="360040">
                <a:tc row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Показатели</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gridSpan="2">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Вариант </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hMerge="1">
                  <a:txBody>
                    <a:bodyPr/>
                    <a:lstStyle/>
                    <a:p>
                      <a:endParaRPr lang="ru-RU"/>
                    </a:p>
                  </a:txBody>
                  <a:tcPr/>
                </a:tc>
              </a:tr>
              <a:tr h="570344">
                <a:tc vMerge="1">
                  <a:txBody>
                    <a:bodyPr/>
                    <a:lstStyle/>
                    <a:p>
                      <a:endParaRPr lang="ru-RU"/>
                    </a:p>
                  </a:txBody>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Традиционная технология</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Нулевая технология</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r>
              <a:tr h="39127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Урожайность с 1 га, ц</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4,42</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5,46</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r h="39127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Денежная выручка с 1 га,руб.</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39780</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49140</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r h="39127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Затраты труда на 1 га, час</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11,6</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11,8</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r h="39127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Затраты труда на 1 ц, час</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2,6</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2,2</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r h="41922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Производственные затраты на 1 га, руб.</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22539,7</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22371,5</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r h="39127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Себестоимость 1ц, руб.</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5099,5</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4097,3</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r h="39127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Прибыль на 1 га, руб.</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17240,3</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26768,5</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r h="39127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Уровень рентабельности, %</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5">
                        <a:lumMod val="40000"/>
                        <a:lumOff val="6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smtClean="0">
                          <a:ln>
                            <a:noFill/>
                          </a:ln>
                          <a:solidFill>
                            <a:schemeClr val="tx2">
                              <a:lumMod val="10000"/>
                            </a:schemeClr>
                          </a:solidFill>
                          <a:effectLst/>
                          <a:latin typeface="Times New Roman" pitchFamily="18" charset="0"/>
                          <a:cs typeface="Times New Roman" pitchFamily="18" charset="0"/>
                        </a:rPr>
                        <a:t>76,5</a:t>
                      </a:r>
                      <a:endParaRPr kumimoji="0" lang="ru-RU" altLang="ru-RU" sz="1800" b="1" i="0" u="none" strike="noStrike" cap="none" normalizeH="0" baseline="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800" b="1" i="0" u="none" strike="noStrike" cap="none" normalizeH="0" baseline="0" dirty="0" smtClean="0">
                          <a:ln>
                            <a:noFill/>
                          </a:ln>
                          <a:solidFill>
                            <a:schemeClr val="tx2">
                              <a:lumMod val="10000"/>
                            </a:schemeClr>
                          </a:solidFill>
                          <a:effectLst/>
                          <a:latin typeface="Times New Roman" pitchFamily="18" charset="0"/>
                          <a:cs typeface="Times New Roman" pitchFamily="18" charset="0"/>
                        </a:rPr>
                        <a:t>119,7</a:t>
                      </a:r>
                      <a:endParaRPr kumimoji="0" lang="ru-RU" altLang="ru-RU" sz="1800" b="1" i="0" u="none" strike="noStrike" cap="none" normalizeH="0" baseline="0" dirty="0" smtClean="0">
                        <a:ln>
                          <a:noFill/>
                        </a:ln>
                        <a:solidFill>
                          <a:schemeClr val="tx2">
                            <a:lumMod val="10000"/>
                          </a:schemeClr>
                        </a:solidFill>
                        <a:effectLst/>
                        <a:latin typeface="Times New Roman" pitchFamily="18"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4">
                        <a:lumMod val="60000"/>
                        <a:lumOff val="40000"/>
                      </a:schemeClr>
                    </a:solidFill>
                  </a:tcPr>
                </a:tc>
              </a:tr>
            </a:tbl>
          </a:graphicData>
        </a:graphic>
      </p:graphicFrame>
      <p:sp>
        <p:nvSpPr>
          <p:cNvPr id="11" name="Скругленный прямоугольник 10"/>
          <p:cNvSpPr/>
          <p:nvPr/>
        </p:nvSpPr>
        <p:spPr>
          <a:xfrm>
            <a:off x="539552" y="262013"/>
            <a:ext cx="8208912" cy="1294779"/>
          </a:xfrm>
          <a:prstGeom prst="round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rgbClr val="002060"/>
                </a:solidFill>
                <a:latin typeface="Times New Roman" pitchFamily="18" charset="0"/>
                <a:cs typeface="Times New Roman" pitchFamily="18" charset="0"/>
              </a:rPr>
              <a:t>Экономическая эффективность производства зерна озимой пшеницы в зависимости от технологии возделывания</a:t>
            </a:r>
            <a:endParaRPr lang="ru-RU" sz="2400" dirty="0">
              <a:solidFill>
                <a:srgbClr val="002060"/>
              </a:solidFill>
            </a:endParaRPr>
          </a:p>
        </p:txBody>
      </p:sp>
    </p:spTree>
    <p:extLst>
      <p:ext uri="{BB962C8B-B14F-4D97-AF65-F5344CB8AC3E}">
        <p14:creationId xmlns:p14="http://schemas.microsoft.com/office/powerpoint/2010/main" val="10914725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4165256"/>
              </p:ext>
            </p:extLst>
          </p:nvPr>
        </p:nvGraphicFramePr>
        <p:xfrm>
          <a:off x="179512" y="1294779"/>
          <a:ext cx="8856984" cy="5734621"/>
        </p:xfrm>
        <a:graphic>
          <a:graphicData uri="http://schemas.openxmlformats.org/drawingml/2006/chart">
            <c:chart xmlns:c="http://schemas.openxmlformats.org/drawingml/2006/chart" xmlns:r="http://schemas.openxmlformats.org/officeDocument/2006/relationships" r:id="rId2"/>
          </a:graphicData>
        </a:graphic>
      </p:graphicFrame>
      <p:sp>
        <p:nvSpPr>
          <p:cNvPr id="5" name="Скругленный прямоугольник 4"/>
          <p:cNvSpPr/>
          <p:nvPr/>
        </p:nvSpPr>
        <p:spPr>
          <a:xfrm>
            <a:off x="395536" y="260648"/>
            <a:ext cx="8496944" cy="980728"/>
          </a:xfrm>
          <a:prstGeom prst="roundRect">
            <a:avLst/>
          </a:prstGeom>
          <a:solidFill>
            <a:schemeClr val="accent5">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dirty="0">
                <a:solidFill>
                  <a:schemeClr val="bg2"/>
                </a:solidFill>
                <a:latin typeface="Times New Roman" pitchFamily="18" charset="0"/>
                <a:cs typeface="Times New Roman" pitchFamily="18" charset="0"/>
              </a:rPr>
              <a:t>Экономическая эффективность звеньев севооборота</a:t>
            </a:r>
            <a:endParaRPr lang="ru-RU" sz="2800" dirty="0">
              <a:solidFill>
                <a:schemeClr val="bg2"/>
              </a:solidFill>
            </a:endParaRPr>
          </a:p>
        </p:txBody>
      </p:sp>
    </p:spTree>
    <p:extLst>
      <p:ext uri="{BB962C8B-B14F-4D97-AF65-F5344CB8AC3E}">
        <p14:creationId xmlns:p14="http://schemas.microsoft.com/office/powerpoint/2010/main" val="424499648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76512215"/>
              </p:ext>
            </p:extLst>
          </p:nvPr>
        </p:nvGraphicFramePr>
        <p:xfrm>
          <a:off x="323530" y="1484784"/>
          <a:ext cx="8640958" cy="5022035"/>
        </p:xfrm>
        <a:graphic>
          <a:graphicData uri="http://schemas.openxmlformats.org/drawingml/2006/table">
            <a:tbl>
              <a:tblPr firstRow="1" firstCol="1" bandRow="1">
                <a:tableStyleId>{5C22544A-7EE6-4342-B048-85BDC9FD1C3A}</a:tableStyleId>
              </a:tblPr>
              <a:tblGrid>
                <a:gridCol w="1827363"/>
                <a:gridCol w="1162057"/>
                <a:gridCol w="1162057"/>
                <a:gridCol w="1162057"/>
                <a:gridCol w="1108546"/>
                <a:gridCol w="1109439"/>
                <a:gridCol w="1109439"/>
              </a:tblGrid>
              <a:tr h="720079">
                <a:tc rowSpan="2">
                  <a:txBody>
                    <a:bodyPr/>
                    <a:lstStyle/>
                    <a:p>
                      <a:pPr algn="just">
                        <a:lnSpc>
                          <a:spcPct val="115000"/>
                        </a:lnSpc>
                        <a:spcAft>
                          <a:spcPts val="0"/>
                        </a:spcAft>
                      </a:pPr>
                      <a:r>
                        <a:rPr lang="ru-RU" sz="1800" dirty="0">
                          <a:effectLst/>
                          <a:latin typeface="Times New Roman" pitchFamily="18" charset="0"/>
                          <a:cs typeface="Times New Roman" pitchFamily="18" charset="0"/>
                        </a:rPr>
                        <a:t>Биопрепараты</a:t>
                      </a:r>
                      <a:endParaRPr lang="ru-RU" sz="1800" dirty="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gridSpan="3">
                  <a:txBody>
                    <a:bodyPr/>
                    <a:lstStyle/>
                    <a:p>
                      <a:pPr algn="ctr">
                        <a:lnSpc>
                          <a:spcPct val="115000"/>
                        </a:lnSpc>
                        <a:spcAft>
                          <a:spcPts val="0"/>
                        </a:spcAft>
                      </a:pPr>
                      <a:r>
                        <a:rPr lang="ru-RU" sz="1800" dirty="0">
                          <a:effectLst/>
                          <a:latin typeface="Times New Roman" pitchFamily="18" charset="0"/>
                          <a:cs typeface="Times New Roman" pitchFamily="18" charset="0"/>
                        </a:rPr>
                        <a:t>Год</a:t>
                      </a:r>
                      <a:endParaRPr lang="ru-RU" sz="1800" dirty="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hMerge="1">
                  <a:txBody>
                    <a:bodyPr/>
                    <a:lstStyle/>
                    <a:p>
                      <a:endParaRPr lang="ru-RU"/>
                    </a:p>
                  </a:txBody>
                  <a:tcPr/>
                </a:tc>
                <a:tc hMerge="1">
                  <a:txBody>
                    <a:bodyPr/>
                    <a:lstStyle/>
                    <a:p>
                      <a:endParaRPr lang="ru-RU"/>
                    </a:p>
                  </a:txBody>
                  <a:tcPr/>
                </a:tc>
                <a:tc rowSpan="2">
                  <a:txBody>
                    <a:bodyPr/>
                    <a:lstStyle/>
                    <a:p>
                      <a:pPr algn="just">
                        <a:lnSpc>
                          <a:spcPct val="115000"/>
                        </a:lnSpc>
                        <a:spcAft>
                          <a:spcPts val="0"/>
                        </a:spcAft>
                      </a:pPr>
                      <a:r>
                        <a:rPr lang="ru-RU" sz="1800" dirty="0">
                          <a:solidFill>
                            <a:srgbClr val="FFFF00"/>
                          </a:solidFill>
                          <a:effectLst/>
                          <a:latin typeface="Times New Roman" pitchFamily="18" charset="0"/>
                          <a:cs typeface="Times New Roman" pitchFamily="18" charset="0"/>
                        </a:rPr>
                        <a:t>Среднее</a:t>
                      </a:r>
                      <a:endParaRPr lang="ru-RU" sz="1800" dirty="0">
                        <a:solidFill>
                          <a:srgbClr val="FFFF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gridSpan="2">
                  <a:txBody>
                    <a:bodyPr/>
                    <a:lstStyle/>
                    <a:p>
                      <a:pPr algn="ctr">
                        <a:lnSpc>
                          <a:spcPct val="100000"/>
                        </a:lnSpc>
                        <a:spcAft>
                          <a:spcPts val="0"/>
                        </a:spcAft>
                      </a:pPr>
                      <a:r>
                        <a:rPr lang="ru-RU" sz="1800" dirty="0">
                          <a:effectLst/>
                          <a:latin typeface="Times New Roman" pitchFamily="18" charset="0"/>
                          <a:cs typeface="Times New Roman" pitchFamily="18" charset="0"/>
                        </a:rPr>
                        <a:t>Прибавка </a:t>
                      </a:r>
                      <a:br>
                        <a:rPr lang="ru-RU" sz="1800" dirty="0">
                          <a:effectLst/>
                          <a:latin typeface="Times New Roman" pitchFamily="18" charset="0"/>
                          <a:cs typeface="Times New Roman" pitchFamily="18" charset="0"/>
                        </a:rPr>
                      </a:br>
                      <a:r>
                        <a:rPr lang="ru-RU" sz="1800" dirty="0">
                          <a:effectLst/>
                          <a:latin typeface="Times New Roman" pitchFamily="18" charset="0"/>
                          <a:cs typeface="Times New Roman" pitchFamily="18" charset="0"/>
                        </a:rPr>
                        <a:t>по отношению </a:t>
                      </a:r>
                      <a:br>
                        <a:rPr lang="ru-RU" sz="1800" dirty="0">
                          <a:effectLst/>
                          <a:latin typeface="Times New Roman" pitchFamily="18" charset="0"/>
                          <a:cs typeface="Times New Roman" pitchFamily="18" charset="0"/>
                        </a:rPr>
                      </a:br>
                      <a:r>
                        <a:rPr lang="ru-RU" sz="1800" dirty="0">
                          <a:effectLst/>
                          <a:latin typeface="Times New Roman" pitchFamily="18" charset="0"/>
                          <a:cs typeface="Times New Roman" pitchFamily="18" charset="0"/>
                        </a:rPr>
                        <a:t>к контролю</a:t>
                      </a:r>
                      <a:endParaRPr lang="ru-RU" sz="1800" dirty="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hMerge="1">
                  <a:txBody>
                    <a:bodyPr/>
                    <a:lstStyle/>
                    <a:p>
                      <a:endParaRPr lang="ru-RU"/>
                    </a:p>
                  </a:txBody>
                  <a:tcPr/>
                </a:tc>
              </a:tr>
              <a:tr h="185151">
                <a:tc vMerge="1">
                  <a:txBody>
                    <a:bodyPr/>
                    <a:lstStyle/>
                    <a:p>
                      <a:endParaRPr lang="ru-RU"/>
                    </a:p>
                  </a:txBody>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2016</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2017</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dirty="0">
                          <a:solidFill>
                            <a:srgbClr val="7030A0"/>
                          </a:solidFill>
                          <a:effectLst/>
                          <a:latin typeface="Times New Roman" pitchFamily="18" charset="0"/>
                          <a:cs typeface="Times New Roman" pitchFamily="18" charset="0"/>
                        </a:rPr>
                        <a:t>2018</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vMerge="1">
                  <a:txBody>
                    <a:bodyPr/>
                    <a:lstStyle/>
                    <a:p>
                      <a:endParaRPr lang="ru-RU"/>
                    </a:p>
                  </a:txBody>
                  <a:tcPr/>
                </a:tc>
                <a:tc>
                  <a:txBody>
                    <a:bodyPr/>
                    <a:lstStyle/>
                    <a:p>
                      <a:pPr algn="ctr">
                        <a:lnSpc>
                          <a:spcPct val="115000"/>
                        </a:lnSpc>
                        <a:spcAft>
                          <a:spcPts val="0"/>
                        </a:spcAft>
                      </a:pPr>
                      <a:r>
                        <a:rPr lang="ru-RU" sz="1800" dirty="0">
                          <a:solidFill>
                            <a:srgbClr val="7030A0"/>
                          </a:solidFill>
                          <a:effectLst/>
                          <a:latin typeface="Times New Roman" pitchFamily="18" charset="0"/>
                          <a:cs typeface="Times New Roman" pitchFamily="18" charset="0"/>
                        </a:rPr>
                        <a:t>т/га</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dirty="0">
                          <a:solidFill>
                            <a:srgbClr val="7030A0"/>
                          </a:solidFill>
                          <a:effectLst/>
                          <a:latin typeface="Times New Roman" pitchFamily="18" charset="0"/>
                          <a:cs typeface="Times New Roman" pitchFamily="18" charset="0"/>
                        </a:rPr>
                        <a:t>%</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r>
              <a:tr h="313668">
                <a:tc>
                  <a:txBody>
                    <a:bodyPr/>
                    <a:lstStyle/>
                    <a:p>
                      <a:pPr algn="l">
                        <a:lnSpc>
                          <a:spcPct val="115000"/>
                        </a:lnSpc>
                        <a:spcBef>
                          <a:spcPts val="400"/>
                        </a:spcBef>
                        <a:spcAft>
                          <a:spcPts val="400"/>
                        </a:spcAft>
                      </a:pPr>
                      <a:r>
                        <a:rPr lang="ru-RU" sz="1800">
                          <a:effectLst/>
                          <a:latin typeface="Times New Roman" pitchFamily="18" charset="0"/>
                          <a:cs typeface="Times New Roman" pitchFamily="18" charset="0"/>
                        </a:rPr>
                        <a:t>Контроль</a:t>
                      </a:r>
                      <a:endParaRPr lang="ru-RU" sz="180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4,17</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5,20</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4,68</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4,68</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r>
              <a:tr h="313668">
                <a:tc>
                  <a:txBody>
                    <a:bodyPr/>
                    <a:lstStyle/>
                    <a:p>
                      <a:pPr algn="l">
                        <a:lnSpc>
                          <a:spcPct val="115000"/>
                        </a:lnSpc>
                        <a:spcBef>
                          <a:spcPts val="400"/>
                        </a:spcBef>
                        <a:spcAft>
                          <a:spcPts val="400"/>
                        </a:spcAft>
                      </a:pPr>
                      <a:r>
                        <a:rPr lang="ru-RU" sz="1800">
                          <a:effectLst/>
                          <a:latin typeface="Times New Roman" pitchFamily="18" charset="0"/>
                          <a:cs typeface="Times New Roman" pitchFamily="18" charset="0"/>
                        </a:rPr>
                        <a:t>Вымпел</a:t>
                      </a:r>
                      <a:endParaRPr lang="ru-RU" sz="180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4,24</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dirty="0">
                          <a:solidFill>
                            <a:srgbClr val="7030A0"/>
                          </a:solidFill>
                          <a:effectLst/>
                          <a:latin typeface="Times New Roman" pitchFamily="18" charset="0"/>
                          <a:cs typeface="Times New Roman" pitchFamily="18" charset="0"/>
                        </a:rPr>
                        <a:t>5,28</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4,79</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4,77</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0,09</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dirty="0">
                          <a:solidFill>
                            <a:srgbClr val="7030A0"/>
                          </a:solidFill>
                          <a:effectLst/>
                          <a:latin typeface="Times New Roman" pitchFamily="18" charset="0"/>
                          <a:cs typeface="Times New Roman" pitchFamily="18" charset="0"/>
                        </a:rPr>
                        <a:t>1,96</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r>
              <a:tr h="654984">
                <a:tc>
                  <a:txBody>
                    <a:bodyPr/>
                    <a:lstStyle/>
                    <a:p>
                      <a:pPr algn="l">
                        <a:lnSpc>
                          <a:spcPct val="115000"/>
                        </a:lnSpc>
                        <a:spcAft>
                          <a:spcPts val="0"/>
                        </a:spcAft>
                      </a:pPr>
                      <a:r>
                        <a:rPr lang="ru-RU" sz="1800">
                          <a:effectLst/>
                          <a:latin typeface="Times New Roman" pitchFamily="18" charset="0"/>
                          <a:cs typeface="Times New Roman" pitchFamily="18" charset="0"/>
                        </a:rPr>
                        <a:t>Алирин-Б + </a:t>
                      </a:r>
                    </a:p>
                    <a:p>
                      <a:pPr algn="l">
                        <a:lnSpc>
                          <a:spcPct val="115000"/>
                        </a:lnSpc>
                        <a:spcAft>
                          <a:spcPts val="0"/>
                        </a:spcAft>
                      </a:pPr>
                      <a:r>
                        <a:rPr lang="ru-RU" sz="1800">
                          <a:effectLst/>
                          <a:latin typeface="Times New Roman" pitchFamily="18" charset="0"/>
                          <a:cs typeface="Times New Roman" pitchFamily="18" charset="0"/>
                        </a:rPr>
                        <a:t>Алирин-С</a:t>
                      </a:r>
                      <a:endParaRPr lang="ru-RU" sz="180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4,31</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5,35</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4,85</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4,83</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0,15</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3,29</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r>
              <a:tr h="313668">
                <a:tc>
                  <a:txBody>
                    <a:bodyPr/>
                    <a:lstStyle/>
                    <a:p>
                      <a:pPr algn="l">
                        <a:lnSpc>
                          <a:spcPct val="115000"/>
                        </a:lnSpc>
                        <a:spcBef>
                          <a:spcPts val="400"/>
                        </a:spcBef>
                        <a:spcAft>
                          <a:spcPts val="400"/>
                        </a:spcAft>
                      </a:pPr>
                      <a:r>
                        <a:rPr lang="ru-RU" sz="1800">
                          <a:effectLst/>
                          <a:latin typeface="Times New Roman" pitchFamily="18" charset="0"/>
                          <a:cs typeface="Times New Roman" pitchFamily="18" charset="0"/>
                        </a:rPr>
                        <a:t>Глиокладин</a:t>
                      </a:r>
                      <a:endParaRPr lang="ru-RU" sz="180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4,31</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dirty="0">
                          <a:solidFill>
                            <a:srgbClr val="7030A0"/>
                          </a:solidFill>
                          <a:effectLst/>
                          <a:latin typeface="Times New Roman" pitchFamily="18" charset="0"/>
                          <a:cs typeface="Times New Roman" pitchFamily="18" charset="0"/>
                        </a:rPr>
                        <a:t>5,35</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4,80</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4,82</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0,14</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dirty="0">
                          <a:solidFill>
                            <a:srgbClr val="7030A0"/>
                          </a:solidFill>
                          <a:effectLst/>
                          <a:latin typeface="Times New Roman" pitchFamily="18" charset="0"/>
                          <a:cs typeface="Times New Roman" pitchFamily="18" charset="0"/>
                        </a:rPr>
                        <a:t>2,94</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r>
              <a:tr h="996299">
                <a:tc>
                  <a:txBody>
                    <a:bodyPr/>
                    <a:lstStyle/>
                    <a:p>
                      <a:pPr algn="l">
                        <a:lnSpc>
                          <a:spcPct val="115000"/>
                        </a:lnSpc>
                        <a:spcAft>
                          <a:spcPts val="0"/>
                        </a:spcAft>
                      </a:pPr>
                      <a:r>
                        <a:rPr lang="ru-RU" sz="1800">
                          <a:effectLst/>
                          <a:latin typeface="Times New Roman" pitchFamily="18" charset="0"/>
                          <a:cs typeface="Times New Roman" pitchFamily="18" charset="0"/>
                        </a:rPr>
                        <a:t>Вымпел + Алирин-Б + Алирин-С</a:t>
                      </a:r>
                      <a:endParaRPr lang="ru-RU" sz="180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4,53</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dirty="0">
                          <a:solidFill>
                            <a:srgbClr val="7030A0"/>
                          </a:solidFill>
                          <a:effectLst/>
                          <a:latin typeface="Times New Roman" pitchFamily="18" charset="0"/>
                          <a:cs typeface="Times New Roman" pitchFamily="18" charset="0"/>
                        </a:rPr>
                        <a:t>5,52</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5,01</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dirty="0">
                          <a:solidFill>
                            <a:srgbClr val="7030A0"/>
                          </a:solidFill>
                          <a:effectLst/>
                          <a:latin typeface="Times New Roman" pitchFamily="18" charset="0"/>
                          <a:cs typeface="Times New Roman" pitchFamily="18" charset="0"/>
                        </a:rPr>
                        <a:t>5,02</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0,34</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7,19</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r>
              <a:tr h="654984">
                <a:tc>
                  <a:txBody>
                    <a:bodyPr/>
                    <a:lstStyle/>
                    <a:p>
                      <a:pPr algn="l">
                        <a:lnSpc>
                          <a:spcPct val="115000"/>
                        </a:lnSpc>
                        <a:spcAft>
                          <a:spcPts val="0"/>
                        </a:spcAft>
                      </a:pPr>
                      <a:r>
                        <a:rPr lang="ru-RU" sz="1800">
                          <a:effectLst/>
                          <a:latin typeface="Times New Roman" pitchFamily="18" charset="0"/>
                          <a:cs typeface="Times New Roman" pitchFamily="18" charset="0"/>
                        </a:rPr>
                        <a:t>Вымпел + Глиокладин</a:t>
                      </a:r>
                      <a:endParaRPr lang="ru-RU" sz="180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4,50</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5,49</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4,97</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4,99</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a:solidFill>
                            <a:srgbClr val="7030A0"/>
                          </a:solidFill>
                          <a:effectLst/>
                          <a:latin typeface="Times New Roman" pitchFamily="18" charset="0"/>
                          <a:cs typeface="Times New Roman" pitchFamily="18" charset="0"/>
                        </a:rPr>
                        <a:t>0,31</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Aft>
                          <a:spcPts val="0"/>
                        </a:spcAft>
                      </a:pPr>
                      <a:r>
                        <a:rPr lang="ru-RU" sz="1800" dirty="0">
                          <a:solidFill>
                            <a:srgbClr val="7030A0"/>
                          </a:solidFill>
                          <a:effectLst/>
                          <a:latin typeface="Times New Roman" pitchFamily="18" charset="0"/>
                          <a:cs typeface="Times New Roman" pitchFamily="18" charset="0"/>
                        </a:rPr>
                        <a:t>6,53</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r>
              <a:tr h="313668">
                <a:tc>
                  <a:txBody>
                    <a:bodyPr/>
                    <a:lstStyle/>
                    <a:p>
                      <a:pPr algn="l">
                        <a:lnSpc>
                          <a:spcPct val="115000"/>
                        </a:lnSpc>
                        <a:spcBef>
                          <a:spcPts val="300"/>
                        </a:spcBef>
                        <a:spcAft>
                          <a:spcPts val="300"/>
                        </a:spcAft>
                      </a:pPr>
                      <a:r>
                        <a:rPr lang="ru-RU" sz="1800">
                          <a:effectLst/>
                          <a:latin typeface="Times New Roman" pitchFamily="18" charset="0"/>
                          <a:cs typeface="Times New Roman" pitchFamily="18" charset="0"/>
                        </a:rPr>
                        <a:t>НСР</a:t>
                      </a:r>
                      <a:r>
                        <a:rPr lang="ru-RU" sz="1800" baseline="-25000">
                          <a:effectLst/>
                          <a:latin typeface="Times New Roman" pitchFamily="18" charset="0"/>
                          <a:cs typeface="Times New Roman" pitchFamily="18" charset="0"/>
                        </a:rPr>
                        <a:t>05</a:t>
                      </a:r>
                      <a:endParaRPr lang="ru-RU" sz="180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Bef>
                          <a:spcPts val="300"/>
                        </a:spcBef>
                        <a:spcAft>
                          <a:spcPts val="300"/>
                        </a:spcAft>
                      </a:pPr>
                      <a:r>
                        <a:rPr lang="ru-RU" sz="1800">
                          <a:solidFill>
                            <a:srgbClr val="7030A0"/>
                          </a:solidFill>
                          <a:effectLst/>
                          <a:latin typeface="Times New Roman" pitchFamily="18" charset="0"/>
                          <a:cs typeface="Times New Roman" pitchFamily="18" charset="0"/>
                        </a:rPr>
                        <a:t>0,23</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300"/>
                        </a:spcBef>
                        <a:spcAft>
                          <a:spcPts val="300"/>
                        </a:spcAft>
                      </a:pPr>
                      <a:r>
                        <a:rPr lang="ru-RU" sz="1800">
                          <a:solidFill>
                            <a:srgbClr val="7030A0"/>
                          </a:solidFill>
                          <a:effectLst/>
                          <a:latin typeface="Times New Roman" pitchFamily="18" charset="0"/>
                          <a:cs typeface="Times New Roman" pitchFamily="18" charset="0"/>
                        </a:rPr>
                        <a:t>0,34</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300"/>
                        </a:spcBef>
                        <a:spcAft>
                          <a:spcPts val="300"/>
                        </a:spcAft>
                      </a:pPr>
                      <a:r>
                        <a:rPr lang="ru-RU" sz="1800">
                          <a:solidFill>
                            <a:srgbClr val="7030A0"/>
                          </a:solidFill>
                          <a:effectLst/>
                          <a:latin typeface="Times New Roman" pitchFamily="18" charset="0"/>
                          <a:cs typeface="Times New Roman" pitchFamily="18" charset="0"/>
                        </a:rPr>
                        <a:t>0,37</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300"/>
                        </a:spcBef>
                        <a:spcAft>
                          <a:spcPts val="300"/>
                        </a:spcAft>
                      </a:pPr>
                      <a:r>
                        <a:rPr lang="ru-RU" sz="1800">
                          <a:solidFill>
                            <a:srgbClr val="7030A0"/>
                          </a:solidFill>
                          <a:effectLst/>
                          <a:latin typeface="Times New Roman" pitchFamily="18" charset="0"/>
                          <a:cs typeface="Times New Roman" pitchFamily="18" charset="0"/>
                        </a:rPr>
                        <a:t>0,35</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300"/>
                        </a:spcBef>
                        <a:spcAft>
                          <a:spcPts val="300"/>
                        </a:spcAft>
                      </a:pPr>
                      <a:r>
                        <a:rPr lang="ru-RU" sz="1800">
                          <a:solidFill>
                            <a:srgbClr val="7030A0"/>
                          </a:solidFill>
                          <a:effectLst/>
                          <a:latin typeface="Times New Roman" pitchFamily="18" charset="0"/>
                          <a:cs typeface="Times New Roman" pitchFamily="18" charset="0"/>
                        </a:rPr>
                        <a:t>–</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Bef>
                          <a:spcPts val="300"/>
                        </a:spcBef>
                        <a:spcAft>
                          <a:spcPts val="300"/>
                        </a:spcAft>
                      </a:pPr>
                      <a:r>
                        <a:rPr lang="ru-RU" sz="1800" dirty="0">
                          <a:solidFill>
                            <a:srgbClr val="7030A0"/>
                          </a:solidFill>
                          <a:effectLst/>
                          <a:latin typeface="Times New Roman" pitchFamily="18" charset="0"/>
                          <a:cs typeface="Times New Roman" pitchFamily="18" charset="0"/>
                        </a:rPr>
                        <a:t>–</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tc>
              </a:tr>
              <a:tr h="313668">
                <a:tc>
                  <a:txBody>
                    <a:bodyPr/>
                    <a:lstStyle/>
                    <a:p>
                      <a:pPr algn="l">
                        <a:lnSpc>
                          <a:spcPct val="115000"/>
                        </a:lnSpc>
                        <a:spcBef>
                          <a:spcPts val="400"/>
                        </a:spcBef>
                        <a:spcAft>
                          <a:spcPts val="400"/>
                        </a:spcAft>
                      </a:pPr>
                      <a:r>
                        <a:rPr lang="en-US" sz="1800" dirty="0" err="1">
                          <a:effectLst/>
                          <a:latin typeface="Times New Roman" pitchFamily="18" charset="0"/>
                          <a:cs typeface="Times New Roman" pitchFamily="18" charset="0"/>
                        </a:rPr>
                        <a:t>Sx</a:t>
                      </a:r>
                      <a:r>
                        <a:rPr lang="ru-RU" sz="1800" dirty="0">
                          <a:effectLst/>
                          <a:latin typeface="Times New Roman" pitchFamily="18" charset="0"/>
                          <a:cs typeface="Times New Roman" pitchFamily="18" charset="0"/>
                        </a:rPr>
                        <a:t>, %</a:t>
                      </a:r>
                      <a:endParaRPr lang="ru-RU" sz="1800" dirty="0">
                        <a:solidFill>
                          <a:srgbClr val="000000"/>
                        </a:solidFill>
                        <a:effectLst/>
                        <a:latin typeface="Times New Roman" pitchFamily="18" charset="0"/>
                        <a:ea typeface="Times New Roman"/>
                        <a:cs typeface="Times New Roman" pitchFamily="18" charset="0"/>
                      </a:endParaRPr>
                    </a:p>
                  </a:txBody>
                  <a:tcPr marL="68580" marR="68580" marT="0" marB="0" anchor="ctr">
                    <a:solidFill>
                      <a:schemeClr val="accent5">
                        <a:lumMod val="75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2,29</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2,31</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2,38</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3,20</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a:solidFill>
                            <a:srgbClr val="7030A0"/>
                          </a:solidFill>
                          <a:effectLst/>
                          <a:latin typeface="Times New Roman" pitchFamily="18" charset="0"/>
                          <a:cs typeface="Times New Roman" pitchFamily="18" charset="0"/>
                        </a:rPr>
                        <a:t>–</a:t>
                      </a:r>
                      <a:endParaRPr lang="ru-RU" sz="180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c>
                  <a:txBody>
                    <a:bodyPr/>
                    <a:lstStyle/>
                    <a:p>
                      <a:pPr algn="ctr">
                        <a:lnSpc>
                          <a:spcPct val="115000"/>
                        </a:lnSpc>
                        <a:spcBef>
                          <a:spcPts val="400"/>
                        </a:spcBef>
                        <a:spcAft>
                          <a:spcPts val="400"/>
                        </a:spcAft>
                      </a:pPr>
                      <a:r>
                        <a:rPr lang="ru-RU" sz="1800" dirty="0">
                          <a:solidFill>
                            <a:srgbClr val="7030A0"/>
                          </a:solidFill>
                          <a:effectLst/>
                          <a:latin typeface="Times New Roman" pitchFamily="18" charset="0"/>
                          <a:cs typeface="Times New Roman" pitchFamily="18" charset="0"/>
                        </a:rPr>
                        <a:t>–</a:t>
                      </a:r>
                      <a:endParaRPr lang="ru-RU" sz="1800" dirty="0">
                        <a:solidFill>
                          <a:srgbClr val="7030A0"/>
                        </a:solidFill>
                        <a:effectLst/>
                        <a:latin typeface="Times New Roman" pitchFamily="18" charset="0"/>
                        <a:ea typeface="Times New Roman"/>
                        <a:cs typeface="Times New Roman" pitchFamily="18" charset="0"/>
                      </a:endParaRPr>
                    </a:p>
                  </a:txBody>
                  <a:tcPr marL="68580" marR="68580" marT="0" marB="0" anchor="ctr">
                    <a:solidFill>
                      <a:schemeClr val="accent5">
                        <a:lumMod val="40000"/>
                        <a:lumOff val="60000"/>
                      </a:schemeClr>
                    </a:solidFill>
                  </a:tcPr>
                </a:tc>
              </a:tr>
            </a:tbl>
          </a:graphicData>
        </a:graphic>
      </p:graphicFrame>
      <p:sp>
        <p:nvSpPr>
          <p:cNvPr id="6" name="Скругленный прямоугольник 5"/>
          <p:cNvSpPr/>
          <p:nvPr/>
        </p:nvSpPr>
        <p:spPr>
          <a:xfrm>
            <a:off x="323528" y="260648"/>
            <a:ext cx="8640960" cy="980728"/>
          </a:xfrm>
          <a:prstGeom prst="roundRect">
            <a:avLst/>
          </a:prstGeom>
          <a:solidFill>
            <a:schemeClr val="accent5">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2800" dirty="0">
                <a:solidFill>
                  <a:schemeClr val="accent5">
                    <a:lumMod val="50000"/>
                  </a:schemeClr>
                </a:solidFill>
                <a:latin typeface="Times New Roman" pitchFamily="18" charset="0"/>
                <a:ea typeface="Times New Roman" pitchFamily="18" charset="0"/>
                <a:cs typeface="Times New Roman" pitchFamily="18" charset="0"/>
              </a:rPr>
              <a:t>Влияние биопрепаратов на урожайность озимой пшеницы, т/га </a:t>
            </a:r>
            <a:endParaRPr lang="ru-RU" sz="800" dirty="0">
              <a:solidFill>
                <a:schemeClr val="accent5">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19775018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75" descr="F:\карты ставрополья\soil-fertility-erode-map-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942" y="1349282"/>
            <a:ext cx="4062010" cy="2701968"/>
          </a:xfrm>
          <a:prstGeom prst="snip2DiagRect">
            <a:avLst>
              <a:gd name="adj1" fmla="val 0"/>
              <a:gd name="adj2" fmla="val 0"/>
            </a:avLst>
          </a:prstGeom>
          <a:solidFill>
            <a:srgbClr val="FFFFFF">
              <a:shade val="85000"/>
            </a:srgbClr>
          </a:solidFill>
          <a:ln w="0">
            <a:no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p:spPr>
      </p:pic>
      <p:pic>
        <p:nvPicPr>
          <p:cNvPr id="7" name="Picture 4"/>
          <p:cNvPicPr>
            <a:picLocks noChangeAspect="1" noChangeArrowheads="1"/>
          </p:cNvPicPr>
          <p:nvPr/>
        </p:nvPicPr>
        <p:blipFill>
          <a:blip r:embed="rId4"/>
          <a:srcRect/>
          <a:stretch>
            <a:fillRect/>
          </a:stretch>
        </p:blipFill>
        <p:spPr bwMode="auto">
          <a:xfrm>
            <a:off x="76090" y="2868120"/>
            <a:ext cx="761899" cy="1214194"/>
          </a:xfrm>
          <a:prstGeom prst="rect">
            <a:avLst/>
          </a:prstGeom>
          <a:noFill/>
          <a:ln w="9525">
            <a:solidFill>
              <a:srgbClr val="000099"/>
            </a:solidFill>
            <a:round/>
            <a:headEnd/>
            <a:tailEnd/>
          </a:ln>
          <a:effectLst>
            <a:outerShdw blurRad="50800" dist="38100" dir="5400000" algn="t" rotWithShape="0">
              <a:prstClr val="black">
                <a:alpha val="40000"/>
              </a:prstClr>
            </a:outerShdw>
          </a:effectLst>
        </p:spPr>
      </p:pic>
      <p:sp>
        <p:nvSpPr>
          <p:cNvPr id="15" name="Rectangle 24"/>
          <p:cNvSpPr>
            <a:spLocks noChangeArrowheads="1"/>
          </p:cNvSpPr>
          <p:nvPr/>
        </p:nvSpPr>
        <p:spPr bwMode="auto">
          <a:xfrm flipH="1">
            <a:off x="0" y="4293098"/>
            <a:ext cx="4282378" cy="564721"/>
          </a:xfrm>
          <a:prstGeom prst="rect">
            <a:avLst/>
          </a:prstGeom>
          <a:solidFill>
            <a:schemeClr val="accent5">
              <a:lumMod val="20000"/>
              <a:lumOff val="80000"/>
            </a:schemeClr>
          </a:solidFill>
          <a:ln>
            <a:headEnd/>
            <a:tailEnd/>
          </a:ln>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altLang="ru-RU" sz="1400" b="1" kern="0" dirty="0">
                <a:solidFill>
                  <a:srgbClr val="000099"/>
                </a:solidFill>
                <a:latin typeface="Times New Roman" pitchFamily="18" charset="0"/>
                <a:cs typeface="Times New Roman" pitchFamily="18" charset="0"/>
              </a:rPr>
              <a:t>Региональная система обеспечения воспроизводства</a:t>
            </a:r>
          </a:p>
          <a:p>
            <a:pPr algn="ctr">
              <a:defRPr/>
            </a:pPr>
            <a:r>
              <a:rPr lang="ru-RU" altLang="ru-RU" sz="1400" b="1" kern="0" dirty="0">
                <a:solidFill>
                  <a:srgbClr val="000099"/>
                </a:solidFill>
                <a:latin typeface="Times New Roman" pitchFamily="18" charset="0"/>
                <a:cs typeface="Times New Roman" pitchFamily="18" charset="0"/>
              </a:rPr>
              <a:t>плодородия почвы</a:t>
            </a:r>
          </a:p>
        </p:txBody>
      </p:sp>
      <p:sp>
        <p:nvSpPr>
          <p:cNvPr id="16" name="Rectangle 21"/>
          <p:cNvSpPr>
            <a:spLocks noChangeArrowheads="1"/>
          </p:cNvSpPr>
          <p:nvPr/>
        </p:nvSpPr>
        <p:spPr bwMode="auto">
          <a:xfrm flipH="1">
            <a:off x="0" y="5245418"/>
            <a:ext cx="819401" cy="1337933"/>
          </a:xfrm>
          <a:prstGeom prst="rect">
            <a:avLst/>
          </a:prstGeom>
          <a:solidFill>
            <a:schemeClr val="accent5">
              <a:lumMod val="20000"/>
              <a:lumOff val="80000"/>
            </a:schemeClr>
          </a:solidFill>
          <a:ln>
            <a:headEnd/>
            <a:tailEnd/>
          </a:ln>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altLang="ru-RU" sz="1100" b="1" kern="0" dirty="0">
                <a:solidFill>
                  <a:srgbClr val="000099"/>
                </a:solidFill>
                <a:latin typeface="Times New Roman" pitchFamily="18" charset="0"/>
                <a:cs typeface="Times New Roman" pitchFamily="18" charset="0"/>
              </a:rPr>
              <a:t>Законы и</a:t>
            </a:r>
            <a:r>
              <a:rPr lang="en-US" altLang="ru-RU" sz="1100" b="1" kern="0" dirty="0">
                <a:solidFill>
                  <a:srgbClr val="000099"/>
                </a:solidFill>
                <a:latin typeface="Times New Roman" pitchFamily="18" charset="0"/>
                <a:cs typeface="Times New Roman" pitchFamily="18" charset="0"/>
              </a:rPr>
              <a:t/>
            </a:r>
            <a:br>
              <a:rPr lang="en-US" altLang="ru-RU" sz="1100" b="1" kern="0" dirty="0">
                <a:solidFill>
                  <a:srgbClr val="000099"/>
                </a:solidFill>
                <a:latin typeface="Times New Roman" pitchFamily="18" charset="0"/>
                <a:cs typeface="Times New Roman" pitchFamily="18" charset="0"/>
              </a:rPr>
            </a:br>
            <a:r>
              <a:rPr lang="ru-RU" altLang="ru-RU" sz="1100" b="1" kern="0" dirty="0">
                <a:solidFill>
                  <a:srgbClr val="000099"/>
                </a:solidFill>
                <a:latin typeface="Times New Roman" pitchFamily="18" charset="0"/>
                <a:cs typeface="Times New Roman" pitchFamily="18" charset="0"/>
              </a:rPr>
              <a:t> другие </a:t>
            </a:r>
          </a:p>
          <a:p>
            <a:pPr algn="ctr">
              <a:defRPr/>
            </a:pPr>
            <a:r>
              <a:rPr lang="ru-RU" altLang="ru-RU" sz="1100" b="1" kern="0" dirty="0">
                <a:solidFill>
                  <a:srgbClr val="000099"/>
                </a:solidFill>
                <a:latin typeface="Times New Roman" pitchFamily="18" charset="0"/>
                <a:cs typeface="Times New Roman" pitchFamily="18" charset="0"/>
              </a:rPr>
              <a:t>нормативно-</a:t>
            </a:r>
          </a:p>
          <a:p>
            <a:pPr algn="ctr">
              <a:defRPr/>
            </a:pPr>
            <a:r>
              <a:rPr lang="ru-RU" altLang="ru-RU" sz="1100" b="1" kern="0" dirty="0">
                <a:solidFill>
                  <a:srgbClr val="000099"/>
                </a:solidFill>
                <a:latin typeface="Times New Roman" pitchFamily="18" charset="0"/>
                <a:cs typeface="Times New Roman" pitchFamily="18" charset="0"/>
              </a:rPr>
              <a:t>правовые</a:t>
            </a:r>
            <a:br>
              <a:rPr lang="ru-RU" altLang="ru-RU" sz="1100" b="1" kern="0" dirty="0">
                <a:solidFill>
                  <a:srgbClr val="000099"/>
                </a:solidFill>
                <a:latin typeface="Times New Roman" pitchFamily="18" charset="0"/>
                <a:cs typeface="Times New Roman" pitchFamily="18" charset="0"/>
              </a:rPr>
            </a:br>
            <a:r>
              <a:rPr lang="ru-RU" altLang="ru-RU" sz="1100" b="1" kern="0" dirty="0">
                <a:solidFill>
                  <a:srgbClr val="000099"/>
                </a:solidFill>
                <a:latin typeface="Times New Roman" pitchFamily="18" charset="0"/>
                <a:cs typeface="Times New Roman" pitchFamily="18" charset="0"/>
              </a:rPr>
              <a:t>акты</a:t>
            </a:r>
          </a:p>
        </p:txBody>
      </p:sp>
      <p:sp>
        <p:nvSpPr>
          <p:cNvPr id="17" name="Rectangle 22"/>
          <p:cNvSpPr>
            <a:spLocks noChangeArrowheads="1"/>
          </p:cNvSpPr>
          <p:nvPr/>
        </p:nvSpPr>
        <p:spPr bwMode="auto">
          <a:xfrm flipH="1">
            <a:off x="884441" y="5245418"/>
            <a:ext cx="884216" cy="1331029"/>
          </a:xfrm>
          <a:prstGeom prst="rect">
            <a:avLst/>
          </a:prstGeom>
          <a:solidFill>
            <a:schemeClr val="accent5">
              <a:lumMod val="20000"/>
              <a:lumOff val="80000"/>
            </a:schemeClr>
          </a:solidFill>
          <a:ln>
            <a:headEnd/>
            <a:tailEnd/>
          </a:ln>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altLang="ru-RU" sz="1100" b="1" kern="0" dirty="0">
                <a:solidFill>
                  <a:srgbClr val="000099"/>
                </a:solidFill>
                <a:latin typeface="Times New Roman" pitchFamily="18" charset="0"/>
                <a:cs typeface="Times New Roman" pitchFamily="18" charset="0"/>
              </a:rPr>
              <a:t>Мониторинг </a:t>
            </a:r>
          </a:p>
          <a:p>
            <a:pPr algn="ctr">
              <a:defRPr/>
            </a:pPr>
            <a:r>
              <a:rPr lang="ru-RU" altLang="ru-RU" sz="1100" b="1" kern="0" dirty="0">
                <a:solidFill>
                  <a:srgbClr val="000099"/>
                </a:solidFill>
                <a:latin typeface="Times New Roman" pitchFamily="18" charset="0"/>
                <a:cs typeface="Times New Roman" pitchFamily="18" charset="0"/>
              </a:rPr>
              <a:t>состояния </a:t>
            </a:r>
          </a:p>
          <a:p>
            <a:pPr algn="ctr">
              <a:defRPr/>
            </a:pPr>
            <a:r>
              <a:rPr lang="ru-RU" altLang="ru-RU" sz="1100" b="1" kern="0" dirty="0">
                <a:solidFill>
                  <a:srgbClr val="000099"/>
                </a:solidFill>
                <a:latin typeface="Times New Roman" pitchFamily="18" charset="0"/>
                <a:cs typeface="Times New Roman" pitchFamily="18" charset="0"/>
              </a:rPr>
              <a:t>плодородия</a:t>
            </a:r>
            <a:r>
              <a:rPr lang="en-US" altLang="ru-RU" sz="1100" b="1" kern="0" dirty="0">
                <a:solidFill>
                  <a:srgbClr val="000099"/>
                </a:solidFill>
                <a:latin typeface="Times New Roman" pitchFamily="18" charset="0"/>
                <a:cs typeface="Times New Roman" pitchFamily="18" charset="0"/>
              </a:rPr>
              <a:t/>
            </a:r>
            <a:br>
              <a:rPr lang="en-US" altLang="ru-RU" sz="1100" b="1" kern="0" dirty="0">
                <a:solidFill>
                  <a:srgbClr val="000099"/>
                </a:solidFill>
                <a:latin typeface="Times New Roman" pitchFamily="18" charset="0"/>
                <a:cs typeface="Times New Roman" pitchFamily="18" charset="0"/>
              </a:rPr>
            </a:br>
            <a:r>
              <a:rPr lang="ru-RU" altLang="ru-RU" sz="1100" b="1" kern="0" dirty="0">
                <a:solidFill>
                  <a:srgbClr val="000099"/>
                </a:solidFill>
                <a:latin typeface="Times New Roman" pitchFamily="18" charset="0"/>
                <a:cs typeface="Times New Roman" pitchFamily="18" charset="0"/>
              </a:rPr>
              <a:t>почв</a:t>
            </a:r>
          </a:p>
        </p:txBody>
      </p:sp>
      <p:sp>
        <p:nvSpPr>
          <p:cNvPr id="18" name="Rectangle 23"/>
          <p:cNvSpPr>
            <a:spLocks noChangeArrowheads="1"/>
          </p:cNvSpPr>
          <p:nvPr/>
        </p:nvSpPr>
        <p:spPr bwMode="auto">
          <a:xfrm flipH="1">
            <a:off x="1868503" y="5245417"/>
            <a:ext cx="792088" cy="1331029"/>
          </a:xfrm>
          <a:prstGeom prst="rect">
            <a:avLst/>
          </a:prstGeom>
          <a:solidFill>
            <a:schemeClr val="accent5">
              <a:lumMod val="20000"/>
              <a:lumOff val="80000"/>
            </a:schemeClr>
          </a:solidFill>
          <a:ln>
            <a:headEnd/>
            <a:tailEnd/>
          </a:ln>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altLang="ru-RU" sz="1200" b="1" kern="0" dirty="0">
                <a:solidFill>
                  <a:srgbClr val="000099"/>
                </a:solidFill>
                <a:latin typeface="Times New Roman" pitchFamily="18" charset="0"/>
                <a:cs typeface="Times New Roman" pitchFamily="18" charset="0"/>
              </a:rPr>
              <a:t>Банк </a:t>
            </a:r>
          </a:p>
          <a:p>
            <a:pPr algn="ctr">
              <a:defRPr/>
            </a:pPr>
            <a:r>
              <a:rPr lang="ru-RU" altLang="ru-RU" sz="1200" b="1" kern="0" dirty="0" err="1">
                <a:solidFill>
                  <a:srgbClr val="000099"/>
                </a:solidFill>
                <a:latin typeface="Times New Roman" pitchFamily="18" charset="0"/>
                <a:cs typeface="Times New Roman" pitchFamily="18" charset="0"/>
              </a:rPr>
              <a:t>и</a:t>
            </a:r>
            <a:r>
              <a:rPr lang="ru-RU" altLang="ru-RU" sz="1200" b="1" kern="0" dirty="0" err="1" smtClean="0">
                <a:solidFill>
                  <a:srgbClr val="000099"/>
                </a:solidFill>
                <a:latin typeface="Times New Roman" pitchFamily="18" charset="0"/>
                <a:cs typeface="Times New Roman" pitchFamily="18" charset="0"/>
              </a:rPr>
              <a:t>нформа</a:t>
            </a:r>
            <a:r>
              <a:rPr lang="ru-RU" altLang="ru-RU" sz="1200" b="1" kern="0" dirty="0" smtClean="0">
                <a:solidFill>
                  <a:srgbClr val="000099"/>
                </a:solidFill>
                <a:latin typeface="Times New Roman" pitchFamily="18" charset="0"/>
                <a:cs typeface="Times New Roman" pitchFamily="18" charset="0"/>
              </a:rPr>
              <a:t>-</a:t>
            </a:r>
            <a:endParaRPr lang="ru-RU" altLang="ru-RU" sz="1200" b="1" kern="0" dirty="0">
              <a:solidFill>
                <a:srgbClr val="000099"/>
              </a:solidFill>
              <a:latin typeface="Times New Roman" pitchFamily="18" charset="0"/>
              <a:cs typeface="Times New Roman" pitchFamily="18" charset="0"/>
            </a:endParaRPr>
          </a:p>
          <a:p>
            <a:pPr algn="ctr">
              <a:defRPr/>
            </a:pPr>
            <a:r>
              <a:rPr lang="ru-RU" altLang="ru-RU" sz="1200" b="1" kern="0" dirty="0" err="1">
                <a:solidFill>
                  <a:srgbClr val="000099"/>
                </a:solidFill>
                <a:latin typeface="Times New Roman" pitchFamily="18" charset="0"/>
                <a:cs typeface="Times New Roman" pitchFamily="18" charset="0"/>
              </a:rPr>
              <a:t>ционных</a:t>
            </a:r>
            <a:r>
              <a:rPr lang="ru-RU" altLang="ru-RU" sz="1200" b="1" kern="0" dirty="0">
                <a:solidFill>
                  <a:srgbClr val="000099"/>
                </a:solidFill>
                <a:latin typeface="Times New Roman" pitchFamily="18" charset="0"/>
                <a:cs typeface="Times New Roman" pitchFamily="18" charset="0"/>
              </a:rPr>
              <a:t> </a:t>
            </a:r>
          </a:p>
          <a:p>
            <a:pPr algn="ctr">
              <a:defRPr/>
            </a:pPr>
            <a:r>
              <a:rPr lang="ru-RU" altLang="ru-RU" sz="1200" b="1" kern="0" dirty="0">
                <a:solidFill>
                  <a:srgbClr val="000099"/>
                </a:solidFill>
                <a:latin typeface="Times New Roman" pitchFamily="18" charset="0"/>
                <a:cs typeface="Times New Roman" pitchFamily="18" charset="0"/>
              </a:rPr>
              <a:t>ресурсов</a:t>
            </a:r>
          </a:p>
        </p:txBody>
      </p:sp>
      <p:sp>
        <p:nvSpPr>
          <p:cNvPr id="19" name="Rectangle 24"/>
          <p:cNvSpPr>
            <a:spLocks noChangeArrowheads="1"/>
          </p:cNvSpPr>
          <p:nvPr/>
        </p:nvSpPr>
        <p:spPr bwMode="auto">
          <a:xfrm flipH="1">
            <a:off x="2722312" y="5248869"/>
            <a:ext cx="792088" cy="1331029"/>
          </a:xfrm>
          <a:prstGeom prst="rect">
            <a:avLst/>
          </a:prstGeom>
          <a:solidFill>
            <a:schemeClr val="accent5">
              <a:lumMod val="20000"/>
              <a:lumOff val="80000"/>
            </a:schemeClr>
          </a:solidFill>
          <a:ln>
            <a:headEnd/>
            <a:tailEnd/>
          </a:ln>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altLang="ru-RU" sz="1050" b="1" kern="0" dirty="0">
                <a:solidFill>
                  <a:srgbClr val="000099"/>
                </a:solidFill>
                <a:latin typeface="Times New Roman" pitchFamily="18" charset="0"/>
                <a:cs typeface="Times New Roman" pitchFamily="18" charset="0"/>
              </a:rPr>
              <a:t>Программа </a:t>
            </a:r>
          </a:p>
          <a:p>
            <a:pPr algn="ctr">
              <a:defRPr/>
            </a:pPr>
            <a:r>
              <a:rPr lang="ru-RU" altLang="ru-RU" sz="1050" b="1" kern="0" dirty="0">
                <a:solidFill>
                  <a:srgbClr val="000099"/>
                </a:solidFill>
                <a:latin typeface="Times New Roman" pitchFamily="18" charset="0"/>
                <a:cs typeface="Times New Roman" pitchFamily="18" charset="0"/>
              </a:rPr>
              <a:t>сохранения и </a:t>
            </a:r>
          </a:p>
          <a:p>
            <a:pPr algn="ctr">
              <a:defRPr/>
            </a:pPr>
            <a:r>
              <a:rPr lang="ru-RU" altLang="ru-RU" sz="1050" b="1" kern="0" dirty="0">
                <a:solidFill>
                  <a:srgbClr val="000099"/>
                </a:solidFill>
                <a:latin typeface="Times New Roman" pitchFamily="18" charset="0"/>
                <a:cs typeface="Times New Roman" pitchFamily="18" charset="0"/>
              </a:rPr>
              <a:t>повышения </a:t>
            </a:r>
          </a:p>
          <a:p>
            <a:pPr algn="ctr">
              <a:defRPr/>
            </a:pPr>
            <a:r>
              <a:rPr lang="ru-RU" altLang="ru-RU" sz="1050" b="1" kern="0" dirty="0">
                <a:solidFill>
                  <a:srgbClr val="000099"/>
                </a:solidFill>
                <a:latin typeface="Times New Roman" pitchFamily="18" charset="0"/>
                <a:cs typeface="Times New Roman" pitchFamily="18" charset="0"/>
              </a:rPr>
              <a:t>плодородия</a:t>
            </a:r>
            <a:br>
              <a:rPr lang="ru-RU" altLang="ru-RU" sz="1050" b="1" kern="0" dirty="0">
                <a:solidFill>
                  <a:srgbClr val="000099"/>
                </a:solidFill>
                <a:latin typeface="Times New Roman" pitchFamily="18" charset="0"/>
                <a:cs typeface="Times New Roman" pitchFamily="18" charset="0"/>
              </a:rPr>
            </a:br>
            <a:r>
              <a:rPr lang="ru-RU" altLang="ru-RU" sz="1050" b="1" kern="0" dirty="0">
                <a:solidFill>
                  <a:srgbClr val="000099"/>
                </a:solidFill>
                <a:latin typeface="Times New Roman" pitchFamily="18" charset="0"/>
                <a:cs typeface="Times New Roman" pitchFamily="18" charset="0"/>
              </a:rPr>
              <a:t>почв</a:t>
            </a:r>
          </a:p>
        </p:txBody>
      </p:sp>
      <p:sp>
        <p:nvSpPr>
          <p:cNvPr id="20" name="Rectangle 25"/>
          <p:cNvSpPr>
            <a:spLocks noChangeArrowheads="1"/>
          </p:cNvSpPr>
          <p:nvPr/>
        </p:nvSpPr>
        <p:spPr bwMode="auto">
          <a:xfrm flipH="1">
            <a:off x="3626129" y="5239868"/>
            <a:ext cx="792087" cy="1331029"/>
          </a:xfrm>
          <a:prstGeom prst="rect">
            <a:avLst/>
          </a:prstGeom>
          <a:solidFill>
            <a:schemeClr val="accent5">
              <a:lumMod val="20000"/>
              <a:lumOff val="80000"/>
            </a:schemeClr>
          </a:solidFill>
          <a:ln>
            <a:headEnd/>
            <a:tailEnd/>
          </a:ln>
          <a:scene3d>
            <a:camera prst="orthographicFront"/>
            <a:lightRig rig="threePt" dir="t"/>
          </a:scene3d>
          <a:sp3d>
            <a:bevelT/>
          </a:sp3d>
        </p:spPr>
        <p:style>
          <a:lnRef idx="1">
            <a:schemeClr val="accent5"/>
          </a:lnRef>
          <a:fillRef idx="2">
            <a:schemeClr val="accent5"/>
          </a:fillRef>
          <a:effectRef idx="1">
            <a:schemeClr val="accent5"/>
          </a:effectRef>
          <a:fontRef idx="minor">
            <a:schemeClr val="dk1"/>
          </a:fontRef>
        </p:style>
        <p:txBody>
          <a:bodyPr wrap="none" anchor="ctr"/>
          <a:lstStyle/>
          <a:p>
            <a:pPr algn="ctr">
              <a:defRPr/>
            </a:pPr>
            <a:r>
              <a:rPr lang="ru-RU" altLang="ru-RU" sz="1050" b="1" kern="0" dirty="0">
                <a:solidFill>
                  <a:srgbClr val="000099"/>
                </a:solidFill>
                <a:latin typeface="Times New Roman" pitchFamily="18" charset="0"/>
                <a:cs typeface="Times New Roman" pitchFamily="18" charset="0"/>
              </a:rPr>
              <a:t>Научно-</a:t>
            </a:r>
          </a:p>
          <a:p>
            <a:pPr algn="ctr">
              <a:defRPr/>
            </a:pPr>
            <a:r>
              <a:rPr lang="ru-RU" altLang="ru-RU" sz="1050" b="1" kern="0" dirty="0">
                <a:solidFill>
                  <a:srgbClr val="000099"/>
                </a:solidFill>
                <a:latin typeface="Times New Roman" pitchFamily="18" charset="0"/>
                <a:cs typeface="Times New Roman" pitchFamily="18" charset="0"/>
              </a:rPr>
              <a:t>методическое</a:t>
            </a:r>
          </a:p>
          <a:p>
            <a:pPr algn="ctr">
              <a:defRPr/>
            </a:pPr>
            <a:r>
              <a:rPr lang="ru-RU" altLang="ru-RU" sz="1050" b="1" kern="0" dirty="0">
                <a:solidFill>
                  <a:srgbClr val="000099"/>
                </a:solidFill>
                <a:latin typeface="Times New Roman" pitchFamily="18" charset="0"/>
                <a:cs typeface="Times New Roman" pitchFamily="18" charset="0"/>
              </a:rPr>
              <a:t>обеспечение</a:t>
            </a:r>
          </a:p>
        </p:txBody>
      </p:sp>
      <p:sp>
        <p:nvSpPr>
          <p:cNvPr id="22" name="Двойная стрелка вверх/вниз 21"/>
          <p:cNvSpPr/>
          <p:nvPr/>
        </p:nvSpPr>
        <p:spPr>
          <a:xfrm>
            <a:off x="251520" y="4873497"/>
            <a:ext cx="201428" cy="321710"/>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ru-RU"/>
          </a:p>
        </p:txBody>
      </p:sp>
      <p:sp>
        <p:nvSpPr>
          <p:cNvPr id="23" name="Двойная стрелка вверх/вниз 22"/>
          <p:cNvSpPr/>
          <p:nvPr/>
        </p:nvSpPr>
        <p:spPr>
          <a:xfrm>
            <a:off x="1125122" y="4873497"/>
            <a:ext cx="201427" cy="321710"/>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ru-RU"/>
          </a:p>
        </p:txBody>
      </p:sp>
      <p:sp>
        <p:nvSpPr>
          <p:cNvPr id="24" name="Двойная стрелка вверх/вниз 23"/>
          <p:cNvSpPr/>
          <p:nvPr/>
        </p:nvSpPr>
        <p:spPr>
          <a:xfrm>
            <a:off x="2063119" y="4889711"/>
            <a:ext cx="201428" cy="321710"/>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ru-RU"/>
          </a:p>
        </p:txBody>
      </p:sp>
      <p:sp>
        <p:nvSpPr>
          <p:cNvPr id="25" name="Двойная стрелка вверх/вниз 24"/>
          <p:cNvSpPr/>
          <p:nvPr/>
        </p:nvSpPr>
        <p:spPr>
          <a:xfrm>
            <a:off x="2915816" y="4889709"/>
            <a:ext cx="202540" cy="321712"/>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ru-RU"/>
          </a:p>
        </p:txBody>
      </p:sp>
      <p:sp>
        <p:nvSpPr>
          <p:cNvPr id="26" name="Двойная стрелка вверх/вниз 25"/>
          <p:cNvSpPr/>
          <p:nvPr/>
        </p:nvSpPr>
        <p:spPr>
          <a:xfrm>
            <a:off x="3837324" y="4869161"/>
            <a:ext cx="201428" cy="321710"/>
          </a:xfrm>
          <a:prstGeom prst="upDownArrow">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ru-RU"/>
          </a:p>
        </p:txBody>
      </p:sp>
      <p:sp>
        <p:nvSpPr>
          <p:cNvPr id="489" name="Прямоугольник 488"/>
          <p:cNvSpPr/>
          <p:nvPr/>
        </p:nvSpPr>
        <p:spPr>
          <a:xfrm>
            <a:off x="3707520" y="932723"/>
            <a:ext cx="5398450" cy="297004"/>
          </a:xfrm>
          <a:prstGeom prst="rect">
            <a:avLst/>
          </a:prstGeom>
          <a:solidFill>
            <a:schemeClr val="accent5">
              <a:lumMod val="20000"/>
              <a:lumOff val="80000"/>
            </a:schemeClr>
          </a:solidFill>
          <a:ln w="12700">
            <a:solidFill>
              <a:srgbClr val="0000FF"/>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95000"/>
              </a:lnSpc>
              <a:defRPr/>
            </a:pPr>
            <a:r>
              <a:rPr lang="ru-RU" sz="1400" b="1" dirty="0" smtClean="0">
                <a:solidFill>
                  <a:srgbClr val="000099"/>
                </a:solidFill>
                <a:latin typeface="Times New Roman" panose="02020603050405020304" pitchFamily="18" charset="0"/>
                <a:ea typeface="+mj-ea"/>
                <a:cs typeface="Times New Roman" panose="02020603050405020304" pitchFamily="18" charset="0"/>
              </a:rPr>
              <a:t>Мониторинг вегетационного индекса </a:t>
            </a:r>
            <a:r>
              <a:rPr lang="en-US" sz="1400" b="1" dirty="0" smtClean="0">
                <a:solidFill>
                  <a:srgbClr val="000099"/>
                </a:solidFill>
                <a:latin typeface="Times New Roman" panose="02020603050405020304" pitchFamily="18" charset="0"/>
                <a:ea typeface="+mj-ea"/>
                <a:cs typeface="Times New Roman" panose="02020603050405020304" pitchFamily="18" charset="0"/>
              </a:rPr>
              <a:t>NDVI</a:t>
            </a:r>
            <a:r>
              <a:rPr lang="ru-RU" sz="1400" b="1" dirty="0" smtClean="0">
                <a:solidFill>
                  <a:srgbClr val="000099"/>
                </a:solidFill>
                <a:latin typeface="Times New Roman" panose="02020603050405020304" pitchFamily="18" charset="0"/>
                <a:ea typeface="+mj-ea"/>
                <a:cs typeface="Times New Roman" panose="02020603050405020304" pitchFamily="18" charset="0"/>
              </a:rPr>
              <a:t> озимых культур</a:t>
            </a:r>
            <a:endParaRPr lang="ru-RU" sz="1400" b="1" dirty="0">
              <a:solidFill>
                <a:srgbClr val="000099"/>
              </a:solidFill>
              <a:latin typeface="Times New Roman" panose="02020603050405020304" pitchFamily="18" charset="0"/>
              <a:ea typeface="+mj-ea"/>
              <a:cs typeface="Times New Roman" panose="02020603050405020304" pitchFamily="18" charset="0"/>
            </a:endParaRPr>
          </a:p>
        </p:txBody>
      </p:sp>
      <p:pic>
        <p:nvPicPr>
          <p:cNvPr id="494" name="Рисунок 49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8146" y="1583639"/>
            <a:ext cx="1480095" cy="1248000"/>
          </a:xfrm>
          <a:prstGeom prst="rect">
            <a:avLst/>
          </a:prstGeom>
          <a:ln>
            <a:noFill/>
          </a:ln>
          <a:effectLst>
            <a:outerShdw blurRad="292100" dist="139700" dir="2700000" algn="tl" rotWithShape="0">
              <a:srgbClr val="333333">
                <a:alpha val="65000"/>
              </a:srgbClr>
            </a:outerShdw>
          </a:effectLst>
        </p:spPr>
      </p:pic>
      <p:cxnSp>
        <p:nvCxnSpPr>
          <p:cNvPr id="498" name="Прямая со стрелкой 497"/>
          <p:cNvCxnSpPr/>
          <p:nvPr/>
        </p:nvCxnSpPr>
        <p:spPr bwMode="auto">
          <a:xfrm flipH="1">
            <a:off x="5364088" y="1270250"/>
            <a:ext cx="72008" cy="238536"/>
          </a:xfrm>
          <a:prstGeom prst="straightConnector1">
            <a:avLst/>
          </a:prstGeom>
          <a:noFill/>
          <a:ln w="9525" cap="flat" cmpd="sng" algn="ctr">
            <a:solidFill>
              <a:srgbClr val="000099"/>
            </a:solidFill>
            <a:prstDash val="solid"/>
            <a:round/>
            <a:headEnd type="none" w="med" len="med"/>
            <a:tailEnd type="arrow"/>
          </a:ln>
          <a:effectLst/>
        </p:spPr>
      </p:cxnSp>
      <p:cxnSp>
        <p:nvCxnSpPr>
          <p:cNvPr id="503" name="Прямая со стрелкой 502"/>
          <p:cNvCxnSpPr/>
          <p:nvPr/>
        </p:nvCxnSpPr>
        <p:spPr bwMode="auto">
          <a:xfrm>
            <a:off x="8098485" y="1270250"/>
            <a:ext cx="73917" cy="238536"/>
          </a:xfrm>
          <a:prstGeom prst="straightConnector1">
            <a:avLst/>
          </a:prstGeom>
          <a:noFill/>
          <a:ln w="9525" cap="flat" cmpd="sng" algn="ctr">
            <a:solidFill>
              <a:srgbClr val="000099"/>
            </a:solidFill>
            <a:prstDash val="solid"/>
            <a:round/>
            <a:headEnd type="none" w="med" len="med"/>
            <a:tailEnd type="arrow"/>
          </a:ln>
          <a:effectLst/>
        </p:spPr>
      </p:cxnSp>
      <p:sp>
        <p:nvSpPr>
          <p:cNvPr id="506" name="TextBox 529"/>
          <p:cNvSpPr txBox="1">
            <a:spLocks noChangeArrowheads="1"/>
          </p:cNvSpPr>
          <p:nvPr/>
        </p:nvSpPr>
        <p:spPr bwMode="auto">
          <a:xfrm>
            <a:off x="4282379" y="3004696"/>
            <a:ext cx="4825564" cy="430887"/>
          </a:xfrm>
          <a:prstGeom prst="rect">
            <a:avLst/>
          </a:prstGeom>
          <a:solidFill>
            <a:schemeClr val="bg1"/>
          </a:solidFill>
          <a:ln>
            <a:noFill/>
          </a:ln>
          <a:extLst/>
        </p:spPr>
        <p:txBody>
          <a:bodyPr wrap="square">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defRPr sz="2000">
                <a:solidFill>
                  <a:schemeClr val="tx1"/>
                </a:solidFill>
                <a:latin typeface="Calibri" pitchFamily="34" charset="0"/>
              </a:defRPr>
            </a:lvl6pPr>
            <a:lvl7pPr eaLnBrk="0" fontAlgn="base" hangingPunct="0">
              <a:spcAft>
                <a:spcPct val="0"/>
              </a:spcAft>
              <a:buFont typeface="Arial" charset="0"/>
              <a:defRPr sz="2000">
                <a:solidFill>
                  <a:schemeClr val="tx1"/>
                </a:solidFill>
                <a:latin typeface="Calibri" pitchFamily="34" charset="0"/>
              </a:defRPr>
            </a:lvl7pPr>
            <a:lvl8pPr eaLnBrk="0" fontAlgn="base" hangingPunct="0">
              <a:spcAft>
                <a:spcPct val="0"/>
              </a:spcAft>
              <a:buFont typeface="Arial" charset="0"/>
              <a:defRPr sz="2000">
                <a:solidFill>
                  <a:schemeClr val="tx1"/>
                </a:solidFill>
                <a:latin typeface="Calibri" pitchFamily="34" charset="0"/>
              </a:defRPr>
            </a:lvl8pPr>
            <a:lvl9pPr eaLnBrk="0" fontAlgn="base" hangingPunct="0">
              <a:spcAft>
                <a:spcPct val="0"/>
              </a:spcAft>
              <a:buFont typeface="Arial" charset="0"/>
              <a:defRPr sz="2000">
                <a:solidFill>
                  <a:schemeClr val="tx1"/>
                </a:solidFill>
                <a:latin typeface="Calibri" pitchFamily="34" charset="0"/>
              </a:defRPr>
            </a:lvl9pPr>
          </a:lstStyle>
          <a:p>
            <a:pPr algn="ctr"/>
            <a:r>
              <a:rPr lang="ru-RU" altLang="ru-RU" sz="1100" b="1" dirty="0">
                <a:solidFill>
                  <a:srgbClr val="C00000"/>
                </a:solidFill>
                <a:latin typeface="Times New Roman" pitchFamily="18" charset="0"/>
                <a:cs typeface="Times New Roman" pitchFamily="18" charset="0"/>
              </a:rPr>
              <a:t>Ежегодно инновационными методами </a:t>
            </a:r>
            <a:r>
              <a:rPr lang="ru-RU" altLang="ru-RU" sz="1100" b="1" dirty="0" smtClean="0">
                <a:solidFill>
                  <a:srgbClr val="C00000"/>
                </a:solidFill>
                <a:latin typeface="Times New Roman" pitchFamily="18" charset="0"/>
                <a:cs typeface="Times New Roman" pitchFamily="18" charset="0"/>
              </a:rPr>
              <a:t>обследуется  </a:t>
            </a:r>
            <a:r>
              <a:rPr lang="ru-RU" altLang="ru-RU" sz="1100" b="1" dirty="0">
                <a:solidFill>
                  <a:srgbClr val="C00000"/>
                </a:solidFill>
                <a:latin typeface="Times New Roman" pitchFamily="18" charset="0"/>
                <a:cs typeface="Times New Roman" pitchFamily="18" charset="0"/>
              </a:rPr>
              <a:t>150-180 тыс. га </a:t>
            </a:r>
            <a:r>
              <a:rPr lang="ru-RU" altLang="ru-RU" sz="1100" b="1" dirty="0" smtClean="0">
                <a:solidFill>
                  <a:srgbClr val="C00000"/>
                </a:solidFill>
                <a:latin typeface="Times New Roman" pitchFamily="18" charset="0"/>
                <a:cs typeface="Times New Roman" pitchFamily="18" charset="0"/>
              </a:rPr>
              <a:t>с.-х. </a:t>
            </a:r>
            <a:r>
              <a:rPr lang="ru-RU" altLang="ru-RU" sz="1100" b="1" dirty="0">
                <a:solidFill>
                  <a:srgbClr val="C00000"/>
                </a:solidFill>
                <a:latin typeface="Times New Roman" pitchFamily="18" charset="0"/>
                <a:cs typeface="Times New Roman" pitchFamily="18" charset="0"/>
              </a:rPr>
              <a:t>угодий</a:t>
            </a:r>
          </a:p>
        </p:txBody>
      </p:sp>
      <p:pic>
        <p:nvPicPr>
          <p:cNvPr id="508" name="Picture 3" descr="F:\ДЛЯ РАН\НОВОСТИ\IMG-20150831-WA0004.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6232" r="5541" b="14944"/>
          <a:stretch/>
        </p:blipFill>
        <p:spPr bwMode="auto">
          <a:xfrm>
            <a:off x="4446503" y="3380182"/>
            <a:ext cx="1979186" cy="16541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09" name="Picture 532" descr="D:\ФОТО\автожир\Полеты фото 2.JPG"/>
          <p:cNvPicPr>
            <a:picLocks noChangeAspect="1" noChangeArrowheads="1"/>
          </p:cNvPicPr>
          <p:nvPr/>
        </p:nvPicPr>
        <p:blipFill rotWithShape="1">
          <a:blip r:embed="rId7" cstate="print">
            <a:extLst/>
          </a:blip>
          <a:srcRect l="9659"/>
          <a:stretch/>
        </p:blipFill>
        <p:spPr bwMode="auto">
          <a:xfrm>
            <a:off x="4581612" y="5195209"/>
            <a:ext cx="1788008" cy="1484389"/>
          </a:xfrm>
          <a:prstGeom prst="rect">
            <a:avLst/>
          </a:prstGeom>
          <a:ln>
            <a:noFill/>
          </a:ln>
          <a:effectLst>
            <a:outerShdw blurRad="292100" dist="139700" dir="2700000" algn="tl" rotWithShape="0">
              <a:srgbClr val="333333">
                <a:alpha val="65000"/>
              </a:srgbClr>
            </a:outerShdw>
          </a:effectLst>
          <a:extLst/>
        </p:spPr>
      </p:pic>
      <p:pic>
        <p:nvPicPr>
          <p:cNvPr id="1026" name="Picture 2" descr="F:\Май NDVI 2019.jpg"/>
          <p:cNvPicPr>
            <a:picLocks noGrp="1" noChangeAspect="1" noChangeArrowheads="1"/>
          </p:cNvPicPr>
          <p:nvPr>
            <p:ph idx="1"/>
          </p:nvPr>
        </p:nvPicPr>
        <p:blipFill>
          <a:blip r:embed="rId8" cstate="print">
            <a:extLst>
              <a:ext uri="{28A0092B-C50C-407E-A947-70E740481C1C}">
                <a14:useLocalDpi xmlns:a14="http://schemas.microsoft.com/office/drawing/2010/main" val="0"/>
              </a:ext>
            </a:extLst>
          </a:blip>
          <a:srcRect/>
          <a:stretch>
            <a:fillRect/>
          </a:stretch>
        </p:blipFill>
        <p:spPr bwMode="auto">
          <a:xfrm>
            <a:off x="7371008" y="1593946"/>
            <a:ext cx="1732106" cy="1248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7" name="Picture 3" descr="F:\Май График.png"/>
          <p:cNvPicPr>
            <a:picLocks noChangeAspect="1" noChangeArrowheads="1"/>
          </p:cNvPicPr>
          <p:nvPr/>
        </p:nvPicPr>
        <p:blipFill>
          <a:blip r:embed="rId9" cstate="print">
            <a:extLst>
              <a:ext uri="{BEBA8EAE-BF5A-486C-A8C5-ECC9F3942E4B}">
                <a14:imgProps xmlns:a14="http://schemas.microsoft.com/office/drawing/2010/main">
                  <a14:imgLayer r:embed="rId10">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4211962" y="1576177"/>
            <a:ext cx="1684987" cy="1248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cxnSp>
        <p:nvCxnSpPr>
          <p:cNvPr id="499" name="Прямая со стрелкой 498"/>
          <p:cNvCxnSpPr/>
          <p:nvPr/>
        </p:nvCxnSpPr>
        <p:spPr bwMode="auto">
          <a:xfrm>
            <a:off x="6732240" y="1315216"/>
            <a:ext cx="0" cy="238536"/>
          </a:xfrm>
          <a:prstGeom prst="straightConnector1">
            <a:avLst/>
          </a:prstGeom>
          <a:noFill/>
          <a:ln w="9525" cap="flat" cmpd="sng" algn="ctr">
            <a:solidFill>
              <a:srgbClr val="000099"/>
            </a:solidFill>
            <a:prstDash val="solid"/>
            <a:round/>
            <a:headEnd type="none" w="med" len="med"/>
            <a:tailEnd type="arrow"/>
          </a:ln>
          <a:effectLst/>
        </p:spPr>
      </p:cxnSp>
      <p:pic>
        <p:nvPicPr>
          <p:cNvPr id="502" name="Picture 15" descr="D:\фото\Работа\фото Квадро\image-08-02-16-12-40-9.jpe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594169" y="3401178"/>
            <a:ext cx="1451447" cy="162883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4" name="Picture 4" descr="F:\ДЛЯ РАН\Космоснимки_стационар\1.jpg"/>
          <p:cNvPicPr>
            <a:picLocks noChangeAspect="1" noChangeArrowheads="1"/>
          </p:cNvPicPr>
          <p:nvPr/>
        </p:nvPicPr>
        <p:blipFill rotWithShape="1">
          <a:blip r:embed="rId12" cstate="print">
            <a:extLst>
              <a:ext uri="{BEBA8EAE-BF5A-486C-A8C5-ECC9F3942E4B}">
                <a14:imgProps xmlns:a14="http://schemas.microsoft.com/office/drawing/2010/main">
                  <a14:imgLayer r:embed="rId13">
                    <a14:imgEffect>
                      <a14:brightnessContrast bright="20000"/>
                    </a14:imgEffect>
                  </a14:imgLayer>
                </a14:imgProps>
              </a:ext>
              <a:ext uri="{28A0092B-C50C-407E-A947-70E740481C1C}">
                <a14:useLocalDpi xmlns:a14="http://schemas.microsoft.com/office/drawing/2010/main" val="0"/>
              </a:ext>
            </a:extLst>
          </a:blip>
          <a:srcRect t="31417" b="18023"/>
          <a:stretch/>
        </p:blipFill>
        <p:spPr bwMode="auto">
          <a:xfrm>
            <a:off x="6855546" y="5258350"/>
            <a:ext cx="2214112" cy="14551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05" name="Рисунок 8"/>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416362" y="3704698"/>
            <a:ext cx="1097156" cy="870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1" name="Стрелка влево 510"/>
          <p:cNvSpPr/>
          <p:nvPr/>
        </p:nvSpPr>
        <p:spPr>
          <a:xfrm rot="15368760">
            <a:off x="6798359" y="4953179"/>
            <a:ext cx="624000" cy="144000"/>
          </a:xfrm>
          <a:prstGeom prst="leftArrow">
            <a:avLst>
              <a:gd name="adj1" fmla="val 50000"/>
              <a:gd name="adj2" fmla="val 87737"/>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512" name="Стрелка влево 511"/>
          <p:cNvSpPr/>
          <p:nvPr/>
        </p:nvSpPr>
        <p:spPr>
          <a:xfrm rot="11170195">
            <a:off x="6378583" y="5604098"/>
            <a:ext cx="468000" cy="192000"/>
          </a:xfrm>
          <a:prstGeom prst="leftArrow">
            <a:avLst>
              <a:gd name="adj1" fmla="val 50000"/>
              <a:gd name="adj2" fmla="val 87737"/>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ru-RU"/>
          </a:p>
        </p:txBody>
      </p:sp>
      <p:sp>
        <p:nvSpPr>
          <p:cNvPr id="491" name="Номер слайда 1"/>
          <p:cNvSpPr>
            <a:spLocks noGrp="1"/>
          </p:cNvSpPr>
          <p:nvPr>
            <p:ph type="sldNum" sz="quarter" idx="12"/>
          </p:nvPr>
        </p:nvSpPr>
        <p:spPr>
          <a:xfrm>
            <a:off x="7020272" y="6539746"/>
            <a:ext cx="2133600" cy="365125"/>
          </a:xfrm>
        </p:spPr>
        <p:txBody>
          <a:bodyPr/>
          <a:lstStyle/>
          <a:p>
            <a:fld id="{B19B0651-EE4F-4900-A07F-96A6BFA9D0F0}" type="slidenum">
              <a:rPr lang="ru-RU" b="1" smtClean="0">
                <a:solidFill>
                  <a:srgbClr val="000099"/>
                </a:solidFill>
                <a:latin typeface="Times New Roman" pitchFamily="18" charset="0"/>
                <a:cs typeface="Times New Roman" pitchFamily="18" charset="0"/>
              </a:rPr>
              <a:t>40</a:t>
            </a:fld>
            <a:endParaRPr lang="ru-RU" b="1" dirty="0">
              <a:solidFill>
                <a:srgbClr val="000099"/>
              </a:solidFill>
              <a:latin typeface="Times New Roman" pitchFamily="18" charset="0"/>
              <a:cs typeface="Times New Roman" pitchFamily="18" charset="0"/>
            </a:endParaRPr>
          </a:p>
        </p:txBody>
      </p:sp>
      <p:sp>
        <p:nvSpPr>
          <p:cNvPr id="32" name="Скругленный прямоугольник 31"/>
          <p:cNvSpPr/>
          <p:nvPr/>
        </p:nvSpPr>
        <p:spPr>
          <a:xfrm>
            <a:off x="307874" y="116632"/>
            <a:ext cx="8640960" cy="655816"/>
          </a:xfrm>
          <a:prstGeom prst="roundRect">
            <a:avLst/>
          </a:prstGeom>
          <a:solidFill>
            <a:schemeClr val="accent5">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spc="50" dirty="0">
                <a:solidFill>
                  <a:schemeClr val="accent5">
                    <a:lumMod val="50000"/>
                  </a:schemeClr>
                </a:solidFill>
                <a:latin typeface="Times New Roman" pitchFamily="18" charset="0"/>
                <a:cs typeface="Times New Roman" pitchFamily="18" charset="0"/>
              </a:rPr>
              <a:t>Мониторинг состояния и использования земель </a:t>
            </a:r>
          </a:p>
          <a:p>
            <a:pPr algn="ctr"/>
            <a:r>
              <a:rPr lang="ru-RU" sz="2000" b="1" spc="50" dirty="0">
                <a:solidFill>
                  <a:schemeClr val="accent5">
                    <a:lumMod val="50000"/>
                  </a:schemeClr>
                </a:solidFill>
                <a:latin typeface="Times New Roman" pitchFamily="18" charset="0"/>
                <a:cs typeface="Times New Roman" pitchFamily="18" charset="0"/>
              </a:rPr>
              <a:t>Дистанционные технологии</a:t>
            </a:r>
          </a:p>
        </p:txBody>
      </p:sp>
    </p:spTree>
    <p:extLst>
      <p:ext uri="{BB962C8B-B14F-4D97-AF65-F5344CB8AC3E}">
        <p14:creationId xmlns:p14="http://schemas.microsoft.com/office/powerpoint/2010/main" val="256853620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2286000" y="1720840"/>
            <a:ext cx="4572000" cy="369332"/>
          </a:xfrm>
          <a:prstGeom prst="rect">
            <a:avLst/>
          </a:prstGeom>
        </p:spPr>
        <p:txBody>
          <a:bodyPr>
            <a:spAutoFit/>
          </a:bodyPr>
          <a:lstStyle/>
          <a:p>
            <a:endParaRPr lang="ru-RU" dirty="0">
              <a:solidFill>
                <a:srgbClr val="7030A0"/>
              </a:solidFill>
            </a:endParaRPr>
          </a:p>
        </p:txBody>
      </p:sp>
    </p:spTree>
    <p:extLst>
      <p:ext uri="{BB962C8B-B14F-4D97-AF65-F5344CB8AC3E}">
        <p14:creationId xmlns:p14="http://schemas.microsoft.com/office/powerpoint/2010/main" val="314338275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dirty="0"/>
          </a:p>
        </p:txBody>
      </p:sp>
    </p:spTree>
    <p:extLst>
      <p:ext uri="{BB962C8B-B14F-4D97-AF65-F5344CB8AC3E}">
        <p14:creationId xmlns:p14="http://schemas.microsoft.com/office/powerpoint/2010/main" val="15493722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 Box 6"/>
          <p:cNvSpPr txBox="1">
            <a:spLocks noChangeArrowheads="1"/>
          </p:cNvSpPr>
          <p:nvPr/>
        </p:nvSpPr>
        <p:spPr bwMode="auto">
          <a:xfrm>
            <a:off x="105970" y="774453"/>
            <a:ext cx="88931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0" tIns="0" rIns="0" bIns="0">
            <a:spAutoFit/>
          </a:bodyPr>
          <a:lstStyle>
            <a:lvl1pPr defTabSz="854075" eaLnBrk="0" hangingPunct="0">
              <a:defRPr>
                <a:solidFill>
                  <a:schemeClr val="tx1"/>
                </a:solidFill>
                <a:latin typeface="Tahoma" pitchFamily="34" charset="0"/>
              </a:defRPr>
            </a:lvl1pPr>
            <a:lvl2pPr marL="742950" indent="-285750" defTabSz="854075" eaLnBrk="0" hangingPunct="0">
              <a:defRPr>
                <a:solidFill>
                  <a:schemeClr val="tx1"/>
                </a:solidFill>
                <a:latin typeface="Tahoma" pitchFamily="34" charset="0"/>
              </a:defRPr>
            </a:lvl2pPr>
            <a:lvl3pPr marL="1143000" indent="-228600" defTabSz="854075" eaLnBrk="0" hangingPunct="0">
              <a:defRPr>
                <a:solidFill>
                  <a:schemeClr val="tx1"/>
                </a:solidFill>
                <a:latin typeface="Tahoma" pitchFamily="34" charset="0"/>
              </a:defRPr>
            </a:lvl3pPr>
            <a:lvl4pPr marL="1600200" indent="-228600" defTabSz="854075" eaLnBrk="0" hangingPunct="0">
              <a:defRPr>
                <a:solidFill>
                  <a:schemeClr val="tx1"/>
                </a:solidFill>
                <a:latin typeface="Tahoma" pitchFamily="34" charset="0"/>
              </a:defRPr>
            </a:lvl4pPr>
            <a:lvl5pPr marL="2057400" indent="-228600" defTabSz="854075" eaLnBrk="0" hangingPunct="0">
              <a:defRPr>
                <a:solidFill>
                  <a:schemeClr val="tx1"/>
                </a:solidFill>
                <a:latin typeface="Tahoma" pitchFamily="34" charset="0"/>
              </a:defRPr>
            </a:lvl5pPr>
            <a:lvl6pPr marL="2514600" indent="-228600" defTabSz="854075" eaLnBrk="0" fontAlgn="base" hangingPunct="0">
              <a:spcBef>
                <a:spcPct val="0"/>
              </a:spcBef>
              <a:spcAft>
                <a:spcPct val="0"/>
              </a:spcAft>
              <a:defRPr>
                <a:solidFill>
                  <a:schemeClr val="tx1"/>
                </a:solidFill>
                <a:latin typeface="Tahoma" pitchFamily="34" charset="0"/>
              </a:defRPr>
            </a:lvl6pPr>
            <a:lvl7pPr marL="2971800" indent="-228600" defTabSz="854075" eaLnBrk="0" fontAlgn="base" hangingPunct="0">
              <a:spcBef>
                <a:spcPct val="0"/>
              </a:spcBef>
              <a:spcAft>
                <a:spcPct val="0"/>
              </a:spcAft>
              <a:defRPr>
                <a:solidFill>
                  <a:schemeClr val="tx1"/>
                </a:solidFill>
                <a:latin typeface="Tahoma" pitchFamily="34" charset="0"/>
              </a:defRPr>
            </a:lvl7pPr>
            <a:lvl8pPr marL="3429000" indent="-228600" defTabSz="854075" eaLnBrk="0" fontAlgn="base" hangingPunct="0">
              <a:spcBef>
                <a:spcPct val="0"/>
              </a:spcBef>
              <a:spcAft>
                <a:spcPct val="0"/>
              </a:spcAft>
              <a:defRPr>
                <a:solidFill>
                  <a:schemeClr val="tx1"/>
                </a:solidFill>
                <a:latin typeface="Tahoma" pitchFamily="34" charset="0"/>
              </a:defRPr>
            </a:lvl8pPr>
            <a:lvl9pPr marL="3886200" indent="-228600" defTabSz="854075" eaLnBrk="0" fontAlgn="base" hangingPunct="0">
              <a:spcBef>
                <a:spcPct val="0"/>
              </a:spcBef>
              <a:spcAft>
                <a:spcPct val="0"/>
              </a:spcAft>
              <a:defRPr>
                <a:solidFill>
                  <a:schemeClr val="tx1"/>
                </a:solidFill>
                <a:latin typeface="Tahoma" pitchFamily="34" charset="0"/>
              </a:defRPr>
            </a:lvl9pPr>
          </a:lstStyle>
          <a:p>
            <a:pPr algn="ctr" eaLnBrk="1" hangingPunct="1">
              <a:spcBef>
                <a:spcPct val="50000"/>
              </a:spcBef>
            </a:pPr>
            <a:r>
              <a:rPr lang="ru-RU" sz="2000" b="1" dirty="0">
                <a:solidFill>
                  <a:srgbClr val="002060"/>
                </a:solidFill>
                <a:latin typeface="Times New Roman" pitchFamily="18" charset="0"/>
              </a:rPr>
              <a:t>Сравнение основных технологических операций отвальной, минимальной и нулевой обработок почвы</a:t>
            </a:r>
          </a:p>
        </p:txBody>
      </p:sp>
      <p:sp>
        <p:nvSpPr>
          <p:cNvPr id="2" name="Прямоугольник 1"/>
          <p:cNvSpPr/>
          <p:nvPr/>
        </p:nvSpPr>
        <p:spPr>
          <a:xfrm>
            <a:off x="-17732" y="1436460"/>
            <a:ext cx="9161732" cy="5446713"/>
          </a:xfrm>
          <a:prstGeom prst="rect">
            <a:avLst/>
          </a:prstGeom>
          <a:solidFill>
            <a:schemeClr val="accent5">
              <a:lumMod val="50000"/>
            </a:schemeClr>
          </a:solidFill>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ru-RU"/>
          </a:p>
        </p:txBody>
      </p:sp>
      <p:pic>
        <p:nvPicPr>
          <p:cNvPr id="27653" name="Object 3" descr="npo0000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8" y="1466148"/>
            <a:ext cx="8632825"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
        <p:nvSpPr>
          <p:cNvPr id="6"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Объект 1"/>
          <p:cNvSpPr>
            <a:spLocks noGrp="1"/>
          </p:cNvSpPr>
          <p:nvPr>
            <p:ph idx="1"/>
          </p:nvPr>
        </p:nvSpPr>
        <p:spPr>
          <a:xfrm>
            <a:off x="179388" y="1878013"/>
            <a:ext cx="6234112" cy="4464050"/>
          </a:xfrm>
        </p:spPr>
        <p:txBody>
          <a:bodyPr/>
          <a:lstStyle/>
          <a:p>
            <a:pPr marL="0" indent="0" algn="ctr" eaLnBrk="1" hangingPunct="1">
              <a:buFont typeface="Wingdings 2" pitchFamily="18" charset="2"/>
              <a:buNone/>
              <a:defRPr/>
            </a:pPr>
            <a:r>
              <a:rPr lang="ru-RU" sz="2400" b="1" dirty="0" smtClean="0">
                <a:solidFill>
                  <a:srgbClr val="002060"/>
                </a:solidFill>
              </a:rPr>
              <a:t>Тракторы должны обладать следующими характеристиками: </a:t>
            </a:r>
          </a:p>
          <a:p>
            <a:pPr marL="0" indent="0" algn="ctr" eaLnBrk="1" hangingPunct="1">
              <a:buFont typeface="Wingdings 2" pitchFamily="18" charset="2"/>
              <a:buNone/>
              <a:defRPr/>
            </a:pPr>
            <a:endParaRPr lang="ru-RU" sz="1200" b="1" dirty="0" smtClean="0">
              <a:solidFill>
                <a:srgbClr val="002060"/>
              </a:solidFill>
            </a:endParaRPr>
          </a:p>
          <a:p>
            <a:pPr eaLnBrk="1" hangingPunct="1">
              <a:buFont typeface="Courier New" pitchFamily="49" charset="0"/>
              <a:buChar char="o"/>
              <a:defRPr/>
            </a:pPr>
            <a:r>
              <a:rPr lang="ru-RU" sz="2400" dirty="0" smtClean="0">
                <a:solidFill>
                  <a:srgbClr val="002060"/>
                </a:solidFill>
              </a:rPr>
              <a:t>Оборудованы шинами низкого давления; </a:t>
            </a:r>
          </a:p>
          <a:p>
            <a:pPr eaLnBrk="1" hangingPunct="1">
              <a:buFont typeface="Courier New" pitchFamily="49" charset="0"/>
              <a:buChar char="o"/>
              <a:defRPr/>
            </a:pPr>
            <a:r>
              <a:rPr lang="ru-RU" sz="2400" dirty="0" smtClean="0">
                <a:solidFill>
                  <a:srgbClr val="002060"/>
                </a:solidFill>
              </a:rPr>
              <a:t> Иметь четырехколесный привод; </a:t>
            </a:r>
          </a:p>
          <a:p>
            <a:pPr eaLnBrk="1" hangingPunct="1">
              <a:buFont typeface="Courier New" pitchFamily="49" charset="0"/>
              <a:buChar char="o"/>
              <a:defRPr/>
            </a:pPr>
            <a:r>
              <a:rPr lang="ru-RU" sz="2400" dirty="0" smtClean="0">
                <a:solidFill>
                  <a:srgbClr val="002060"/>
                </a:solidFill>
              </a:rPr>
              <a:t>Должны также иметь большую мощность на единицу веса;</a:t>
            </a:r>
          </a:p>
          <a:p>
            <a:pPr eaLnBrk="1" hangingPunct="1">
              <a:buFont typeface="Courier New" pitchFamily="49" charset="0"/>
              <a:buChar char="o"/>
              <a:defRPr/>
            </a:pPr>
            <a:r>
              <a:rPr lang="ru-RU" sz="2400" dirty="0" smtClean="0">
                <a:solidFill>
                  <a:srgbClr val="002060"/>
                </a:solidFill>
              </a:rPr>
              <a:t>Иметь навигационное оборудование и оснащение системой параллельного вождения.</a:t>
            </a:r>
          </a:p>
        </p:txBody>
      </p:sp>
      <p:sp>
        <p:nvSpPr>
          <p:cNvPr id="5" name="Прямоугольник 4"/>
          <p:cNvSpPr/>
          <p:nvPr/>
        </p:nvSpPr>
        <p:spPr>
          <a:xfrm>
            <a:off x="330994" y="804924"/>
            <a:ext cx="8424862" cy="522288"/>
          </a:xfrm>
          <a:prstGeom prst="rect">
            <a:avLst/>
          </a:prstGeom>
          <a:solidFill>
            <a:schemeClr val="accent5">
              <a:lumMod val="40000"/>
              <a:lumOff val="6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defRPr/>
            </a:pPr>
            <a:r>
              <a:rPr lang="ru-RU" sz="2800" b="1" dirty="0">
                <a:solidFill>
                  <a:srgbClr val="002060"/>
                </a:solidFill>
                <a:latin typeface="Times New Roman" pitchFamily="18" charset="0"/>
                <a:cs typeface="Times New Roman" pitchFamily="18" charset="0"/>
              </a:rPr>
              <a:t>Механизация в системе сберегающего земледелия </a:t>
            </a:r>
          </a:p>
        </p:txBody>
      </p:sp>
      <p:pic>
        <p:nvPicPr>
          <p:cNvPr id="37893" name="Picture 5" descr="https://ukrmarket.net/images/186/186890z_agropilot-pribor-parallelnogo-vozhdeniya-10-gts_selhoztehnika_Kiev_pic6.png"/>
          <p:cNvPicPr>
            <a:picLocks noChangeAspect="1" noChangeArrowheads="1"/>
          </p:cNvPicPr>
          <p:nvPr/>
        </p:nvPicPr>
        <p:blipFill rotWithShape="1">
          <a:blip r:embed="rId2"/>
          <a:srcRect l="-1" r="12107"/>
          <a:stretch/>
        </p:blipFill>
        <p:spPr bwMode="auto">
          <a:xfrm>
            <a:off x="5911251" y="1502542"/>
            <a:ext cx="2749761" cy="18650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7895" name="Picture 7" descr="https://hagri.ru/upload/iblock/2eb/2ebf648b25f6343e883961244be33b42.jpg"/>
          <p:cNvPicPr>
            <a:picLocks noChangeAspect="1" noChangeArrowheads="1"/>
          </p:cNvPicPr>
          <p:nvPr/>
        </p:nvPicPr>
        <p:blipFill rotWithShape="1">
          <a:blip r:embed="rId3"/>
          <a:srcRect l="24904" r="24605"/>
          <a:stretch/>
        </p:blipFill>
        <p:spPr bwMode="auto">
          <a:xfrm>
            <a:off x="6200993" y="3494278"/>
            <a:ext cx="2786899" cy="17282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7897" name="Picture 9" descr="https://i.ytimg.com/vi/WE1pIW6ER7o/maxresdefault.jpg"/>
          <p:cNvPicPr>
            <a:picLocks noChangeAspect="1" noChangeArrowheads="1"/>
          </p:cNvPicPr>
          <p:nvPr/>
        </p:nvPicPr>
        <p:blipFill>
          <a:blip r:embed="rId4"/>
          <a:srcRect/>
          <a:stretch>
            <a:fillRect/>
          </a:stretch>
        </p:blipFill>
        <p:spPr bwMode="auto">
          <a:xfrm>
            <a:off x="5929614" y="5411788"/>
            <a:ext cx="3042935" cy="14462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Объект 1"/>
          <p:cNvSpPr>
            <a:spLocks noGrp="1"/>
          </p:cNvSpPr>
          <p:nvPr>
            <p:ph idx="1"/>
          </p:nvPr>
        </p:nvSpPr>
        <p:spPr>
          <a:xfrm>
            <a:off x="457200" y="1341438"/>
            <a:ext cx="8229600" cy="1079500"/>
          </a:xfrm>
        </p:spPr>
        <p:txBody>
          <a:bodyPr>
            <a:normAutofit lnSpcReduction="10000"/>
          </a:bodyPr>
          <a:lstStyle/>
          <a:p>
            <a:pPr algn="just" eaLnBrk="1" hangingPunct="1">
              <a:buFont typeface="Courier New" pitchFamily="49" charset="0"/>
              <a:buChar char="o"/>
            </a:pPr>
            <a:r>
              <a:rPr lang="ru-RU" sz="2000" dirty="0" err="1" smtClean="0">
                <a:solidFill>
                  <a:srgbClr val="002060"/>
                </a:solidFill>
                <a:latin typeface="Times New Roman" pitchFamily="18" charset="0"/>
                <a:cs typeface="Times New Roman" pitchFamily="18" charset="0"/>
              </a:rPr>
              <a:t>измельчителем</a:t>
            </a:r>
            <a:r>
              <a:rPr lang="ru-RU" sz="2000" dirty="0" smtClean="0">
                <a:solidFill>
                  <a:srgbClr val="002060"/>
                </a:solidFill>
                <a:latin typeface="Times New Roman" pitchFamily="18" charset="0"/>
                <a:cs typeface="Times New Roman" pitchFamily="18" charset="0"/>
              </a:rPr>
              <a:t> и разбрасывателем соломы;</a:t>
            </a:r>
          </a:p>
          <a:p>
            <a:pPr algn="just" eaLnBrk="1" hangingPunct="1">
              <a:buFont typeface="Courier New" pitchFamily="49" charset="0"/>
              <a:buChar char="o"/>
            </a:pPr>
            <a:r>
              <a:rPr lang="ru-RU" sz="2000" dirty="0" smtClean="0">
                <a:solidFill>
                  <a:srgbClr val="002060"/>
                </a:solidFill>
                <a:latin typeface="Times New Roman" pitchFamily="18" charset="0"/>
                <a:cs typeface="Times New Roman" pitchFamily="18" charset="0"/>
              </a:rPr>
              <a:t>должны однородно распределять растительные остатки по полю;</a:t>
            </a:r>
          </a:p>
          <a:p>
            <a:pPr algn="just" eaLnBrk="1" hangingPunct="1">
              <a:buFont typeface="Courier New" pitchFamily="49" charset="0"/>
              <a:buChar char="o"/>
            </a:pPr>
            <a:r>
              <a:rPr lang="ru-RU" sz="2000" dirty="0" smtClean="0">
                <a:solidFill>
                  <a:srgbClr val="002060"/>
                </a:solidFill>
                <a:latin typeface="Times New Roman" pitchFamily="18" charset="0"/>
                <a:cs typeface="Times New Roman" pitchFamily="18" charset="0"/>
              </a:rPr>
              <a:t>должны иметь шины, сокращающие давление на почву</a:t>
            </a:r>
            <a:r>
              <a:rPr lang="ru-RU" sz="1800" dirty="0" smtClean="0">
                <a:solidFill>
                  <a:srgbClr val="002060"/>
                </a:solidFill>
                <a:latin typeface="Times New Roman" pitchFamily="18" charset="0"/>
                <a:cs typeface="Times New Roman" pitchFamily="18" charset="0"/>
              </a:rPr>
              <a:t>.</a:t>
            </a:r>
          </a:p>
        </p:txBody>
      </p:sp>
      <p:sp>
        <p:nvSpPr>
          <p:cNvPr id="6" name="Прямоугольник 5"/>
          <p:cNvSpPr/>
          <p:nvPr/>
        </p:nvSpPr>
        <p:spPr>
          <a:xfrm>
            <a:off x="1403350" y="768350"/>
            <a:ext cx="6553200" cy="369888"/>
          </a:xfrm>
          <a:prstGeom prst="rect">
            <a:avLst/>
          </a:prstGeom>
          <a:solidFill>
            <a:schemeClr val="accent5">
              <a:lumMod val="40000"/>
              <a:lumOff val="6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spcBef>
                <a:spcPts val="600"/>
              </a:spcBef>
              <a:buClr>
                <a:srgbClr val="F3A447"/>
              </a:buClr>
              <a:buSzPct val="85000"/>
              <a:defRPr/>
            </a:pPr>
            <a:r>
              <a:rPr lang="ru-RU" b="1" dirty="0">
                <a:solidFill>
                  <a:schemeClr val="accent5">
                    <a:lumMod val="50000"/>
                  </a:schemeClr>
                </a:solidFill>
              </a:rPr>
              <a:t>Комбайны зерноуборочные должны быть оснащены:</a:t>
            </a:r>
          </a:p>
        </p:txBody>
      </p:sp>
      <p:sp>
        <p:nvSpPr>
          <p:cNvPr id="9" name="Прямоугольник 8"/>
          <p:cNvSpPr/>
          <p:nvPr/>
        </p:nvSpPr>
        <p:spPr>
          <a:xfrm>
            <a:off x="1376363" y="2654300"/>
            <a:ext cx="6553200" cy="369888"/>
          </a:xfrm>
          <a:prstGeom prst="rect">
            <a:avLst/>
          </a:prstGeom>
          <a:solidFill>
            <a:schemeClr val="accent5">
              <a:lumMod val="40000"/>
              <a:lumOff val="6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defRPr/>
            </a:pPr>
            <a:r>
              <a:rPr lang="ru-RU" b="1" dirty="0">
                <a:solidFill>
                  <a:schemeClr val="accent5">
                    <a:lumMod val="50000"/>
                  </a:schemeClr>
                </a:solidFill>
              </a:rPr>
              <a:t>Опрыскиватели должны быть оборудованными: </a:t>
            </a:r>
          </a:p>
        </p:txBody>
      </p:sp>
      <p:sp>
        <p:nvSpPr>
          <p:cNvPr id="29703" name="Прямоугольник 7"/>
          <p:cNvSpPr>
            <a:spLocks noChangeArrowheads="1"/>
          </p:cNvSpPr>
          <p:nvPr/>
        </p:nvSpPr>
        <p:spPr bwMode="auto">
          <a:xfrm>
            <a:off x="291460" y="3212976"/>
            <a:ext cx="8398197" cy="3447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85750" indent="-285750">
              <a:buFont typeface="Arial" charset="0"/>
              <a:buChar char="•"/>
            </a:pPr>
            <a:r>
              <a:rPr lang="ru-RU" sz="2000" dirty="0">
                <a:solidFill>
                  <a:srgbClr val="002060"/>
                </a:solidFill>
                <a:latin typeface="Times New Roman" pitchFamily="18" charset="0"/>
                <a:cs typeface="Times New Roman" pitchFamily="18" charset="0"/>
              </a:rPr>
              <a:t>Однородным насосом с постоянным расходом, </a:t>
            </a:r>
          </a:p>
          <a:p>
            <a:pPr marL="285750" indent="-285750">
              <a:buFont typeface="Arial" charset="0"/>
              <a:buChar char="•"/>
            </a:pPr>
            <a:r>
              <a:rPr lang="ru-RU" sz="2000" dirty="0">
                <a:solidFill>
                  <a:srgbClr val="002060"/>
                </a:solidFill>
                <a:latin typeface="Times New Roman" pitchFamily="18" charset="0"/>
                <a:cs typeface="Times New Roman" pitchFamily="18" charset="0"/>
              </a:rPr>
              <a:t> Набором колпачков распыляющего наконечника различной величины расхода </a:t>
            </a:r>
          </a:p>
          <a:p>
            <a:pPr marL="285750" indent="-285750">
              <a:buFont typeface="Arial" charset="0"/>
              <a:buChar char="•"/>
            </a:pPr>
            <a:r>
              <a:rPr lang="ru-RU" sz="2000" dirty="0">
                <a:solidFill>
                  <a:srgbClr val="002060"/>
                </a:solidFill>
                <a:latin typeface="Times New Roman" pitchFamily="18" charset="0"/>
                <a:cs typeface="Times New Roman" pitchFamily="18" charset="0"/>
              </a:rPr>
              <a:t>Указателями низкого и высокого давления. </a:t>
            </a:r>
          </a:p>
          <a:p>
            <a:pPr marL="285750" indent="-285750">
              <a:buFont typeface="Arial" charset="0"/>
              <a:buChar char="•"/>
            </a:pPr>
            <a:r>
              <a:rPr lang="ru-RU" sz="2000" dirty="0">
                <a:solidFill>
                  <a:srgbClr val="002060"/>
                </a:solidFill>
                <a:latin typeface="Times New Roman" pitchFamily="18" charset="0"/>
                <a:cs typeface="Times New Roman" pitchFamily="18" charset="0"/>
              </a:rPr>
              <a:t> Индикатором жидкого уровня в баке. </a:t>
            </a:r>
          </a:p>
          <a:p>
            <a:pPr marL="285750" indent="-285750">
              <a:buFont typeface="Arial" charset="0"/>
              <a:buChar char="•"/>
            </a:pPr>
            <a:r>
              <a:rPr lang="ru-RU" sz="2000" dirty="0">
                <a:solidFill>
                  <a:srgbClr val="002060"/>
                </a:solidFill>
                <a:latin typeface="Times New Roman" pitchFamily="18" charset="0"/>
                <a:cs typeface="Times New Roman" pitchFamily="18" charset="0"/>
              </a:rPr>
              <a:t>Отдельными каналами штанги, позволяющими каждому участку штанги работать отдельно. </a:t>
            </a:r>
          </a:p>
          <a:p>
            <a:pPr marL="285750" indent="-285750">
              <a:buFont typeface="Arial" charset="0"/>
              <a:buChar char="•"/>
            </a:pPr>
            <a:r>
              <a:rPr lang="ru-RU" sz="2000" dirty="0">
                <a:solidFill>
                  <a:srgbClr val="002060"/>
                </a:solidFill>
                <a:latin typeface="Times New Roman" pitchFamily="18" charset="0"/>
                <a:cs typeface="Times New Roman" pitchFamily="18" charset="0"/>
              </a:rPr>
              <a:t> Устройством для перемешивания жидкости.</a:t>
            </a:r>
          </a:p>
          <a:p>
            <a:pPr marL="285750" indent="-285750">
              <a:buFont typeface="Arial" charset="0"/>
              <a:buChar char="•"/>
            </a:pPr>
            <a:r>
              <a:rPr lang="ru-RU" sz="2000" dirty="0">
                <a:solidFill>
                  <a:srgbClr val="002060"/>
                </a:solidFill>
                <a:latin typeface="Times New Roman" pitchFamily="18" charset="0"/>
                <a:cs typeface="Times New Roman" pitchFamily="18" charset="0"/>
              </a:rPr>
              <a:t> Баком легко заполняющимся, сделанным из антикоррозийного материала. </a:t>
            </a:r>
          </a:p>
          <a:p>
            <a:pPr marL="285750" indent="-285750">
              <a:buFont typeface="Arial" charset="0"/>
              <a:buChar char="•"/>
            </a:pPr>
            <a:r>
              <a:rPr lang="ru-RU" sz="2000" dirty="0">
                <a:solidFill>
                  <a:srgbClr val="002060"/>
                </a:solidFill>
                <a:latin typeface="Times New Roman" pitchFamily="18" charset="0"/>
                <a:cs typeface="Times New Roman" pitchFamily="18" charset="0"/>
              </a:rPr>
              <a:t>Навигационной системой.</a:t>
            </a:r>
          </a:p>
        </p:txBody>
      </p:sp>
      <p:sp>
        <p:nvSpPr>
          <p:cNvPr id="7"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descr="https://agroasm.ru/wp-content/uploads/2018/10/1_1-%D0%A1%D0%B5%D1%8F%D0%BB%D0%BA%D0%B0-%D0%BF%D1%80%D1%8F%D0%BC%D0%BE%D0%B3%D0%BE-%D0%BF%D0%BE%D1%81%D0%B5%D0%B2%D0%B0-Primera-DMC.jpg"/>
          <p:cNvPicPr>
            <a:picLocks noChangeAspect="1" noChangeArrowheads="1"/>
          </p:cNvPicPr>
          <p:nvPr/>
        </p:nvPicPr>
        <p:blipFill>
          <a:blip r:embed="rId2"/>
          <a:srcRect/>
          <a:stretch>
            <a:fillRect/>
          </a:stretch>
        </p:blipFill>
        <p:spPr bwMode="auto">
          <a:xfrm>
            <a:off x="4516570" y="4351336"/>
            <a:ext cx="4643437" cy="25066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0966" name="Picture 6" descr="https://www.deere.ua/assets/images/region-2/products/russia/seeding/db-series/db37-row-spacing-45-70/db37_row_spacing_45_70_494982_block_large_c5050eab1b0fdd6ff1cfaba63265bea754c93076.jpg"/>
          <p:cNvPicPr>
            <a:picLocks noChangeAspect="1" noChangeArrowheads="1"/>
          </p:cNvPicPr>
          <p:nvPr/>
        </p:nvPicPr>
        <p:blipFill>
          <a:blip r:embed="rId3"/>
          <a:srcRect/>
          <a:stretch>
            <a:fillRect/>
          </a:stretch>
        </p:blipFill>
        <p:spPr bwMode="auto">
          <a:xfrm>
            <a:off x="-7026" y="4351337"/>
            <a:ext cx="4492625" cy="25066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
        <p:nvSpPr>
          <p:cNvPr id="7" name="Скругленный прямоугольник 6"/>
          <p:cNvSpPr/>
          <p:nvPr/>
        </p:nvSpPr>
        <p:spPr>
          <a:xfrm>
            <a:off x="107504" y="764705"/>
            <a:ext cx="8928991" cy="3384376"/>
          </a:xfrm>
          <a:prstGeom prst="roundRect">
            <a:avLst/>
          </a:prstGeom>
          <a:solidFill>
            <a:schemeClr val="accent5">
              <a:lumMod val="20000"/>
              <a:lumOff val="8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eaLnBrk="1" hangingPunct="1">
              <a:buFont typeface="Wingdings 2" pitchFamily="18" charset="2"/>
              <a:buNone/>
              <a:defRPr/>
            </a:pPr>
            <a:r>
              <a:rPr lang="ru-RU" sz="2200" b="1" dirty="0">
                <a:solidFill>
                  <a:schemeClr val="accent5">
                    <a:lumMod val="50000"/>
                  </a:schemeClr>
                </a:solidFill>
                <a:latin typeface="Times New Roman" pitchFamily="18" charset="0"/>
                <a:cs typeface="Times New Roman" pitchFamily="18" charset="0"/>
              </a:rPr>
              <a:t>Сеялка прямого посева должна :</a:t>
            </a:r>
          </a:p>
          <a:p>
            <a:pPr marL="342900" indent="-342900" algn="just" eaLnBrk="1" hangingPunct="1">
              <a:buFont typeface="Arial" pitchFamily="34" charset="0"/>
              <a:buChar char="•"/>
              <a:defRPr/>
            </a:pPr>
            <a:r>
              <a:rPr lang="ru-RU" sz="2200" dirty="0">
                <a:solidFill>
                  <a:schemeClr val="accent5">
                    <a:lumMod val="50000"/>
                  </a:schemeClr>
                </a:solidFill>
                <a:latin typeface="Times New Roman" pitchFamily="18" charset="0"/>
                <a:cs typeface="Times New Roman" pitchFamily="18" charset="0"/>
              </a:rPr>
              <a:t>Обеспечить оптимальную глубину заделки семян независимо от того, какое количество растительных остатков находится на поверхности почвы после предшествующей культуры. </a:t>
            </a:r>
          </a:p>
          <a:p>
            <a:pPr marL="342900" indent="-342900" algn="just" eaLnBrk="1" hangingPunct="1">
              <a:buFont typeface="Arial" pitchFamily="34" charset="0"/>
              <a:buChar char="•"/>
              <a:defRPr/>
            </a:pPr>
            <a:r>
              <a:rPr lang="ru-RU" sz="2200" dirty="0">
                <a:solidFill>
                  <a:schemeClr val="accent5">
                    <a:lumMod val="50000"/>
                  </a:schemeClr>
                </a:solidFill>
                <a:latin typeface="Times New Roman" pitchFamily="18" charset="0"/>
                <a:cs typeface="Times New Roman" pitchFamily="18" charset="0"/>
              </a:rPr>
              <a:t>Должна как можно меньше нарушать строение почвенного профиля, то есть сделать разрез почвы на необходимую глубину, оставляя нетронутой основную площадь поля.  </a:t>
            </a:r>
          </a:p>
          <a:p>
            <a:pPr marL="342900" indent="-342900" algn="just" eaLnBrk="1" hangingPunct="1">
              <a:buFont typeface="Arial" pitchFamily="34" charset="0"/>
              <a:buChar char="•"/>
              <a:defRPr/>
            </a:pPr>
            <a:r>
              <a:rPr lang="ru-RU" sz="2200" dirty="0">
                <a:solidFill>
                  <a:schemeClr val="accent5">
                    <a:lumMod val="50000"/>
                  </a:schemeClr>
                </a:solidFill>
                <a:latin typeface="Times New Roman" pitchFamily="18" charset="0"/>
                <a:cs typeface="Times New Roman" pitchFamily="18" charset="0"/>
              </a:rPr>
              <a:t>Это может сделать двойной диск, который разрезает растительные остатки и раздвигает почву на 1,0-1,5 см, куда размещаются семена на необходимую глубину.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Объект 1"/>
          <p:cNvSpPr>
            <a:spLocks noGrp="1"/>
          </p:cNvSpPr>
          <p:nvPr>
            <p:ph idx="1"/>
          </p:nvPr>
        </p:nvSpPr>
        <p:spPr>
          <a:xfrm>
            <a:off x="251520" y="955675"/>
            <a:ext cx="8435280" cy="5907088"/>
          </a:xfrm>
        </p:spPr>
        <p:txBody>
          <a:bodyPr>
            <a:normAutofit fontScale="92500" lnSpcReduction="20000"/>
          </a:bodyPr>
          <a:lstStyle/>
          <a:p>
            <a:pPr algn="just" eaLnBrk="1" hangingPunct="1">
              <a:buFont typeface="Courier New" pitchFamily="49" charset="0"/>
              <a:buChar char="o"/>
            </a:pPr>
            <a:r>
              <a:rPr lang="ru-RU" dirty="0" smtClean="0">
                <a:solidFill>
                  <a:schemeClr val="accent5">
                    <a:lumMod val="50000"/>
                  </a:schemeClr>
                </a:solidFill>
                <a:latin typeface="Times New Roman" pitchFamily="18" charset="0"/>
                <a:cs typeface="Times New Roman" pitchFamily="18" charset="0"/>
              </a:rPr>
              <a:t>Скорость движения посевного агрегата должна быть не более 7-8 км/час, так как при большой скорости сеялки не выдерживается глубина заделки семян и поверхность поля выглядит как </a:t>
            </a:r>
            <a:r>
              <a:rPr lang="ru-RU" dirty="0" err="1" smtClean="0">
                <a:solidFill>
                  <a:schemeClr val="accent5">
                    <a:lumMod val="50000"/>
                  </a:schemeClr>
                </a:solidFill>
                <a:latin typeface="Times New Roman" pitchFamily="18" charset="0"/>
                <a:cs typeface="Times New Roman" pitchFamily="18" charset="0"/>
              </a:rPr>
              <a:t>задискованная</a:t>
            </a:r>
            <a:r>
              <a:rPr lang="ru-RU" dirty="0" smtClean="0">
                <a:solidFill>
                  <a:schemeClr val="accent5">
                    <a:lumMod val="50000"/>
                  </a:schemeClr>
                </a:solidFill>
                <a:latin typeface="Times New Roman" pitchFamily="18" charset="0"/>
                <a:cs typeface="Times New Roman" pitchFamily="18" charset="0"/>
              </a:rPr>
              <a:t>, то есть сильно нарушается почвенный профиль.</a:t>
            </a:r>
          </a:p>
          <a:p>
            <a:pPr algn="just" eaLnBrk="1" hangingPunct="1">
              <a:buFont typeface="Courier New" pitchFamily="49" charset="0"/>
              <a:buChar char="o"/>
            </a:pPr>
            <a:endParaRPr lang="ru-RU" dirty="0" smtClean="0">
              <a:solidFill>
                <a:schemeClr val="accent5">
                  <a:lumMod val="50000"/>
                </a:schemeClr>
              </a:solidFill>
              <a:latin typeface="Times New Roman" pitchFamily="18" charset="0"/>
              <a:cs typeface="Times New Roman" pitchFamily="18" charset="0"/>
            </a:endParaRPr>
          </a:p>
          <a:p>
            <a:pPr algn="just" eaLnBrk="1" hangingPunct="1">
              <a:buFont typeface="Courier New" pitchFamily="49" charset="0"/>
              <a:buChar char="o"/>
            </a:pPr>
            <a:r>
              <a:rPr lang="ru-RU" dirty="0" smtClean="0">
                <a:solidFill>
                  <a:schemeClr val="accent5">
                    <a:lumMod val="50000"/>
                  </a:schemeClr>
                </a:solidFill>
                <a:latin typeface="Times New Roman" pitchFamily="18" charset="0"/>
                <a:cs typeface="Times New Roman" pitchFamily="18" charset="0"/>
              </a:rPr>
              <a:t>В зависимости от конструкции сеялки она может иметь </a:t>
            </a:r>
            <a:r>
              <a:rPr lang="ru-RU" dirty="0" err="1" smtClean="0">
                <a:solidFill>
                  <a:schemeClr val="accent5">
                    <a:lumMod val="50000"/>
                  </a:schemeClr>
                </a:solidFill>
                <a:latin typeface="Times New Roman" pitchFamily="18" charset="0"/>
                <a:cs typeface="Times New Roman" pitchFamily="18" charset="0"/>
              </a:rPr>
              <a:t>колтер</a:t>
            </a:r>
            <a:r>
              <a:rPr lang="ru-RU" dirty="0" smtClean="0">
                <a:solidFill>
                  <a:schemeClr val="accent5">
                    <a:lumMod val="50000"/>
                  </a:schemeClr>
                </a:solidFill>
                <a:latin typeface="Times New Roman" pitchFamily="18" charset="0"/>
                <a:cs typeface="Times New Roman" pitchFamily="18" charset="0"/>
              </a:rPr>
              <a:t> (</a:t>
            </a:r>
            <a:r>
              <a:rPr lang="ru-RU" dirty="0" err="1" smtClean="0">
                <a:solidFill>
                  <a:schemeClr val="accent5">
                    <a:lumMod val="50000"/>
                  </a:schemeClr>
                </a:solidFill>
                <a:latin typeface="Times New Roman" pitchFamily="18" charset="0"/>
                <a:cs typeface="Times New Roman" pitchFamily="18" charset="0"/>
              </a:rPr>
              <a:t>турбонож</a:t>
            </a:r>
            <a:r>
              <a:rPr lang="ru-RU" dirty="0" smtClean="0">
                <a:solidFill>
                  <a:schemeClr val="accent5">
                    <a:lumMod val="50000"/>
                  </a:schemeClr>
                </a:solidFill>
                <a:latin typeface="Times New Roman" pitchFamily="18" charset="0"/>
                <a:cs typeface="Times New Roman" pitchFamily="18" charset="0"/>
              </a:rPr>
              <a:t>) гладкий или волнистый. Основное назначение </a:t>
            </a:r>
            <a:r>
              <a:rPr lang="ru-RU" dirty="0" err="1" smtClean="0">
                <a:solidFill>
                  <a:schemeClr val="accent5">
                    <a:lumMod val="50000"/>
                  </a:schemeClr>
                </a:solidFill>
                <a:latin typeface="Times New Roman" pitchFamily="18" charset="0"/>
                <a:cs typeface="Times New Roman" pitchFamily="18" charset="0"/>
              </a:rPr>
              <a:t>колтера</a:t>
            </a:r>
            <a:r>
              <a:rPr lang="ru-RU" dirty="0" smtClean="0">
                <a:solidFill>
                  <a:schemeClr val="accent5">
                    <a:lumMod val="50000"/>
                  </a:schemeClr>
                </a:solidFill>
                <a:latin typeface="Times New Roman" pitchFamily="18" charset="0"/>
                <a:cs typeface="Times New Roman" pitchFamily="18" charset="0"/>
              </a:rPr>
              <a:t> – разрезать растительные остатки и почву на необходимую глубину, а двойной диск раздвигает почву и размещает семена на необходимую глубину. Укрывающее устройство закрывает образовавшуюся щель в почве, что предотвращает испарение влаги из глубоких слоев.</a:t>
            </a:r>
          </a:p>
        </p:txBody>
      </p:sp>
      <p:sp>
        <p:nvSpPr>
          <p:cNvPr id="5"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
        <p:nvSpPr>
          <p:cNvPr id="5" name="Прямоугольник 4"/>
          <p:cNvSpPr/>
          <p:nvPr/>
        </p:nvSpPr>
        <p:spPr>
          <a:xfrm>
            <a:off x="1376363" y="768350"/>
            <a:ext cx="6553200" cy="461963"/>
          </a:xfrm>
          <a:prstGeom prst="rect">
            <a:avLst/>
          </a:prstGeom>
          <a:solidFill>
            <a:schemeClr val="accent5">
              <a:lumMod val="40000"/>
              <a:lumOff val="6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defRPr/>
            </a:pPr>
            <a:r>
              <a:rPr lang="ru-RU" sz="2400" b="1" dirty="0">
                <a:solidFill>
                  <a:schemeClr val="accent5">
                    <a:lumMod val="50000"/>
                  </a:schemeClr>
                </a:solidFill>
              </a:rPr>
              <a:t>Точное земледелие</a:t>
            </a:r>
          </a:p>
        </p:txBody>
      </p:sp>
      <p:sp>
        <p:nvSpPr>
          <p:cNvPr id="6" name="Rectangle 6"/>
          <p:cNvSpPr txBox="1">
            <a:spLocks noChangeArrowheads="1"/>
          </p:cNvSpPr>
          <p:nvPr/>
        </p:nvSpPr>
        <p:spPr>
          <a:xfrm>
            <a:off x="0" y="1341438"/>
            <a:ext cx="9144000" cy="4751858"/>
          </a:xfrm>
          <a:prstGeom prst="rect">
            <a:avLst/>
          </a:prstGeom>
        </p:spPr>
        <p:txBody>
          <a:bodyPr vert="horz">
            <a:normAutofit lnSpcReduction="10000"/>
          </a:bodyPr>
          <a:lst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a:lstStyle>
          <a:p>
            <a:pPr indent="384048" algn="just">
              <a:lnSpc>
                <a:spcPct val="90000"/>
              </a:lnSpc>
              <a:spcBef>
                <a:spcPts val="0"/>
              </a:spcBef>
              <a:buFont typeface="Wingdings 2"/>
              <a:buNone/>
              <a:defRPr/>
            </a:pPr>
            <a:r>
              <a:rPr lang="ru-RU" sz="2000" b="1" u="sng" dirty="0" smtClean="0">
                <a:solidFill>
                  <a:schemeClr val="accent5">
                    <a:lumMod val="50000"/>
                  </a:schemeClr>
                </a:solidFill>
                <a:latin typeface="Times New Roman" pitchFamily="18" charset="0"/>
                <a:cs typeface="Times New Roman" pitchFamily="18" charset="0"/>
              </a:rPr>
              <a:t>Точное земледелие </a:t>
            </a:r>
            <a:r>
              <a:rPr lang="ru-RU" sz="2000" dirty="0" smtClean="0">
                <a:solidFill>
                  <a:schemeClr val="accent5">
                    <a:lumMod val="50000"/>
                  </a:schemeClr>
                </a:solidFill>
                <a:latin typeface="Times New Roman" pitchFamily="18" charset="0"/>
                <a:cs typeface="Times New Roman" pitchFamily="18" charset="0"/>
              </a:rPr>
              <a:t>– это процесс управления с целью получения максимальной прибыли, оптимизации сельскохозяйственного производства, рационального использования расходных материалов и, в первую очередь, минеральных удобрений и природных ресурсов, защиты окружающей среды. </a:t>
            </a: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algn="just">
              <a:lnSpc>
                <a:spcPct val="90000"/>
              </a:lnSpc>
              <a:buFont typeface="Wingdings 2"/>
              <a:buNone/>
              <a:defRPr/>
            </a:pPr>
            <a:endParaRPr lang="ru-RU" sz="2000" dirty="0" smtClean="0">
              <a:solidFill>
                <a:srgbClr val="663300"/>
              </a:solidFill>
              <a:latin typeface="Times New Roman" pitchFamily="18" charset="0"/>
              <a:cs typeface="Times New Roman" pitchFamily="18" charset="0"/>
            </a:endParaRPr>
          </a:p>
          <a:p>
            <a:pPr indent="457200" algn="just">
              <a:lnSpc>
                <a:spcPct val="90000"/>
              </a:lnSpc>
              <a:spcBef>
                <a:spcPts val="0"/>
              </a:spcBef>
              <a:buNone/>
              <a:defRPr/>
            </a:pPr>
            <a:r>
              <a:rPr lang="ru-RU" sz="1800" dirty="0" smtClean="0">
                <a:solidFill>
                  <a:schemeClr val="accent5">
                    <a:lumMod val="50000"/>
                  </a:schemeClr>
                </a:solidFill>
                <a:latin typeface="Times New Roman" pitchFamily="18" charset="0"/>
                <a:cs typeface="Times New Roman" pitchFamily="18" charset="0"/>
              </a:rPr>
              <a:t>В основе всей системы точного земледелия лежит использование точных карт полей со всеми их характеристиками. Разумеется, для каждого поля и так существуют кадастровые карты, определяющие его границы на местности. Однако эти карты практически не дают никакой полезной информации в рамках производственного процесса агропредприятия.</a:t>
            </a:r>
          </a:p>
        </p:txBody>
      </p:sp>
      <p:pic>
        <p:nvPicPr>
          <p:cNvPr id="7" name="Picture 9" descr="Lightbar_stra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0726" y="2636912"/>
            <a:ext cx="3166662" cy="174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l="25000" t="43777" r="50000" b="24477"/>
          <a:stretch>
            <a:fillRect/>
          </a:stretch>
        </p:blipFill>
        <p:spPr bwMode="auto">
          <a:xfrm>
            <a:off x="4499992" y="2410585"/>
            <a:ext cx="3168352" cy="2264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329879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
        <p:nvSpPr>
          <p:cNvPr id="5" name="Прямоугольник 4"/>
          <p:cNvSpPr/>
          <p:nvPr/>
        </p:nvSpPr>
        <p:spPr>
          <a:xfrm>
            <a:off x="755650" y="992188"/>
            <a:ext cx="7993063" cy="461962"/>
          </a:xfrm>
          <a:prstGeom prst="rect">
            <a:avLst/>
          </a:prstGeom>
          <a:solidFill>
            <a:schemeClr val="accent5">
              <a:lumMod val="40000"/>
              <a:lumOff val="6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defRPr/>
            </a:pPr>
            <a:r>
              <a:rPr lang="ru-RU" sz="2400" b="1" dirty="0">
                <a:solidFill>
                  <a:schemeClr val="accent5">
                    <a:lumMod val="50000"/>
                  </a:schemeClr>
                </a:solidFill>
              </a:rPr>
              <a:t>Гео-информационные системы и </a:t>
            </a:r>
            <a:r>
              <a:rPr lang="en-US" sz="2400" b="1" dirty="0">
                <a:solidFill>
                  <a:schemeClr val="accent5">
                    <a:lumMod val="50000"/>
                  </a:schemeClr>
                </a:solidFill>
              </a:rPr>
              <a:t>GPS-</a:t>
            </a:r>
            <a:r>
              <a:rPr lang="ru-RU" sz="2400" b="1" dirty="0">
                <a:solidFill>
                  <a:schemeClr val="accent5">
                    <a:lumMod val="50000"/>
                  </a:schemeClr>
                </a:solidFill>
              </a:rPr>
              <a:t>приборы</a:t>
            </a:r>
          </a:p>
        </p:txBody>
      </p:sp>
      <p:sp>
        <p:nvSpPr>
          <p:cNvPr id="6" name="Text Box 6"/>
          <p:cNvSpPr txBox="1">
            <a:spLocks noChangeArrowheads="1"/>
          </p:cNvSpPr>
          <p:nvPr/>
        </p:nvSpPr>
        <p:spPr bwMode="auto">
          <a:xfrm>
            <a:off x="34925" y="1624013"/>
            <a:ext cx="43672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r>
              <a:rPr lang="ru-RU" sz="2400" dirty="0">
                <a:solidFill>
                  <a:schemeClr val="accent5">
                    <a:lumMod val="50000"/>
                  </a:schemeClr>
                </a:solidFill>
                <a:latin typeface="Times New Roman" pitchFamily="18" charset="0"/>
              </a:rPr>
              <a:t>Спутниковый снимок в инфракрасном изображении</a:t>
            </a:r>
          </a:p>
        </p:txBody>
      </p:sp>
      <p:sp>
        <p:nvSpPr>
          <p:cNvPr id="7" name="Text Box 9"/>
          <p:cNvSpPr txBox="1">
            <a:spLocks noChangeArrowheads="1"/>
          </p:cNvSpPr>
          <p:nvPr/>
        </p:nvSpPr>
        <p:spPr bwMode="auto">
          <a:xfrm>
            <a:off x="5073650" y="1628775"/>
            <a:ext cx="36750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itchFamily="34" charset="0"/>
              </a:defRPr>
            </a:lvl1pPr>
            <a:lvl2pPr marL="742950" indent="-285750" eaLnBrk="0" hangingPunct="0">
              <a:defRPr>
                <a:solidFill>
                  <a:schemeClr val="tx1"/>
                </a:solidFill>
                <a:latin typeface="Tahoma" pitchFamily="34" charset="0"/>
              </a:defRPr>
            </a:lvl2pPr>
            <a:lvl3pPr marL="1143000" indent="-228600" eaLnBrk="0" hangingPunct="0">
              <a:defRPr>
                <a:solidFill>
                  <a:schemeClr val="tx1"/>
                </a:solidFill>
                <a:latin typeface="Tahoma" pitchFamily="34" charset="0"/>
              </a:defRPr>
            </a:lvl3pPr>
            <a:lvl4pPr marL="1600200" indent="-228600" eaLnBrk="0" hangingPunct="0">
              <a:defRPr>
                <a:solidFill>
                  <a:schemeClr val="tx1"/>
                </a:solidFill>
                <a:latin typeface="Tahoma" pitchFamily="34" charset="0"/>
              </a:defRPr>
            </a:lvl4pPr>
            <a:lvl5pPr marL="2057400" indent="-228600" eaLnBrk="0" hangingPunct="0">
              <a:defRPr>
                <a:solidFill>
                  <a:schemeClr val="tx1"/>
                </a:solidFill>
                <a:latin typeface="Tahoma" pitchFamily="34" charset="0"/>
              </a:defRPr>
            </a:lvl5pPr>
            <a:lvl6pPr marL="2514600" indent="-228600" eaLnBrk="0" fontAlgn="base" hangingPunct="0">
              <a:spcBef>
                <a:spcPct val="0"/>
              </a:spcBef>
              <a:spcAft>
                <a:spcPct val="0"/>
              </a:spcAft>
              <a:defRPr>
                <a:solidFill>
                  <a:schemeClr val="tx1"/>
                </a:solidFill>
                <a:latin typeface="Tahoma" pitchFamily="34" charset="0"/>
              </a:defRPr>
            </a:lvl6pPr>
            <a:lvl7pPr marL="2971800" indent="-228600" eaLnBrk="0" fontAlgn="base" hangingPunct="0">
              <a:spcBef>
                <a:spcPct val="0"/>
              </a:spcBef>
              <a:spcAft>
                <a:spcPct val="0"/>
              </a:spcAft>
              <a:defRPr>
                <a:solidFill>
                  <a:schemeClr val="tx1"/>
                </a:solidFill>
                <a:latin typeface="Tahoma" pitchFamily="34" charset="0"/>
              </a:defRPr>
            </a:lvl7pPr>
            <a:lvl8pPr marL="3429000" indent="-228600" eaLnBrk="0" fontAlgn="base" hangingPunct="0">
              <a:spcBef>
                <a:spcPct val="0"/>
              </a:spcBef>
              <a:spcAft>
                <a:spcPct val="0"/>
              </a:spcAft>
              <a:defRPr>
                <a:solidFill>
                  <a:schemeClr val="tx1"/>
                </a:solidFill>
                <a:latin typeface="Tahoma" pitchFamily="34" charset="0"/>
              </a:defRPr>
            </a:lvl8pPr>
            <a:lvl9pPr marL="3886200" indent="-228600" eaLnBrk="0" fontAlgn="base" hangingPunct="0">
              <a:spcBef>
                <a:spcPct val="0"/>
              </a:spcBef>
              <a:spcAft>
                <a:spcPct val="0"/>
              </a:spcAft>
              <a:defRPr>
                <a:solidFill>
                  <a:schemeClr val="tx1"/>
                </a:solidFill>
                <a:latin typeface="Tahoma" pitchFamily="34" charset="0"/>
              </a:defRPr>
            </a:lvl9pPr>
          </a:lstStyle>
          <a:p>
            <a:pPr algn="ctr" eaLnBrk="1" hangingPunct="1">
              <a:spcBef>
                <a:spcPct val="50000"/>
              </a:spcBef>
            </a:pPr>
            <a:r>
              <a:rPr lang="en-US" sz="2400" dirty="0">
                <a:solidFill>
                  <a:schemeClr val="accent5">
                    <a:lumMod val="50000"/>
                  </a:schemeClr>
                </a:solidFill>
                <a:latin typeface="Times New Roman" pitchFamily="18" charset="0"/>
              </a:rPr>
              <a:t>GPS </a:t>
            </a:r>
            <a:r>
              <a:rPr lang="ru-RU" sz="2400" dirty="0">
                <a:solidFill>
                  <a:schemeClr val="accent5">
                    <a:lumMod val="50000"/>
                  </a:schemeClr>
                </a:solidFill>
                <a:latin typeface="Times New Roman" pitchFamily="18" charset="0"/>
              </a:rPr>
              <a:t>–оборудование для точного земледелия</a:t>
            </a:r>
          </a:p>
        </p:txBody>
      </p:sp>
      <p:graphicFrame>
        <p:nvGraphicFramePr>
          <p:cNvPr id="8" name="Объект 7"/>
          <p:cNvGraphicFramePr>
            <a:graphicFrameLocks noChangeAspect="1"/>
          </p:cNvGraphicFramePr>
          <p:nvPr>
            <p:extLst>
              <p:ext uri="{D42A27DB-BD31-4B8C-83A1-F6EECF244321}">
                <p14:modId xmlns:p14="http://schemas.microsoft.com/office/powerpoint/2010/main" val="2203508689"/>
              </p:ext>
            </p:extLst>
          </p:nvPr>
        </p:nvGraphicFramePr>
        <p:xfrm>
          <a:off x="71438" y="2979019"/>
          <a:ext cx="4500563" cy="3614113"/>
        </p:xfrm>
        <a:graphic>
          <a:graphicData uri="http://schemas.openxmlformats.org/presentationml/2006/ole">
            <mc:AlternateContent xmlns:mc="http://schemas.openxmlformats.org/markup-compatibility/2006">
              <mc:Choice xmlns:v="urn:schemas-microsoft-com:vml" Requires="v">
                <p:oleObj spid="_x0000_s39977" name="Точечный рисунок" r:id="rId3" imgW="6838095" imgH="5304762" progId="Paint.Picture">
                  <p:embed/>
                </p:oleObj>
              </mc:Choice>
              <mc:Fallback>
                <p:oleObj name="Точечный рисунок" r:id="rId3" imgW="6838095" imgH="5304762" progId="Paint.Picture">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38" y="2979019"/>
                        <a:ext cx="4500563" cy="3614113"/>
                      </a:xfrm>
                      <a:prstGeom prst="rect">
                        <a:avLst/>
                      </a:prstGeom>
                      <a:noFill/>
                      <a:ln>
                        <a:noFill/>
                      </a:ln>
                      <a:effectLst/>
                    </p:spPr>
                  </p:pic>
                </p:oleObj>
              </mc:Fallback>
            </mc:AlternateContent>
          </a:graphicData>
        </a:graphic>
      </p:graphicFrame>
      <p:pic>
        <p:nvPicPr>
          <p:cNvPr id="9"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4388" y="2997200"/>
            <a:ext cx="4519612"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87683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sp>
        <p:nvSpPr>
          <p:cNvPr id="6" name="Прямоугольник 5"/>
          <p:cNvSpPr/>
          <p:nvPr/>
        </p:nvSpPr>
        <p:spPr>
          <a:xfrm>
            <a:off x="96697" y="672892"/>
            <a:ext cx="8928991" cy="1200329"/>
          </a:xfrm>
          <a:prstGeom prst="rect">
            <a:avLst/>
          </a:prstGeom>
          <a:ln>
            <a:solidFill>
              <a:schemeClr val="accent5">
                <a:lumMod val="50000"/>
              </a:schemeClr>
            </a:solidFill>
          </a:ln>
        </p:spPr>
        <p:style>
          <a:lnRef idx="2">
            <a:schemeClr val="accent3"/>
          </a:lnRef>
          <a:fillRef idx="1">
            <a:schemeClr val="lt1"/>
          </a:fillRef>
          <a:effectRef idx="0">
            <a:schemeClr val="accent3"/>
          </a:effectRef>
          <a:fontRef idx="minor">
            <a:schemeClr val="dk1"/>
          </a:fontRef>
        </p:style>
        <p:txBody>
          <a:bodyPr wrap="square">
            <a:spAutoFit/>
          </a:bodyPr>
          <a:lstStyle/>
          <a:p>
            <a:pPr algn="just"/>
            <a:r>
              <a:rPr lang="ru-RU" b="1" dirty="0">
                <a:solidFill>
                  <a:srgbClr val="002060"/>
                </a:solidFill>
                <a:latin typeface="Times New Roman" pitchFamily="18" charset="0"/>
                <a:cs typeface="Times New Roman" pitchFamily="18" charset="0"/>
              </a:rPr>
              <a:t>Точное земледелие (ТЗ</a:t>
            </a:r>
            <a:r>
              <a:rPr lang="ru-RU" dirty="0">
                <a:solidFill>
                  <a:srgbClr val="002060"/>
                </a:solidFill>
                <a:latin typeface="Times New Roman" pitchFamily="18" charset="0"/>
                <a:cs typeface="Times New Roman" pitchFamily="18" charset="0"/>
              </a:rPr>
              <a:t>) оперирует так называемыми индексами, выражающими динамику качественных и количественных показателей в хозяйственной деятельности. Одним из таких индексов является вегетационный или NDVI, как его обозначают в исследованиях состояния посевов</a:t>
            </a:r>
            <a:r>
              <a:rPr lang="ru-RU" dirty="0" smtClean="0">
                <a:solidFill>
                  <a:srgbClr val="002060"/>
                </a:solidFill>
                <a:latin typeface="Times New Roman" pitchFamily="18" charset="0"/>
                <a:cs typeface="Times New Roman" pitchFamily="18" charset="0"/>
              </a:rPr>
              <a:t>.</a:t>
            </a:r>
            <a:endParaRPr lang="ru-RU" dirty="0">
              <a:solidFill>
                <a:srgbClr val="002060"/>
              </a:solidFill>
              <a:latin typeface="Times New Roman" pitchFamily="18" charset="0"/>
              <a:cs typeface="Times New Roman" pitchFamily="18" charset="0"/>
            </a:endParaRPr>
          </a:p>
        </p:txBody>
      </p:sp>
      <p:pic>
        <p:nvPicPr>
          <p:cNvPr id="53250" name="Picture 2" descr="http://physicsopenlab.org/wp-content/uploads/2017/01/leaf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3350573"/>
            <a:ext cx="4892614" cy="3456384"/>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4198794" y="2009963"/>
            <a:ext cx="4932040" cy="1354217"/>
          </a:xfrm>
          <a:prstGeom prst="rect">
            <a:avLst/>
          </a:prstGeom>
        </p:spPr>
        <p:txBody>
          <a:bodyPr wrap="square">
            <a:spAutoFit/>
          </a:bodyPr>
          <a:lstStyle/>
          <a:p>
            <a:pPr algn="just"/>
            <a:r>
              <a:rPr lang="ru-RU" sz="1600" b="1" dirty="0">
                <a:solidFill>
                  <a:srgbClr val="002060"/>
                </a:solidFill>
                <a:latin typeface="Times New Roman" pitchFamily="18" charset="0"/>
                <a:cs typeface="Times New Roman" pitchFamily="18" charset="0"/>
              </a:rPr>
              <a:t>NDVI (</a:t>
            </a:r>
            <a:r>
              <a:rPr lang="ru-RU" sz="1600" b="1" dirty="0" err="1">
                <a:solidFill>
                  <a:srgbClr val="002060"/>
                </a:solidFill>
                <a:latin typeface="Times New Roman" pitchFamily="18" charset="0"/>
                <a:cs typeface="Times New Roman" pitchFamily="18" charset="0"/>
              </a:rPr>
              <a:t>normalized</a:t>
            </a:r>
            <a:r>
              <a:rPr lang="ru-RU" sz="1600" b="1" dirty="0">
                <a:solidFill>
                  <a:srgbClr val="002060"/>
                </a:solidFill>
                <a:latin typeface="Times New Roman" pitchFamily="18" charset="0"/>
                <a:cs typeface="Times New Roman" pitchFamily="18" charset="0"/>
              </a:rPr>
              <a:t> </a:t>
            </a:r>
            <a:r>
              <a:rPr lang="ru-RU" sz="1600" b="1" dirty="0" err="1">
                <a:solidFill>
                  <a:srgbClr val="002060"/>
                </a:solidFill>
                <a:latin typeface="Times New Roman" pitchFamily="18" charset="0"/>
                <a:cs typeface="Times New Roman" pitchFamily="18" charset="0"/>
              </a:rPr>
              <a:t>difference</a:t>
            </a:r>
            <a:r>
              <a:rPr lang="ru-RU" sz="1600" b="1" dirty="0">
                <a:solidFill>
                  <a:srgbClr val="002060"/>
                </a:solidFill>
                <a:latin typeface="Times New Roman" pitchFamily="18" charset="0"/>
                <a:cs typeface="Times New Roman" pitchFamily="18" charset="0"/>
              </a:rPr>
              <a:t> </a:t>
            </a:r>
            <a:r>
              <a:rPr lang="ru-RU" sz="1600" b="1" dirty="0" err="1">
                <a:solidFill>
                  <a:srgbClr val="002060"/>
                </a:solidFill>
                <a:latin typeface="Times New Roman" pitchFamily="18" charset="0"/>
                <a:cs typeface="Times New Roman" pitchFamily="18" charset="0"/>
              </a:rPr>
              <a:t>vegetation</a:t>
            </a:r>
            <a:r>
              <a:rPr lang="ru-RU" sz="1600" b="1" dirty="0">
                <a:solidFill>
                  <a:srgbClr val="002060"/>
                </a:solidFill>
                <a:latin typeface="Times New Roman" pitchFamily="18" charset="0"/>
                <a:cs typeface="Times New Roman" pitchFamily="18" charset="0"/>
              </a:rPr>
              <a:t> </a:t>
            </a:r>
            <a:r>
              <a:rPr lang="ru-RU" sz="1600" b="1" dirty="0" err="1">
                <a:solidFill>
                  <a:srgbClr val="002060"/>
                </a:solidFill>
                <a:latin typeface="Times New Roman" pitchFamily="18" charset="0"/>
                <a:cs typeface="Times New Roman" pitchFamily="18" charset="0"/>
              </a:rPr>
              <a:t>index</a:t>
            </a:r>
            <a:r>
              <a:rPr lang="ru-RU" sz="1600" b="1" dirty="0">
                <a:solidFill>
                  <a:srgbClr val="002060"/>
                </a:solidFill>
                <a:latin typeface="Times New Roman" pitchFamily="18" charset="0"/>
                <a:cs typeface="Times New Roman" pitchFamily="18" charset="0"/>
              </a:rPr>
              <a:t>, </a:t>
            </a:r>
            <a:r>
              <a:rPr lang="ru-RU" sz="1600" dirty="0">
                <a:solidFill>
                  <a:srgbClr val="002060"/>
                </a:solidFill>
                <a:latin typeface="Times New Roman" pitchFamily="18" charset="0"/>
                <a:cs typeface="Times New Roman" pitchFamily="18" charset="0"/>
              </a:rPr>
              <a:t>нормализованный вегетационный индекс) — это показатель, по которому можно судить о количестве и качестве растительности на участке поля во время вегетации.</a:t>
            </a:r>
          </a:p>
        </p:txBody>
      </p:sp>
      <p:sp>
        <p:nvSpPr>
          <p:cNvPr id="8" name="Rectangle 3"/>
          <p:cNvSpPr>
            <a:spLocks noChangeArrowheads="1"/>
          </p:cNvSpPr>
          <p:nvPr/>
        </p:nvSpPr>
        <p:spPr bwMode="auto">
          <a:xfrm>
            <a:off x="96697" y="2019821"/>
            <a:ext cx="4032448" cy="4390551"/>
          </a:xfrm>
          <a:prstGeom prst="rect">
            <a:avLst/>
          </a:prstGeom>
          <a:ln>
            <a:solidFill>
              <a:schemeClr val="accent5">
                <a:lumMod val="50000"/>
              </a:schemeClr>
            </a:solidFill>
          </a:ln>
        </p:spPr>
        <p:style>
          <a:lnRef idx="2">
            <a:schemeClr val="accent3"/>
          </a:lnRef>
          <a:fillRef idx="1">
            <a:schemeClr val="lt1"/>
          </a:fillRef>
          <a:effectRef idx="0">
            <a:schemeClr val="accent3"/>
          </a:effectRef>
          <a:fontRef idx="minor">
            <a:schemeClr val="dk1"/>
          </a:fontRef>
        </p:style>
        <p:txBody>
          <a:bodyPr vert="horz" wrap="square" lIns="0" tIns="53958" rIns="0" bIns="179331"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sz="1500" b="1" i="0" u="none" strike="noStrike" cap="none" normalizeH="0" baseline="0" dirty="0" smtClean="0">
                <a:ln>
                  <a:noFill/>
                </a:ln>
                <a:solidFill>
                  <a:srgbClr val="002060"/>
                </a:solidFill>
                <a:effectLst/>
                <a:latin typeface="Times New Roman" pitchFamily="18" charset="0"/>
                <a:cs typeface="Times New Roman" pitchFamily="18" charset="0"/>
              </a:rPr>
              <a:t>В начале сезона по индексу NDVI можно понять, как растение перезимовало</a:t>
            </a:r>
            <a:r>
              <a:rPr lang="ru-RU" sz="1500" b="1" i="1" dirty="0">
                <a:solidFill>
                  <a:srgbClr val="002060"/>
                </a:solidFill>
                <a:latin typeface="Times New Roman" pitchFamily="18" charset="0"/>
                <a:cs typeface="Times New Roman" pitchFamily="18" charset="0"/>
              </a:rPr>
              <a:t>:</a:t>
            </a:r>
            <a:endParaRPr kumimoji="0" lang="ru-RU" sz="1500" b="1" i="0" u="none" strike="noStrike" cap="none" normalizeH="0" baseline="0" dirty="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1500" b="0" i="0" u="none" strike="noStrike" cap="none" normalizeH="0" baseline="0" dirty="0" smtClean="0">
                <a:ln>
                  <a:noFill/>
                </a:ln>
                <a:solidFill>
                  <a:srgbClr val="002060"/>
                </a:solidFill>
                <a:effectLst/>
                <a:latin typeface="Times New Roman" pitchFamily="18" charset="0"/>
                <a:cs typeface="Times New Roman" pitchFamily="18" charset="0"/>
              </a:rPr>
              <a:t>Ниже 0,15 — вероятно, на участке все растения погибли. Обычно такие показатели соответствуют вспаханной почве без вегетации.</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1500" b="0" i="0" u="none" strike="noStrike" cap="none" normalizeH="0" baseline="0" dirty="0" smtClean="0">
                <a:ln>
                  <a:noFill/>
                </a:ln>
                <a:solidFill>
                  <a:srgbClr val="002060"/>
                </a:solidFill>
                <a:effectLst/>
                <a:latin typeface="Times New Roman" pitchFamily="18" charset="0"/>
                <a:cs typeface="Times New Roman" pitchFamily="18" charset="0"/>
              </a:rPr>
              <a:t>0,15–0,2 — тоже низкий показатель. Это может говорить о том, что растения вошли в зимовку на ранней фенологической фазе, до кущения.</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1500" b="0" i="0" u="none" strike="noStrike" cap="none" normalizeH="0" baseline="0" dirty="0" smtClean="0">
                <a:ln>
                  <a:noFill/>
                </a:ln>
                <a:solidFill>
                  <a:srgbClr val="002060"/>
                </a:solidFill>
                <a:effectLst/>
                <a:latin typeface="Times New Roman" pitchFamily="18" charset="0"/>
                <a:cs typeface="Times New Roman" pitchFamily="18" charset="0"/>
              </a:rPr>
              <a:t>0,2–0,3 — приемлемый показатель. Вероятно, растения успели войти в фазу кущения и возобновляют вегетацию.</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1500" b="0" i="0" u="none" strike="noStrike" cap="none" normalizeH="0" baseline="0" dirty="0" smtClean="0">
                <a:ln>
                  <a:noFill/>
                </a:ln>
                <a:solidFill>
                  <a:srgbClr val="002060"/>
                </a:solidFill>
                <a:effectLst/>
                <a:latin typeface="Times New Roman" pitchFamily="18" charset="0"/>
                <a:cs typeface="Times New Roman" pitchFamily="18" charset="0"/>
              </a:rPr>
              <a:t>0,3–0,5 — хороший показатель. При этом надо учитывать, что высокие значения вегетации могут говорить о том, что растения ушли на зимовку на поздней стадии развития.</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sz="1500" b="0" i="0" u="none" strike="noStrike" cap="none" normalizeH="0" baseline="0" dirty="0" smtClean="0">
                <a:ln>
                  <a:noFill/>
                </a:ln>
                <a:solidFill>
                  <a:srgbClr val="002060"/>
                </a:solidFill>
                <a:effectLst/>
                <a:latin typeface="Times New Roman" pitchFamily="18" charset="0"/>
                <a:cs typeface="Times New Roman" pitchFamily="18" charset="0"/>
              </a:rPr>
              <a:t>Выше 0,5 — аномальный показатель после зимовки. Этот участок лучше проверить самостоятельно.</a:t>
            </a:r>
            <a:endParaRPr kumimoji="0" lang="ru-RU" sz="1500" b="0" i="0" u="none" strike="noStrike" cap="none" normalizeH="0" baseline="0" dirty="0" smtClean="0">
              <a:ln>
                <a:noFill/>
              </a:ln>
              <a:solidFill>
                <a:srgbClr val="002060"/>
              </a:solidFill>
              <a:effectLst/>
            </a:endParaRPr>
          </a:p>
        </p:txBody>
      </p:sp>
      <p:sp>
        <p:nvSpPr>
          <p:cNvPr id="9"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extLst>
      <p:ext uri="{BB962C8B-B14F-4D97-AF65-F5344CB8AC3E}">
        <p14:creationId xmlns:p14="http://schemas.microsoft.com/office/powerpoint/2010/main" val="183591479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97680" y="882798"/>
            <a:ext cx="8322791" cy="5642545"/>
          </a:xfrm>
        </p:spPr>
        <p:txBody>
          <a:bodyPr>
            <a:normAutofit fontScale="92500" lnSpcReduction="20000"/>
          </a:bodyPr>
          <a:lstStyle/>
          <a:p>
            <a:pPr marL="0" indent="457200" algn="ctr">
              <a:spcBef>
                <a:spcPts val="0"/>
              </a:spcBef>
              <a:buNone/>
            </a:pPr>
            <a:r>
              <a:rPr lang="ru-RU" b="1" dirty="0">
                <a:solidFill>
                  <a:srgbClr val="002060"/>
                </a:solidFill>
                <a:latin typeface="Times New Roman" pitchFamily="18" charset="0"/>
                <a:cs typeface="Times New Roman" pitchFamily="18" charset="0"/>
              </a:rPr>
              <a:t>Как рассчитывают </a:t>
            </a:r>
            <a:r>
              <a:rPr lang="ru-RU" b="1" dirty="0" smtClean="0">
                <a:solidFill>
                  <a:srgbClr val="002060"/>
                </a:solidFill>
                <a:latin typeface="Times New Roman" pitchFamily="18" charset="0"/>
                <a:cs typeface="Times New Roman" pitchFamily="18" charset="0"/>
              </a:rPr>
              <a:t>NDVI?</a:t>
            </a:r>
            <a:endParaRPr lang="ru-RU" b="1" dirty="0">
              <a:solidFill>
                <a:srgbClr val="002060"/>
              </a:solidFill>
              <a:latin typeface="Times New Roman" pitchFamily="18" charset="0"/>
              <a:cs typeface="Times New Roman" pitchFamily="18" charset="0"/>
            </a:endParaRPr>
          </a:p>
          <a:p>
            <a:pPr marL="36576" indent="457200" algn="just">
              <a:spcBef>
                <a:spcPts val="0"/>
              </a:spcBef>
              <a:buNone/>
            </a:pPr>
            <a:r>
              <a:rPr lang="ru-RU" dirty="0">
                <a:solidFill>
                  <a:srgbClr val="002060"/>
                </a:solidFill>
                <a:latin typeface="Times New Roman" pitchFamily="18" charset="0"/>
                <a:cs typeface="Times New Roman" pitchFamily="18" charset="0"/>
              </a:rPr>
              <a:t>Он вычисляется по тому, как растение отражает и поглощает разные световые волны. Чтобы понять состояние здоровья растения, надо сравнить между собой значения поглощения и отражения лучей красного и инфракрасного света. Это и есть NDVI.</a:t>
            </a:r>
          </a:p>
          <a:p>
            <a:pPr marL="0" indent="457200" algn="ctr">
              <a:spcBef>
                <a:spcPts val="0"/>
              </a:spcBef>
              <a:buNone/>
            </a:pPr>
            <a:endParaRPr lang="ru-RU" dirty="0" smtClean="0">
              <a:solidFill>
                <a:srgbClr val="002060"/>
              </a:solidFill>
              <a:latin typeface="Times New Roman" pitchFamily="18" charset="0"/>
              <a:cs typeface="Times New Roman" pitchFamily="18" charset="0"/>
            </a:endParaRPr>
          </a:p>
          <a:p>
            <a:pPr marL="0" indent="457200" algn="ctr">
              <a:spcBef>
                <a:spcPts val="0"/>
              </a:spcBef>
              <a:buNone/>
            </a:pPr>
            <a:r>
              <a:rPr lang="ru-RU" dirty="0" smtClean="0">
                <a:solidFill>
                  <a:srgbClr val="002060"/>
                </a:solidFill>
                <a:latin typeface="Times New Roman" pitchFamily="18" charset="0"/>
                <a:cs typeface="Times New Roman" pitchFamily="18" charset="0"/>
              </a:rPr>
              <a:t>Формула </a:t>
            </a:r>
            <a:r>
              <a:rPr lang="ru-RU" dirty="0">
                <a:solidFill>
                  <a:srgbClr val="002060"/>
                </a:solidFill>
                <a:latin typeface="Times New Roman" pitchFamily="18" charset="0"/>
                <a:cs typeface="Times New Roman" pitchFamily="18" charset="0"/>
              </a:rPr>
              <a:t>для его расчёта выглядит так: </a:t>
            </a:r>
            <a:endParaRPr lang="ru-RU" dirty="0" smtClean="0">
              <a:solidFill>
                <a:srgbClr val="002060"/>
              </a:solidFill>
              <a:latin typeface="Times New Roman" pitchFamily="18" charset="0"/>
              <a:cs typeface="Times New Roman" pitchFamily="18" charset="0"/>
            </a:endParaRPr>
          </a:p>
          <a:p>
            <a:pPr marL="0" indent="457200" algn="ctr">
              <a:spcBef>
                <a:spcPts val="0"/>
              </a:spcBef>
              <a:buNone/>
            </a:pPr>
            <a:endParaRPr lang="ru-RU" dirty="0" smtClean="0">
              <a:solidFill>
                <a:srgbClr val="002060"/>
              </a:solidFill>
              <a:latin typeface="Times New Roman" pitchFamily="18" charset="0"/>
              <a:cs typeface="Times New Roman" pitchFamily="18" charset="0"/>
            </a:endParaRPr>
          </a:p>
          <a:p>
            <a:pPr marL="0" indent="457200" algn="ctr">
              <a:spcBef>
                <a:spcPts val="0"/>
              </a:spcBef>
              <a:buNone/>
            </a:pPr>
            <a:r>
              <a:rPr lang="ru-RU" dirty="0" smtClean="0">
                <a:solidFill>
                  <a:srgbClr val="002060"/>
                </a:solidFill>
                <a:latin typeface="Times New Roman" pitchFamily="18" charset="0"/>
                <a:cs typeface="Times New Roman" pitchFamily="18" charset="0"/>
              </a:rPr>
              <a:t>NDVI </a:t>
            </a:r>
            <a:r>
              <a:rPr lang="ru-RU" dirty="0">
                <a:solidFill>
                  <a:srgbClr val="002060"/>
                </a:solidFill>
                <a:latin typeface="Times New Roman" pitchFamily="18" charset="0"/>
                <a:cs typeface="Times New Roman" pitchFamily="18" charset="0"/>
              </a:rPr>
              <a:t>= (NIR – RED) / (NIR + RED)</a:t>
            </a:r>
          </a:p>
          <a:p>
            <a:pPr marL="36576" indent="457200">
              <a:spcBef>
                <a:spcPts val="0"/>
              </a:spcBef>
              <a:buNone/>
            </a:pPr>
            <a:endParaRPr lang="ru-RU" dirty="0" smtClean="0">
              <a:solidFill>
                <a:srgbClr val="002060"/>
              </a:solidFill>
              <a:latin typeface="Times New Roman" pitchFamily="18" charset="0"/>
              <a:cs typeface="Times New Roman" pitchFamily="18" charset="0"/>
            </a:endParaRPr>
          </a:p>
          <a:p>
            <a:pPr marL="36576" indent="457200" algn="just">
              <a:spcBef>
                <a:spcPts val="0"/>
              </a:spcBef>
              <a:buNone/>
            </a:pPr>
            <a:r>
              <a:rPr lang="ru-RU" dirty="0" smtClean="0">
                <a:solidFill>
                  <a:srgbClr val="002060"/>
                </a:solidFill>
                <a:latin typeface="Times New Roman" pitchFamily="18" charset="0"/>
                <a:cs typeface="Times New Roman" pitchFamily="18" charset="0"/>
              </a:rPr>
              <a:t>Значения </a:t>
            </a:r>
            <a:r>
              <a:rPr lang="ru-RU" dirty="0">
                <a:solidFill>
                  <a:srgbClr val="002060"/>
                </a:solidFill>
                <a:latin typeface="Times New Roman" pitchFamily="18" charset="0"/>
                <a:cs typeface="Times New Roman" pitchFamily="18" charset="0"/>
              </a:rPr>
              <a:t>NDVI для растений лежат в диапазоне от 0 до 1. Значения от –1 до 0 это объекты неживой природы и инфраструктуры — снег, вода, песок, камни, дома, дороги и т.п.</a:t>
            </a:r>
          </a:p>
          <a:p>
            <a:pPr marL="0" indent="0">
              <a:buNone/>
            </a:pPr>
            <a:endParaRPr lang="ru-RU" dirty="0">
              <a:solidFill>
                <a:srgbClr val="663300"/>
              </a:solidFill>
            </a:endParaRPr>
          </a:p>
        </p:txBody>
      </p:sp>
      <p:sp>
        <p:nvSpPr>
          <p:cNvPr id="4"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extLst>
      <p:ext uri="{BB962C8B-B14F-4D97-AF65-F5344CB8AC3E}">
        <p14:creationId xmlns:p14="http://schemas.microsoft.com/office/powerpoint/2010/main" val="402112944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idx="1"/>
          </p:nvPr>
        </p:nvSpPr>
        <p:spPr>
          <a:xfrm>
            <a:off x="179512" y="2934772"/>
            <a:ext cx="8604446" cy="4019674"/>
          </a:xfrm>
        </p:spPr>
        <p:txBody>
          <a:bodyPr/>
          <a:lstStyle/>
          <a:p>
            <a:pPr indent="384048" algn="just" eaLnBrk="1" hangingPunct="1">
              <a:spcBef>
                <a:spcPts val="0"/>
              </a:spcBef>
            </a:pPr>
            <a:r>
              <a:rPr lang="ru-RU" sz="2800" dirty="0" smtClean="0">
                <a:solidFill>
                  <a:srgbClr val="002060"/>
                </a:solidFill>
                <a:latin typeface="Times New Roman" pitchFamily="18" charset="0"/>
                <a:cs typeface="Times New Roman" pitchFamily="18" charset="0"/>
              </a:rPr>
              <a:t>GPS – оборудование  востребовано в связи с тем, что  обеспечивает экономию средств.</a:t>
            </a:r>
          </a:p>
          <a:p>
            <a:pPr indent="384048" algn="just" eaLnBrk="1" hangingPunct="1">
              <a:spcBef>
                <a:spcPts val="0"/>
              </a:spcBef>
            </a:pPr>
            <a:r>
              <a:rPr lang="ru-RU" sz="2800" dirty="0" smtClean="0">
                <a:solidFill>
                  <a:srgbClr val="002060"/>
                </a:solidFill>
                <a:latin typeface="Times New Roman" pitchFamily="18" charset="0"/>
                <a:cs typeface="Times New Roman" pitchFamily="18" charset="0"/>
              </a:rPr>
              <a:t> В Европе, например, подсчитано, что экономический эффект от применения GPS – оборудования достигает 50-60 Евро на гектар. </a:t>
            </a:r>
          </a:p>
          <a:p>
            <a:pPr indent="384048" algn="just" eaLnBrk="1" hangingPunct="1">
              <a:spcBef>
                <a:spcPts val="0"/>
              </a:spcBef>
            </a:pPr>
            <a:r>
              <a:rPr lang="ru-RU" sz="2800" dirty="0" smtClean="0">
                <a:solidFill>
                  <a:srgbClr val="002060"/>
                </a:solidFill>
                <a:latin typeface="Times New Roman" pitchFamily="18" charset="0"/>
                <a:cs typeface="Times New Roman" pitchFamily="18" charset="0"/>
              </a:rPr>
              <a:t>Кроме того, пользователи данного оборудования получаю возможность проводить полевые работы ночью, в тумане, при повышенной запыленности и т.д. </a:t>
            </a:r>
          </a:p>
        </p:txBody>
      </p:sp>
      <p:sp>
        <p:nvSpPr>
          <p:cNvPr id="34820" name="Rectangle 5"/>
          <p:cNvSpPr>
            <a:spLocks noChangeArrowheads="1"/>
          </p:cNvSpPr>
          <p:nvPr/>
        </p:nvSpPr>
        <p:spPr bwMode="auto">
          <a:xfrm>
            <a:off x="3455987" y="872308"/>
            <a:ext cx="5688013"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tabLst>
                <a:tab pos="457200" algn="l"/>
              </a:tabLst>
            </a:pPr>
            <a:r>
              <a:rPr lang="ru-RU" sz="2100" b="1" dirty="0" smtClean="0">
                <a:solidFill>
                  <a:srgbClr val="002060"/>
                </a:solidFill>
                <a:latin typeface="Times New Roman" pitchFamily="18" charset="0"/>
                <a:cs typeface="Times New Roman" pitchFamily="18" charset="0"/>
              </a:rPr>
              <a:t>В </a:t>
            </a:r>
            <a:r>
              <a:rPr lang="ru-RU" sz="2100" b="1" dirty="0">
                <a:solidFill>
                  <a:srgbClr val="002060"/>
                </a:solidFill>
                <a:latin typeface="Times New Roman" pitchFamily="18" charset="0"/>
                <a:cs typeface="Times New Roman" pitchFamily="18" charset="0"/>
              </a:rPr>
              <a:t>состав системы входят:</a:t>
            </a:r>
          </a:p>
          <a:p>
            <a:pPr>
              <a:tabLst>
                <a:tab pos="457200" algn="l"/>
              </a:tabLst>
            </a:pPr>
            <a:r>
              <a:rPr lang="ru-RU" sz="2100" b="1" dirty="0">
                <a:solidFill>
                  <a:srgbClr val="002060"/>
                </a:solidFill>
                <a:latin typeface="Times New Roman" pitchFamily="18" charset="0"/>
                <a:cs typeface="Times New Roman" pitchFamily="18" charset="0"/>
              </a:rPr>
              <a:t>созвездие ИСЗ (космический сегмент)</a:t>
            </a:r>
          </a:p>
          <a:p>
            <a:pPr>
              <a:tabLst>
                <a:tab pos="457200" algn="l"/>
              </a:tabLst>
            </a:pPr>
            <a:r>
              <a:rPr lang="ru-RU" sz="2100" b="1" dirty="0">
                <a:solidFill>
                  <a:srgbClr val="002060"/>
                </a:solidFill>
                <a:latin typeface="Times New Roman" pitchFamily="18" charset="0"/>
                <a:cs typeface="Times New Roman" pitchFamily="18" charset="0"/>
              </a:rPr>
              <a:t>сеть наземных станций слежения и управления (сегмент управления); </a:t>
            </a:r>
          </a:p>
          <a:p>
            <a:pPr>
              <a:tabLst>
                <a:tab pos="457200" algn="l"/>
              </a:tabLst>
            </a:pPr>
            <a:r>
              <a:rPr lang="ru-RU" sz="2100" b="1" dirty="0">
                <a:solidFill>
                  <a:srgbClr val="002060"/>
                </a:solidFill>
                <a:latin typeface="Times New Roman" pitchFamily="18" charset="0"/>
                <a:cs typeface="Times New Roman" pitchFamily="18" charset="0"/>
              </a:rPr>
              <a:t>собственно GPS-приемники (аппаратура потребителей).</a:t>
            </a:r>
          </a:p>
        </p:txBody>
      </p:sp>
      <p:pic>
        <p:nvPicPr>
          <p:cNvPr id="34821" name="Picture 6" descr="Системы GPS-мониторинг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220" y="769928"/>
            <a:ext cx="3440103" cy="2087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Прямоугольник 3"/>
          <p:cNvSpPr>
            <a:spLocks noChangeArrowheads="1"/>
          </p:cNvSpPr>
          <p:nvPr/>
        </p:nvSpPr>
        <p:spPr bwMode="auto">
          <a:xfrm>
            <a:off x="4624388" y="768350"/>
            <a:ext cx="4519612" cy="5940088"/>
          </a:xfrm>
          <a:prstGeom prst="rect">
            <a:avLst/>
          </a:prstGeom>
          <a:solidFill>
            <a:schemeClr val="accent5">
              <a:lumMod val="20000"/>
              <a:lumOff val="80000"/>
            </a:schemeClr>
          </a:solidFill>
          <a:ln>
            <a:noFill/>
          </a:ln>
          <a:extLst/>
        </p:spPr>
        <p:txBody>
          <a:bodyPr wrap="square">
            <a:spAutoFit/>
          </a:bodyPr>
          <a:lstStyle/>
          <a:p>
            <a:pPr algn="just"/>
            <a:r>
              <a:rPr lang="ru-RU" sz="2000" dirty="0">
                <a:solidFill>
                  <a:srgbClr val="002060"/>
                </a:solidFill>
                <a:latin typeface="Times New Roman" pitchFamily="18" charset="0"/>
                <a:cs typeface="Times New Roman" pitchFamily="18" charset="0"/>
              </a:rPr>
              <a:t>На основе электронных карт создаются точные инструкции по количеству удобрений, семян, воды, которые нужно внести на каждый участок поля. Эти инструкции загружаются в компьютеризированную сельхозтехнику, выходящую в поле. Далее машина обрабатывает поле с минимальным участием человека, который просто контролирует правильность исполнения этих инструкций. Руководствуясь инструкциями и ведомая с помощью спутниковой навигации, машина сама регулирует количество вносимых удобрений и семян на каждом участке поля. При этом исключаются просветы и </a:t>
            </a:r>
            <a:r>
              <a:rPr lang="ru-RU" sz="2000" dirty="0" err="1">
                <a:solidFill>
                  <a:srgbClr val="002060"/>
                </a:solidFill>
                <a:latin typeface="Times New Roman" pitchFamily="18" charset="0"/>
                <a:cs typeface="Times New Roman" pitchFamily="18" charset="0"/>
              </a:rPr>
              <a:t>нахлесты</a:t>
            </a:r>
            <a:r>
              <a:rPr lang="ru-RU" sz="2000" dirty="0">
                <a:solidFill>
                  <a:srgbClr val="002060"/>
                </a:solidFill>
                <a:latin typeface="Times New Roman" pitchFamily="18" charset="0"/>
                <a:cs typeface="Times New Roman" pitchFamily="18" charset="0"/>
              </a:rPr>
              <a:t> между обработанными участками.</a:t>
            </a:r>
          </a:p>
        </p:txBody>
      </p:sp>
      <p:sp>
        <p:nvSpPr>
          <p:cNvPr id="7" name="Прямоугольник 6"/>
          <p:cNvSpPr/>
          <p:nvPr/>
        </p:nvSpPr>
        <p:spPr>
          <a:xfrm>
            <a:off x="107504" y="763588"/>
            <a:ext cx="4397821" cy="5940425"/>
          </a:xfrm>
          <a:prstGeom prst="rect">
            <a:avLst/>
          </a:prstGeom>
          <a:solidFill>
            <a:schemeClr val="accent5">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pic>
        <p:nvPicPr>
          <p:cNvPr id="80898" name="Picture 2" descr="https://i.pinimg.com/originals/22/53/4d/22534d2510209fc86189b2615d532e1a.jpg"/>
          <p:cNvPicPr>
            <a:picLocks noChangeAspect="1" noChangeArrowheads="1"/>
          </p:cNvPicPr>
          <p:nvPr/>
        </p:nvPicPr>
        <p:blipFill rotWithShape="1">
          <a:blip r:embed="rId2"/>
          <a:srcRect b="4473"/>
          <a:stretch/>
        </p:blipFill>
        <p:spPr bwMode="auto">
          <a:xfrm>
            <a:off x="264504" y="893876"/>
            <a:ext cx="4083819" cy="30695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0900" name="Picture 4" descr="https://mcx.gov.ru/upload/medialibrary/1ab/1abacbd390921896d3bc88299554aa3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149" y="4149080"/>
            <a:ext cx="4212530" cy="23206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73863" y="908720"/>
            <a:ext cx="8229600" cy="722114"/>
          </a:xfrm>
        </p:spPr>
        <p:txBody>
          <a:bodyPr>
            <a:noAutofit/>
          </a:bodyPr>
          <a:lstStyle/>
          <a:p>
            <a:pPr algn="ctr" eaLnBrk="1" fontAlgn="auto" hangingPunct="1">
              <a:spcAft>
                <a:spcPts val="0"/>
              </a:spcAft>
              <a:defRPr/>
            </a:pPr>
            <a:r>
              <a:rPr lang="ru-RU" sz="2400" dirty="0" smtClean="0">
                <a:solidFill>
                  <a:srgbClr val="002060"/>
                </a:solidFill>
                <a:latin typeface="Times New Roman" pitchFamily="18" charset="0"/>
                <a:cs typeface="Times New Roman" pitchFamily="18" charset="0"/>
              </a:rPr>
              <a:t>Дифференцированное внесение минеральных удобрений одно из важнейших экономических и экологических аспектов «точного земледелия». </a:t>
            </a:r>
          </a:p>
        </p:txBody>
      </p:sp>
      <p:sp>
        <p:nvSpPr>
          <p:cNvPr id="36867" name="Rectangle 3"/>
          <p:cNvSpPr>
            <a:spLocks noGrp="1" noChangeArrowheads="1"/>
          </p:cNvSpPr>
          <p:nvPr>
            <p:ph idx="1"/>
          </p:nvPr>
        </p:nvSpPr>
        <p:spPr>
          <a:xfrm>
            <a:off x="457200" y="1989138"/>
            <a:ext cx="8229600" cy="4106862"/>
          </a:xfrm>
        </p:spPr>
        <p:txBody>
          <a:bodyPr/>
          <a:lstStyle/>
          <a:p>
            <a:pPr marL="36576" indent="0" algn="ctr" eaLnBrk="1" hangingPunct="1">
              <a:buNone/>
            </a:pPr>
            <a:r>
              <a:rPr lang="ru-RU" b="1" u="sng" dirty="0" smtClean="0">
                <a:solidFill>
                  <a:srgbClr val="002060"/>
                </a:solidFill>
                <a:latin typeface="Times New Roman" pitchFamily="18" charset="0"/>
                <a:cs typeface="Times New Roman" pitchFamily="18" charset="0"/>
              </a:rPr>
              <a:t>Карта внесения удобрений</a:t>
            </a:r>
          </a:p>
        </p:txBody>
      </p:sp>
      <p:grpSp>
        <p:nvGrpSpPr>
          <p:cNvPr id="36869" name="Group 4"/>
          <p:cNvGrpSpPr>
            <a:grpSpLocks/>
          </p:cNvGrpSpPr>
          <p:nvPr/>
        </p:nvGrpSpPr>
        <p:grpSpPr bwMode="auto">
          <a:xfrm>
            <a:off x="119959" y="2422895"/>
            <a:ext cx="9024041" cy="4211241"/>
            <a:chOff x="669" y="925"/>
            <a:chExt cx="4818" cy="3057"/>
          </a:xfrm>
        </p:grpSpPr>
        <p:sp>
          <p:nvSpPr>
            <p:cNvPr id="36871" name="Freeform 5"/>
            <p:cNvSpPr>
              <a:spLocks/>
            </p:cNvSpPr>
            <p:nvPr/>
          </p:nvSpPr>
          <p:spPr bwMode="auto">
            <a:xfrm>
              <a:off x="2081" y="2820"/>
              <a:ext cx="87" cy="44"/>
            </a:xfrm>
            <a:custGeom>
              <a:avLst/>
              <a:gdLst>
                <a:gd name="T0" fmla="*/ 0 w 87"/>
                <a:gd name="T1" fmla="*/ 4 h 44"/>
                <a:gd name="T2" fmla="*/ 12 w 87"/>
                <a:gd name="T3" fmla="*/ 0 h 44"/>
                <a:gd name="T4" fmla="*/ 27 w 87"/>
                <a:gd name="T5" fmla="*/ 0 h 44"/>
                <a:gd name="T6" fmla="*/ 39 w 87"/>
                <a:gd name="T7" fmla="*/ 0 h 44"/>
                <a:gd name="T8" fmla="*/ 62 w 87"/>
                <a:gd name="T9" fmla="*/ 0 h 44"/>
                <a:gd name="T10" fmla="*/ 67 w 87"/>
                <a:gd name="T11" fmla="*/ 2 h 44"/>
                <a:gd name="T12" fmla="*/ 67 w 87"/>
                <a:gd name="T13" fmla="*/ 2 h 44"/>
                <a:gd name="T14" fmla="*/ 67 w 87"/>
                <a:gd name="T15" fmla="*/ 2 h 44"/>
                <a:gd name="T16" fmla="*/ 69 w 87"/>
                <a:gd name="T17" fmla="*/ 2 h 44"/>
                <a:gd name="T18" fmla="*/ 69 w 87"/>
                <a:gd name="T19" fmla="*/ 2 h 44"/>
                <a:gd name="T20" fmla="*/ 71 w 87"/>
                <a:gd name="T21" fmla="*/ 2 h 44"/>
                <a:gd name="T22" fmla="*/ 73 w 87"/>
                <a:gd name="T23" fmla="*/ 2 h 44"/>
                <a:gd name="T24" fmla="*/ 73 w 87"/>
                <a:gd name="T25" fmla="*/ 2 h 44"/>
                <a:gd name="T26" fmla="*/ 75 w 87"/>
                <a:gd name="T27" fmla="*/ 4 h 44"/>
                <a:gd name="T28" fmla="*/ 77 w 87"/>
                <a:gd name="T29" fmla="*/ 4 h 44"/>
                <a:gd name="T30" fmla="*/ 77 w 87"/>
                <a:gd name="T31" fmla="*/ 4 h 44"/>
                <a:gd name="T32" fmla="*/ 79 w 87"/>
                <a:gd name="T33" fmla="*/ 4 h 44"/>
                <a:gd name="T34" fmla="*/ 79 w 87"/>
                <a:gd name="T35" fmla="*/ 6 h 44"/>
                <a:gd name="T36" fmla="*/ 79 w 87"/>
                <a:gd name="T37" fmla="*/ 6 h 44"/>
                <a:gd name="T38" fmla="*/ 81 w 87"/>
                <a:gd name="T39" fmla="*/ 6 h 44"/>
                <a:gd name="T40" fmla="*/ 81 w 87"/>
                <a:gd name="T41" fmla="*/ 6 h 44"/>
                <a:gd name="T42" fmla="*/ 81 w 87"/>
                <a:gd name="T43" fmla="*/ 7 h 44"/>
                <a:gd name="T44" fmla="*/ 81 w 87"/>
                <a:gd name="T45" fmla="*/ 7 h 44"/>
                <a:gd name="T46" fmla="*/ 81 w 87"/>
                <a:gd name="T47" fmla="*/ 7 h 44"/>
                <a:gd name="T48" fmla="*/ 81 w 87"/>
                <a:gd name="T49" fmla="*/ 7 h 44"/>
                <a:gd name="T50" fmla="*/ 83 w 87"/>
                <a:gd name="T51" fmla="*/ 7 h 44"/>
                <a:gd name="T52" fmla="*/ 83 w 87"/>
                <a:gd name="T53" fmla="*/ 9 h 44"/>
                <a:gd name="T54" fmla="*/ 83 w 87"/>
                <a:gd name="T55" fmla="*/ 9 h 44"/>
                <a:gd name="T56" fmla="*/ 83 w 87"/>
                <a:gd name="T57" fmla="*/ 9 h 44"/>
                <a:gd name="T58" fmla="*/ 83 w 87"/>
                <a:gd name="T59" fmla="*/ 11 h 44"/>
                <a:gd name="T60" fmla="*/ 83 w 87"/>
                <a:gd name="T61" fmla="*/ 11 h 44"/>
                <a:gd name="T62" fmla="*/ 85 w 87"/>
                <a:gd name="T63" fmla="*/ 13 h 44"/>
                <a:gd name="T64" fmla="*/ 85 w 87"/>
                <a:gd name="T65" fmla="*/ 13 h 44"/>
                <a:gd name="T66" fmla="*/ 85 w 87"/>
                <a:gd name="T67" fmla="*/ 15 h 44"/>
                <a:gd name="T68" fmla="*/ 85 w 87"/>
                <a:gd name="T69" fmla="*/ 15 h 44"/>
                <a:gd name="T70" fmla="*/ 85 w 87"/>
                <a:gd name="T71" fmla="*/ 17 h 44"/>
                <a:gd name="T72" fmla="*/ 85 w 87"/>
                <a:gd name="T73" fmla="*/ 17 h 44"/>
                <a:gd name="T74" fmla="*/ 85 w 87"/>
                <a:gd name="T75" fmla="*/ 19 h 44"/>
                <a:gd name="T76" fmla="*/ 85 w 87"/>
                <a:gd name="T77" fmla="*/ 19 h 44"/>
                <a:gd name="T78" fmla="*/ 85 w 87"/>
                <a:gd name="T79" fmla="*/ 21 h 44"/>
                <a:gd name="T80" fmla="*/ 87 w 87"/>
                <a:gd name="T81" fmla="*/ 23 h 44"/>
                <a:gd name="T82" fmla="*/ 87 w 87"/>
                <a:gd name="T83" fmla="*/ 23 h 44"/>
                <a:gd name="T84" fmla="*/ 87 w 87"/>
                <a:gd name="T85" fmla="*/ 25 h 44"/>
                <a:gd name="T86" fmla="*/ 87 w 87"/>
                <a:gd name="T87" fmla="*/ 25 h 44"/>
                <a:gd name="T88" fmla="*/ 87 w 87"/>
                <a:gd name="T89" fmla="*/ 25 h 44"/>
                <a:gd name="T90" fmla="*/ 87 w 87"/>
                <a:gd name="T91" fmla="*/ 25 h 44"/>
                <a:gd name="T92" fmla="*/ 87 w 87"/>
                <a:gd name="T93" fmla="*/ 29 h 44"/>
                <a:gd name="T94" fmla="*/ 87 w 87"/>
                <a:gd name="T95" fmla="*/ 32 h 44"/>
                <a:gd name="T96" fmla="*/ 87 w 87"/>
                <a:gd name="T97" fmla="*/ 38 h 44"/>
                <a:gd name="T98" fmla="*/ 87 w 87"/>
                <a:gd name="T99" fmla="*/ 44 h 44"/>
                <a:gd name="T100" fmla="*/ 0 w 87"/>
                <a:gd name="T101" fmla="*/ 4 h 4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7"/>
                <a:gd name="T154" fmla="*/ 0 h 44"/>
                <a:gd name="T155" fmla="*/ 87 w 87"/>
                <a:gd name="T156" fmla="*/ 44 h 4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7" h="44">
                  <a:moveTo>
                    <a:pt x="0" y="4"/>
                  </a:moveTo>
                  <a:lnTo>
                    <a:pt x="12" y="0"/>
                  </a:lnTo>
                  <a:lnTo>
                    <a:pt x="27" y="0"/>
                  </a:lnTo>
                  <a:lnTo>
                    <a:pt x="39" y="0"/>
                  </a:lnTo>
                  <a:lnTo>
                    <a:pt x="62" y="0"/>
                  </a:lnTo>
                  <a:lnTo>
                    <a:pt x="67" y="2"/>
                  </a:lnTo>
                  <a:lnTo>
                    <a:pt x="69" y="2"/>
                  </a:lnTo>
                  <a:lnTo>
                    <a:pt x="71" y="2"/>
                  </a:lnTo>
                  <a:lnTo>
                    <a:pt x="73" y="2"/>
                  </a:lnTo>
                  <a:lnTo>
                    <a:pt x="75" y="4"/>
                  </a:lnTo>
                  <a:lnTo>
                    <a:pt x="77" y="4"/>
                  </a:lnTo>
                  <a:lnTo>
                    <a:pt x="79" y="4"/>
                  </a:lnTo>
                  <a:lnTo>
                    <a:pt x="79" y="6"/>
                  </a:lnTo>
                  <a:lnTo>
                    <a:pt x="81" y="6"/>
                  </a:lnTo>
                  <a:lnTo>
                    <a:pt x="81" y="7"/>
                  </a:lnTo>
                  <a:lnTo>
                    <a:pt x="83" y="7"/>
                  </a:lnTo>
                  <a:lnTo>
                    <a:pt x="83" y="9"/>
                  </a:lnTo>
                  <a:lnTo>
                    <a:pt x="83" y="11"/>
                  </a:lnTo>
                  <a:lnTo>
                    <a:pt x="85" y="13"/>
                  </a:lnTo>
                  <a:lnTo>
                    <a:pt x="85" y="15"/>
                  </a:lnTo>
                  <a:lnTo>
                    <a:pt x="85" y="17"/>
                  </a:lnTo>
                  <a:lnTo>
                    <a:pt x="85" y="19"/>
                  </a:lnTo>
                  <a:lnTo>
                    <a:pt x="85" y="21"/>
                  </a:lnTo>
                  <a:lnTo>
                    <a:pt x="87" y="23"/>
                  </a:lnTo>
                  <a:lnTo>
                    <a:pt x="87" y="25"/>
                  </a:lnTo>
                  <a:lnTo>
                    <a:pt x="87" y="29"/>
                  </a:lnTo>
                  <a:lnTo>
                    <a:pt x="87" y="32"/>
                  </a:lnTo>
                  <a:lnTo>
                    <a:pt x="87" y="38"/>
                  </a:lnTo>
                  <a:lnTo>
                    <a:pt x="87" y="44"/>
                  </a:lnTo>
                  <a:lnTo>
                    <a:pt x="0" y="4"/>
                  </a:lnTo>
                  <a:close/>
                </a:path>
              </a:pathLst>
            </a:custGeom>
            <a:solidFill>
              <a:srgbClr val="00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72" name="Freeform 6"/>
            <p:cNvSpPr>
              <a:spLocks/>
            </p:cNvSpPr>
            <p:nvPr/>
          </p:nvSpPr>
          <p:spPr bwMode="auto">
            <a:xfrm>
              <a:off x="2081" y="2820"/>
              <a:ext cx="87" cy="44"/>
            </a:xfrm>
            <a:custGeom>
              <a:avLst/>
              <a:gdLst>
                <a:gd name="T0" fmla="*/ 0 w 87"/>
                <a:gd name="T1" fmla="*/ 4 h 44"/>
                <a:gd name="T2" fmla="*/ 12 w 87"/>
                <a:gd name="T3" fmla="*/ 0 h 44"/>
                <a:gd name="T4" fmla="*/ 27 w 87"/>
                <a:gd name="T5" fmla="*/ 0 h 44"/>
                <a:gd name="T6" fmla="*/ 39 w 87"/>
                <a:gd name="T7" fmla="*/ 0 h 44"/>
                <a:gd name="T8" fmla="*/ 62 w 87"/>
                <a:gd name="T9" fmla="*/ 0 h 44"/>
                <a:gd name="T10" fmla="*/ 67 w 87"/>
                <a:gd name="T11" fmla="*/ 2 h 44"/>
                <a:gd name="T12" fmla="*/ 69 w 87"/>
                <a:gd name="T13" fmla="*/ 2 h 44"/>
                <a:gd name="T14" fmla="*/ 71 w 87"/>
                <a:gd name="T15" fmla="*/ 2 h 44"/>
                <a:gd name="T16" fmla="*/ 73 w 87"/>
                <a:gd name="T17" fmla="*/ 2 h 44"/>
                <a:gd name="T18" fmla="*/ 75 w 87"/>
                <a:gd name="T19" fmla="*/ 4 h 44"/>
                <a:gd name="T20" fmla="*/ 77 w 87"/>
                <a:gd name="T21" fmla="*/ 4 h 44"/>
                <a:gd name="T22" fmla="*/ 79 w 87"/>
                <a:gd name="T23" fmla="*/ 4 h 44"/>
                <a:gd name="T24" fmla="*/ 79 w 87"/>
                <a:gd name="T25" fmla="*/ 6 h 44"/>
                <a:gd name="T26" fmla="*/ 81 w 87"/>
                <a:gd name="T27" fmla="*/ 6 h 44"/>
                <a:gd name="T28" fmla="*/ 81 w 87"/>
                <a:gd name="T29" fmla="*/ 7 h 44"/>
                <a:gd name="T30" fmla="*/ 83 w 87"/>
                <a:gd name="T31" fmla="*/ 7 h 44"/>
                <a:gd name="T32" fmla="*/ 83 w 87"/>
                <a:gd name="T33" fmla="*/ 9 h 44"/>
                <a:gd name="T34" fmla="*/ 83 w 87"/>
                <a:gd name="T35" fmla="*/ 11 h 44"/>
                <a:gd name="T36" fmla="*/ 85 w 87"/>
                <a:gd name="T37" fmla="*/ 13 h 44"/>
                <a:gd name="T38" fmla="*/ 85 w 87"/>
                <a:gd name="T39" fmla="*/ 15 h 44"/>
                <a:gd name="T40" fmla="*/ 85 w 87"/>
                <a:gd name="T41" fmla="*/ 17 h 44"/>
                <a:gd name="T42" fmla="*/ 85 w 87"/>
                <a:gd name="T43" fmla="*/ 19 h 44"/>
                <a:gd name="T44" fmla="*/ 85 w 87"/>
                <a:gd name="T45" fmla="*/ 21 h 44"/>
                <a:gd name="T46" fmla="*/ 87 w 87"/>
                <a:gd name="T47" fmla="*/ 23 h 44"/>
                <a:gd name="T48" fmla="*/ 87 w 87"/>
                <a:gd name="T49" fmla="*/ 25 h 44"/>
                <a:gd name="T50" fmla="*/ 87 w 87"/>
                <a:gd name="T51" fmla="*/ 29 h 44"/>
                <a:gd name="T52" fmla="*/ 87 w 87"/>
                <a:gd name="T53" fmla="*/ 32 h 44"/>
                <a:gd name="T54" fmla="*/ 87 w 87"/>
                <a:gd name="T55" fmla="*/ 38 h 44"/>
                <a:gd name="T56" fmla="*/ 87 w 87"/>
                <a:gd name="T57" fmla="*/ 44 h 44"/>
                <a:gd name="T58" fmla="*/ 0 w 87"/>
                <a:gd name="T59" fmla="*/ 4 h 4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7"/>
                <a:gd name="T91" fmla="*/ 0 h 44"/>
                <a:gd name="T92" fmla="*/ 87 w 87"/>
                <a:gd name="T93" fmla="*/ 44 h 4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7" h="44">
                  <a:moveTo>
                    <a:pt x="0" y="4"/>
                  </a:moveTo>
                  <a:lnTo>
                    <a:pt x="12" y="0"/>
                  </a:lnTo>
                  <a:lnTo>
                    <a:pt x="27" y="0"/>
                  </a:lnTo>
                  <a:lnTo>
                    <a:pt x="39" y="0"/>
                  </a:lnTo>
                  <a:lnTo>
                    <a:pt x="62" y="0"/>
                  </a:lnTo>
                  <a:lnTo>
                    <a:pt x="67" y="2"/>
                  </a:lnTo>
                  <a:lnTo>
                    <a:pt x="69" y="2"/>
                  </a:lnTo>
                  <a:lnTo>
                    <a:pt x="71" y="2"/>
                  </a:lnTo>
                  <a:lnTo>
                    <a:pt x="73" y="2"/>
                  </a:lnTo>
                  <a:lnTo>
                    <a:pt x="75" y="4"/>
                  </a:lnTo>
                  <a:lnTo>
                    <a:pt x="77" y="4"/>
                  </a:lnTo>
                  <a:lnTo>
                    <a:pt x="79" y="4"/>
                  </a:lnTo>
                  <a:lnTo>
                    <a:pt x="79" y="6"/>
                  </a:lnTo>
                  <a:lnTo>
                    <a:pt x="81" y="6"/>
                  </a:lnTo>
                  <a:lnTo>
                    <a:pt x="81" y="7"/>
                  </a:lnTo>
                  <a:lnTo>
                    <a:pt x="83" y="7"/>
                  </a:lnTo>
                  <a:lnTo>
                    <a:pt x="83" y="9"/>
                  </a:lnTo>
                  <a:lnTo>
                    <a:pt x="83" y="11"/>
                  </a:lnTo>
                  <a:lnTo>
                    <a:pt x="85" y="13"/>
                  </a:lnTo>
                  <a:lnTo>
                    <a:pt x="85" y="15"/>
                  </a:lnTo>
                  <a:lnTo>
                    <a:pt x="85" y="17"/>
                  </a:lnTo>
                  <a:lnTo>
                    <a:pt x="85" y="19"/>
                  </a:lnTo>
                  <a:lnTo>
                    <a:pt x="85" y="21"/>
                  </a:lnTo>
                  <a:lnTo>
                    <a:pt x="87" y="23"/>
                  </a:lnTo>
                  <a:lnTo>
                    <a:pt x="87" y="25"/>
                  </a:lnTo>
                  <a:lnTo>
                    <a:pt x="87" y="29"/>
                  </a:lnTo>
                  <a:lnTo>
                    <a:pt x="87" y="32"/>
                  </a:lnTo>
                  <a:lnTo>
                    <a:pt x="87" y="38"/>
                  </a:lnTo>
                  <a:lnTo>
                    <a:pt x="87" y="44"/>
                  </a:lnTo>
                  <a:lnTo>
                    <a:pt x="0" y="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73" name="Freeform 7"/>
            <p:cNvSpPr>
              <a:spLocks/>
            </p:cNvSpPr>
            <p:nvPr/>
          </p:nvSpPr>
          <p:spPr bwMode="auto">
            <a:xfrm>
              <a:off x="1296" y="1127"/>
              <a:ext cx="3472" cy="2303"/>
            </a:xfrm>
            <a:custGeom>
              <a:avLst/>
              <a:gdLst>
                <a:gd name="T0" fmla="*/ 0 w 3472"/>
                <a:gd name="T1" fmla="*/ 691 h 2303"/>
                <a:gd name="T2" fmla="*/ 0 w 3472"/>
                <a:gd name="T3" fmla="*/ 1568 h 2303"/>
                <a:gd name="T4" fmla="*/ 283 w 3472"/>
                <a:gd name="T5" fmla="*/ 1610 h 2303"/>
                <a:gd name="T6" fmla="*/ 430 w 3472"/>
                <a:gd name="T7" fmla="*/ 1725 h 2303"/>
                <a:gd name="T8" fmla="*/ 507 w 3472"/>
                <a:gd name="T9" fmla="*/ 1869 h 2303"/>
                <a:gd name="T10" fmla="*/ 791 w 3472"/>
                <a:gd name="T11" fmla="*/ 1881 h 2303"/>
                <a:gd name="T12" fmla="*/ 929 w 3472"/>
                <a:gd name="T13" fmla="*/ 1967 h 2303"/>
                <a:gd name="T14" fmla="*/ 1376 w 3472"/>
                <a:gd name="T15" fmla="*/ 2123 h 2303"/>
                <a:gd name="T16" fmla="*/ 1419 w 3472"/>
                <a:gd name="T17" fmla="*/ 2146 h 2303"/>
                <a:gd name="T18" fmla="*/ 1459 w 3472"/>
                <a:gd name="T19" fmla="*/ 2173 h 2303"/>
                <a:gd name="T20" fmla="*/ 1499 w 3472"/>
                <a:gd name="T21" fmla="*/ 2201 h 2303"/>
                <a:gd name="T22" fmla="*/ 1539 w 3472"/>
                <a:gd name="T23" fmla="*/ 2230 h 2303"/>
                <a:gd name="T24" fmla="*/ 1580 w 3472"/>
                <a:gd name="T25" fmla="*/ 2255 h 2303"/>
                <a:gd name="T26" fmla="*/ 1622 w 3472"/>
                <a:gd name="T27" fmla="*/ 2278 h 2303"/>
                <a:gd name="T28" fmla="*/ 1641 w 3472"/>
                <a:gd name="T29" fmla="*/ 2288 h 2303"/>
                <a:gd name="T30" fmla="*/ 1662 w 3472"/>
                <a:gd name="T31" fmla="*/ 2296 h 2303"/>
                <a:gd name="T32" fmla="*/ 1683 w 3472"/>
                <a:gd name="T33" fmla="*/ 2299 h 2303"/>
                <a:gd name="T34" fmla="*/ 1703 w 3472"/>
                <a:gd name="T35" fmla="*/ 2303 h 2303"/>
                <a:gd name="T36" fmla="*/ 2614 w 3472"/>
                <a:gd name="T37" fmla="*/ 2140 h 2303"/>
                <a:gd name="T38" fmla="*/ 2693 w 3472"/>
                <a:gd name="T39" fmla="*/ 2006 h 2303"/>
                <a:gd name="T40" fmla="*/ 2689 w 3472"/>
                <a:gd name="T41" fmla="*/ 1795 h 2303"/>
                <a:gd name="T42" fmla="*/ 2718 w 3472"/>
                <a:gd name="T43" fmla="*/ 1545 h 2303"/>
                <a:gd name="T44" fmla="*/ 2988 w 3472"/>
                <a:gd name="T45" fmla="*/ 1459 h 2303"/>
                <a:gd name="T46" fmla="*/ 3056 w 3472"/>
                <a:gd name="T47" fmla="*/ 1223 h 2303"/>
                <a:gd name="T48" fmla="*/ 3267 w 3472"/>
                <a:gd name="T49" fmla="*/ 952 h 2303"/>
                <a:gd name="T50" fmla="*/ 3472 w 3472"/>
                <a:gd name="T51" fmla="*/ 894 h 2303"/>
                <a:gd name="T52" fmla="*/ 3232 w 3472"/>
                <a:gd name="T53" fmla="*/ 226 h 2303"/>
                <a:gd name="T54" fmla="*/ 3088 w 3472"/>
                <a:gd name="T55" fmla="*/ 146 h 2303"/>
                <a:gd name="T56" fmla="*/ 2453 w 3472"/>
                <a:gd name="T57" fmla="*/ 305 h 2303"/>
                <a:gd name="T58" fmla="*/ 2393 w 3472"/>
                <a:gd name="T59" fmla="*/ 0 h 2303"/>
                <a:gd name="T60" fmla="*/ 1906 w 3472"/>
                <a:gd name="T61" fmla="*/ 0 h 2303"/>
                <a:gd name="T62" fmla="*/ 0 w 3472"/>
                <a:gd name="T63" fmla="*/ 691 h 230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472"/>
                <a:gd name="T97" fmla="*/ 0 h 2303"/>
                <a:gd name="T98" fmla="*/ 3472 w 3472"/>
                <a:gd name="T99" fmla="*/ 2303 h 230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472" h="2303">
                  <a:moveTo>
                    <a:pt x="0" y="691"/>
                  </a:moveTo>
                  <a:lnTo>
                    <a:pt x="0" y="1568"/>
                  </a:lnTo>
                  <a:lnTo>
                    <a:pt x="283" y="1610"/>
                  </a:lnTo>
                  <a:lnTo>
                    <a:pt x="430" y="1725"/>
                  </a:lnTo>
                  <a:lnTo>
                    <a:pt x="507" y="1869"/>
                  </a:lnTo>
                  <a:lnTo>
                    <a:pt x="791" y="1881"/>
                  </a:lnTo>
                  <a:lnTo>
                    <a:pt x="929" y="1967"/>
                  </a:lnTo>
                  <a:lnTo>
                    <a:pt x="1376" y="2123"/>
                  </a:lnTo>
                  <a:lnTo>
                    <a:pt x="1419" y="2146"/>
                  </a:lnTo>
                  <a:lnTo>
                    <a:pt x="1459" y="2173"/>
                  </a:lnTo>
                  <a:lnTo>
                    <a:pt x="1499" y="2201"/>
                  </a:lnTo>
                  <a:lnTo>
                    <a:pt x="1539" y="2230"/>
                  </a:lnTo>
                  <a:lnTo>
                    <a:pt x="1580" y="2255"/>
                  </a:lnTo>
                  <a:lnTo>
                    <a:pt x="1622" y="2278"/>
                  </a:lnTo>
                  <a:lnTo>
                    <a:pt x="1641" y="2288"/>
                  </a:lnTo>
                  <a:lnTo>
                    <a:pt x="1662" y="2296"/>
                  </a:lnTo>
                  <a:lnTo>
                    <a:pt x="1683" y="2299"/>
                  </a:lnTo>
                  <a:lnTo>
                    <a:pt x="1703" y="2303"/>
                  </a:lnTo>
                  <a:lnTo>
                    <a:pt x="2614" y="2140"/>
                  </a:lnTo>
                  <a:lnTo>
                    <a:pt x="2693" y="2006"/>
                  </a:lnTo>
                  <a:lnTo>
                    <a:pt x="2689" y="1795"/>
                  </a:lnTo>
                  <a:lnTo>
                    <a:pt x="2718" y="1545"/>
                  </a:lnTo>
                  <a:lnTo>
                    <a:pt x="2988" y="1459"/>
                  </a:lnTo>
                  <a:lnTo>
                    <a:pt x="3056" y="1223"/>
                  </a:lnTo>
                  <a:lnTo>
                    <a:pt x="3267" y="952"/>
                  </a:lnTo>
                  <a:lnTo>
                    <a:pt x="3472" y="894"/>
                  </a:lnTo>
                  <a:lnTo>
                    <a:pt x="3232" y="226"/>
                  </a:lnTo>
                  <a:lnTo>
                    <a:pt x="3088" y="146"/>
                  </a:lnTo>
                  <a:lnTo>
                    <a:pt x="2453" y="305"/>
                  </a:lnTo>
                  <a:lnTo>
                    <a:pt x="2393" y="0"/>
                  </a:lnTo>
                  <a:lnTo>
                    <a:pt x="1906" y="0"/>
                  </a:lnTo>
                  <a:lnTo>
                    <a:pt x="0" y="691"/>
                  </a:lnTo>
                  <a:close/>
                </a:path>
              </a:pathLst>
            </a:custGeom>
            <a:solidFill>
              <a:srgbClr val="33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74" name="Freeform 8"/>
            <p:cNvSpPr>
              <a:spLocks/>
            </p:cNvSpPr>
            <p:nvPr/>
          </p:nvSpPr>
          <p:spPr bwMode="auto">
            <a:xfrm>
              <a:off x="1296" y="1127"/>
              <a:ext cx="3472" cy="2303"/>
            </a:xfrm>
            <a:custGeom>
              <a:avLst/>
              <a:gdLst>
                <a:gd name="T0" fmla="*/ 0 w 3472"/>
                <a:gd name="T1" fmla="*/ 691 h 2303"/>
                <a:gd name="T2" fmla="*/ 0 w 3472"/>
                <a:gd name="T3" fmla="*/ 1568 h 2303"/>
                <a:gd name="T4" fmla="*/ 283 w 3472"/>
                <a:gd name="T5" fmla="*/ 1610 h 2303"/>
                <a:gd name="T6" fmla="*/ 430 w 3472"/>
                <a:gd name="T7" fmla="*/ 1725 h 2303"/>
                <a:gd name="T8" fmla="*/ 507 w 3472"/>
                <a:gd name="T9" fmla="*/ 1869 h 2303"/>
                <a:gd name="T10" fmla="*/ 791 w 3472"/>
                <a:gd name="T11" fmla="*/ 1881 h 2303"/>
                <a:gd name="T12" fmla="*/ 929 w 3472"/>
                <a:gd name="T13" fmla="*/ 1967 h 2303"/>
                <a:gd name="T14" fmla="*/ 1376 w 3472"/>
                <a:gd name="T15" fmla="*/ 2123 h 2303"/>
                <a:gd name="T16" fmla="*/ 1419 w 3472"/>
                <a:gd name="T17" fmla="*/ 2146 h 2303"/>
                <a:gd name="T18" fmla="*/ 1459 w 3472"/>
                <a:gd name="T19" fmla="*/ 2173 h 2303"/>
                <a:gd name="T20" fmla="*/ 1499 w 3472"/>
                <a:gd name="T21" fmla="*/ 2201 h 2303"/>
                <a:gd name="T22" fmla="*/ 1539 w 3472"/>
                <a:gd name="T23" fmla="*/ 2230 h 2303"/>
                <a:gd name="T24" fmla="*/ 1580 w 3472"/>
                <a:gd name="T25" fmla="*/ 2255 h 2303"/>
                <a:gd name="T26" fmla="*/ 1622 w 3472"/>
                <a:gd name="T27" fmla="*/ 2278 h 2303"/>
                <a:gd name="T28" fmla="*/ 1641 w 3472"/>
                <a:gd name="T29" fmla="*/ 2288 h 2303"/>
                <a:gd name="T30" fmla="*/ 1662 w 3472"/>
                <a:gd name="T31" fmla="*/ 2296 h 2303"/>
                <a:gd name="T32" fmla="*/ 1683 w 3472"/>
                <a:gd name="T33" fmla="*/ 2299 h 2303"/>
                <a:gd name="T34" fmla="*/ 1703 w 3472"/>
                <a:gd name="T35" fmla="*/ 2303 h 2303"/>
                <a:gd name="T36" fmla="*/ 2614 w 3472"/>
                <a:gd name="T37" fmla="*/ 2140 h 2303"/>
                <a:gd name="T38" fmla="*/ 2693 w 3472"/>
                <a:gd name="T39" fmla="*/ 2006 h 2303"/>
                <a:gd name="T40" fmla="*/ 2689 w 3472"/>
                <a:gd name="T41" fmla="*/ 1795 h 2303"/>
                <a:gd name="T42" fmla="*/ 2718 w 3472"/>
                <a:gd name="T43" fmla="*/ 1545 h 2303"/>
                <a:gd name="T44" fmla="*/ 2988 w 3472"/>
                <a:gd name="T45" fmla="*/ 1459 h 2303"/>
                <a:gd name="T46" fmla="*/ 3056 w 3472"/>
                <a:gd name="T47" fmla="*/ 1223 h 2303"/>
                <a:gd name="T48" fmla="*/ 3267 w 3472"/>
                <a:gd name="T49" fmla="*/ 952 h 2303"/>
                <a:gd name="T50" fmla="*/ 3472 w 3472"/>
                <a:gd name="T51" fmla="*/ 894 h 2303"/>
                <a:gd name="T52" fmla="*/ 3232 w 3472"/>
                <a:gd name="T53" fmla="*/ 226 h 2303"/>
                <a:gd name="T54" fmla="*/ 3088 w 3472"/>
                <a:gd name="T55" fmla="*/ 146 h 2303"/>
                <a:gd name="T56" fmla="*/ 2453 w 3472"/>
                <a:gd name="T57" fmla="*/ 305 h 2303"/>
                <a:gd name="T58" fmla="*/ 2393 w 3472"/>
                <a:gd name="T59" fmla="*/ 0 h 2303"/>
                <a:gd name="T60" fmla="*/ 1906 w 3472"/>
                <a:gd name="T61" fmla="*/ 0 h 2303"/>
                <a:gd name="T62" fmla="*/ 0 w 3472"/>
                <a:gd name="T63" fmla="*/ 691 h 230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472"/>
                <a:gd name="T97" fmla="*/ 0 h 2303"/>
                <a:gd name="T98" fmla="*/ 3472 w 3472"/>
                <a:gd name="T99" fmla="*/ 2303 h 230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472" h="2303">
                  <a:moveTo>
                    <a:pt x="0" y="691"/>
                  </a:moveTo>
                  <a:lnTo>
                    <a:pt x="0" y="1568"/>
                  </a:lnTo>
                  <a:lnTo>
                    <a:pt x="283" y="1610"/>
                  </a:lnTo>
                  <a:lnTo>
                    <a:pt x="430" y="1725"/>
                  </a:lnTo>
                  <a:lnTo>
                    <a:pt x="507" y="1869"/>
                  </a:lnTo>
                  <a:lnTo>
                    <a:pt x="791" y="1881"/>
                  </a:lnTo>
                  <a:lnTo>
                    <a:pt x="929" y="1967"/>
                  </a:lnTo>
                  <a:lnTo>
                    <a:pt x="1376" y="2123"/>
                  </a:lnTo>
                  <a:lnTo>
                    <a:pt x="1419" y="2146"/>
                  </a:lnTo>
                  <a:lnTo>
                    <a:pt x="1459" y="2173"/>
                  </a:lnTo>
                  <a:lnTo>
                    <a:pt x="1499" y="2201"/>
                  </a:lnTo>
                  <a:lnTo>
                    <a:pt x="1539" y="2230"/>
                  </a:lnTo>
                  <a:lnTo>
                    <a:pt x="1580" y="2255"/>
                  </a:lnTo>
                  <a:lnTo>
                    <a:pt x="1622" y="2278"/>
                  </a:lnTo>
                  <a:lnTo>
                    <a:pt x="1641" y="2288"/>
                  </a:lnTo>
                  <a:lnTo>
                    <a:pt x="1662" y="2296"/>
                  </a:lnTo>
                  <a:lnTo>
                    <a:pt x="1683" y="2299"/>
                  </a:lnTo>
                  <a:lnTo>
                    <a:pt x="1703" y="2303"/>
                  </a:lnTo>
                  <a:lnTo>
                    <a:pt x="2614" y="2140"/>
                  </a:lnTo>
                  <a:lnTo>
                    <a:pt x="2693" y="2006"/>
                  </a:lnTo>
                  <a:lnTo>
                    <a:pt x="2689" y="1795"/>
                  </a:lnTo>
                  <a:lnTo>
                    <a:pt x="2718" y="1545"/>
                  </a:lnTo>
                  <a:lnTo>
                    <a:pt x="2988" y="1459"/>
                  </a:lnTo>
                  <a:lnTo>
                    <a:pt x="3056" y="1223"/>
                  </a:lnTo>
                  <a:lnTo>
                    <a:pt x="3267" y="952"/>
                  </a:lnTo>
                  <a:lnTo>
                    <a:pt x="3472" y="894"/>
                  </a:lnTo>
                  <a:lnTo>
                    <a:pt x="3232" y="226"/>
                  </a:lnTo>
                  <a:lnTo>
                    <a:pt x="3088" y="146"/>
                  </a:lnTo>
                  <a:lnTo>
                    <a:pt x="2453" y="305"/>
                  </a:lnTo>
                  <a:lnTo>
                    <a:pt x="2393" y="0"/>
                  </a:lnTo>
                  <a:lnTo>
                    <a:pt x="1906" y="0"/>
                  </a:lnTo>
                  <a:lnTo>
                    <a:pt x="0" y="69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75" name="Freeform 9"/>
            <p:cNvSpPr>
              <a:spLocks/>
            </p:cNvSpPr>
            <p:nvPr/>
          </p:nvSpPr>
          <p:spPr bwMode="auto">
            <a:xfrm>
              <a:off x="3734" y="1912"/>
              <a:ext cx="1406" cy="1386"/>
            </a:xfrm>
            <a:custGeom>
              <a:avLst/>
              <a:gdLst>
                <a:gd name="T0" fmla="*/ 0 w 1406"/>
                <a:gd name="T1" fmla="*/ 1386 h 1386"/>
                <a:gd name="T2" fmla="*/ 17 w 1406"/>
                <a:gd name="T3" fmla="*/ 1340 h 1386"/>
                <a:gd name="T4" fmla="*/ 32 w 1406"/>
                <a:gd name="T5" fmla="*/ 1292 h 1386"/>
                <a:gd name="T6" fmla="*/ 44 w 1406"/>
                <a:gd name="T7" fmla="*/ 1240 h 1386"/>
                <a:gd name="T8" fmla="*/ 53 w 1406"/>
                <a:gd name="T9" fmla="*/ 1186 h 1386"/>
                <a:gd name="T10" fmla="*/ 63 w 1406"/>
                <a:gd name="T11" fmla="*/ 1134 h 1386"/>
                <a:gd name="T12" fmla="*/ 71 w 1406"/>
                <a:gd name="T13" fmla="*/ 1084 h 1386"/>
                <a:gd name="T14" fmla="*/ 76 w 1406"/>
                <a:gd name="T15" fmla="*/ 1036 h 1386"/>
                <a:gd name="T16" fmla="*/ 84 w 1406"/>
                <a:gd name="T17" fmla="*/ 992 h 1386"/>
                <a:gd name="T18" fmla="*/ 86 w 1406"/>
                <a:gd name="T19" fmla="*/ 971 h 1386"/>
                <a:gd name="T20" fmla="*/ 86 w 1406"/>
                <a:gd name="T21" fmla="*/ 952 h 1386"/>
                <a:gd name="T22" fmla="*/ 84 w 1406"/>
                <a:gd name="T23" fmla="*/ 933 h 1386"/>
                <a:gd name="T24" fmla="*/ 80 w 1406"/>
                <a:gd name="T25" fmla="*/ 914 h 1386"/>
                <a:gd name="T26" fmla="*/ 71 w 1406"/>
                <a:gd name="T27" fmla="*/ 877 h 1386"/>
                <a:gd name="T28" fmla="*/ 59 w 1406"/>
                <a:gd name="T29" fmla="*/ 843 h 1386"/>
                <a:gd name="T30" fmla="*/ 49 w 1406"/>
                <a:gd name="T31" fmla="*/ 808 h 1386"/>
                <a:gd name="T32" fmla="*/ 42 w 1406"/>
                <a:gd name="T33" fmla="*/ 773 h 1386"/>
                <a:gd name="T34" fmla="*/ 40 w 1406"/>
                <a:gd name="T35" fmla="*/ 756 h 1386"/>
                <a:gd name="T36" fmla="*/ 40 w 1406"/>
                <a:gd name="T37" fmla="*/ 739 h 1386"/>
                <a:gd name="T38" fmla="*/ 44 w 1406"/>
                <a:gd name="T39" fmla="*/ 722 h 1386"/>
                <a:gd name="T40" fmla="*/ 49 w 1406"/>
                <a:gd name="T41" fmla="*/ 704 h 1386"/>
                <a:gd name="T42" fmla="*/ 67 w 1406"/>
                <a:gd name="T43" fmla="*/ 666 h 1386"/>
                <a:gd name="T44" fmla="*/ 88 w 1406"/>
                <a:gd name="T45" fmla="*/ 620 h 1386"/>
                <a:gd name="T46" fmla="*/ 113 w 1406"/>
                <a:gd name="T47" fmla="*/ 570 h 1386"/>
                <a:gd name="T48" fmla="*/ 140 w 1406"/>
                <a:gd name="T49" fmla="*/ 518 h 1386"/>
                <a:gd name="T50" fmla="*/ 168 w 1406"/>
                <a:gd name="T51" fmla="*/ 468 h 1386"/>
                <a:gd name="T52" fmla="*/ 197 w 1406"/>
                <a:gd name="T53" fmla="*/ 422 h 1386"/>
                <a:gd name="T54" fmla="*/ 224 w 1406"/>
                <a:gd name="T55" fmla="*/ 380 h 1386"/>
                <a:gd name="T56" fmla="*/ 249 w 1406"/>
                <a:gd name="T57" fmla="*/ 347 h 1386"/>
                <a:gd name="T58" fmla="*/ 261 w 1406"/>
                <a:gd name="T59" fmla="*/ 334 h 1386"/>
                <a:gd name="T60" fmla="*/ 274 w 1406"/>
                <a:gd name="T61" fmla="*/ 322 h 1386"/>
                <a:gd name="T62" fmla="*/ 289 w 1406"/>
                <a:gd name="T63" fmla="*/ 311 h 1386"/>
                <a:gd name="T64" fmla="*/ 307 w 1406"/>
                <a:gd name="T65" fmla="*/ 301 h 1386"/>
                <a:gd name="T66" fmla="*/ 341 w 1406"/>
                <a:gd name="T67" fmla="*/ 282 h 1386"/>
                <a:gd name="T68" fmla="*/ 380 w 1406"/>
                <a:gd name="T69" fmla="*/ 265 h 1386"/>
                <a:gd name="T70" fmla="*/ 418 w 1406"/>
                <a:gd name="T71" fmla="*/ 246 h 1386"/>
                <a:gd name="T72" fmla="*/ 456 w 1406"/>
                <a:gd name="T73" fmla="*/ 226 h 1386"/>
                <a:gd name="T74" fmla="*/ 474 w 1406"/>
                <a:gd name="T75" fmla="*/ 215 h 1386"/>
                <a:gd name="T76" fmla="*/ 491 w 1406"/>
                <a:gd name="T77" fmla="*/ 201 h 1386"/>
                <a:gd name="T78" fmla="*/ 506 w 1406"/>
                <a:gd name="T79" fmla="*/ 188 h 1386"/>
                <a:gd name="T80" fmla="*/ 520 w 1406"/>
                <a:gd name="T81" fmla="*/ 173 h 1386"/>
                <a:gd name="T82" fmla="*/ 547 w 1406"/>
                <a:gd name="T83" fmla="*/ 142 h 1386"/>
                <a:gd name="T84" fmla="*/ 570 w 1406"/>
                <a:gd name="T85" fmla="*/ 115 h 1386"/>
                <a:gd name="T86" fmla="*/ 593 w 1406"/>
                <a:gd name="T87" fmla="*/ 92 h 1386"/>
                <a:gd name="T88" fmla="*/ 618 w 1406"/>
                <a:gd name="T89" fmla="*/ 73 h 1386"/>
                <a:gd name="T90" fmla="*/ 631 w 1406"/>
                <a:gd name="T91" fmla="*/ 65 h 1386"/>
                <a:gd name="T92" fmla="*/ 644 w 1406"/>
                <a:gd name="T93" fmla="*/ 57 h 1386"/>
                <a:gd name="T94" fmla="*/ 658 w 1406"/>
                <a:gd name="T95" fmla="*/ 50 h 1386"/>
                <a:gd name="T96" fmla="*/ 673 w 1406"/>
                <a:gd name="T97" fmla="*/ 44 h 1386"/>
                <a:gd name="T98" fmla="*/ 689 w 1406"/>
                <a:gd name="T99" fmla="*/ 38 h 1386"/>
                <a:gd name="T100" fmla="*/ 706 w 1406"/>
                <a:gd name="T101" fmla="*/ 34 h 1386"/>
                <a:gd name="T102" fmla="*/ 725 w 1406"/>
                <a:gd name="T103" fmla="*/ 31 h 1386"/>
                <a:gd name="T104" fmla="*/ 746 w 1406"/>
                <a:gd name="T105" fmla="*/ 29 h 1386"/>
                <a:gd name="T106" fmla="*/ 994 w 1406"/>
                <a:gd name="T107" fmla="*/ 0 h 1386"/>
                <a:gd name="T108" fmla="*/ 1406 w 1406"/>
                <a:gd name="T109" fmla="*/ 1134 h 1386"/>
                <a:gd name="T110" fmla="*/ 0 w 1406"/>
                <a:gd name="T111" fmla="*/ 1386 h 138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06"/>
                <a:gd name="T169" fmla="*/ 0 h 1386"/>
                <a:gd name="T170" fmla="*/ 1406 w 1406"/>
                <a:gd name="T171" fmla="*/ 1386 h 138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06" h="1386">
                  <a:moveTo>
                    <a:pt x="0" y="1386"/>
                  </a:moveTo>
                  <a:lnTo>
                    <a:pt x="17" y="1340"/>
                  </a:lnTo>
                  <a:lnTo>
                    <a:pt x="32" y="1292"/>
                  </a:lnTo>
                  <a:lnTo>
                    <a:pt x="44" y="1240"/>
                  </a:lnTo>
                  <a:lnTo>
                    <a:pt x="53" y="1186"/>
                  </a:lnTo>
                  <a:lnTo>
                    <a:pt x="63" y="1134"/>
                  </a:lnTo>
                  <a:lnTo>
                    <a:pt x="71" y="1084"/>
                  </a:lnTo>
                  <a:lnTo>
                    <a:pt x="76" y="1036"/>
                  </a:lnTo>
                  <a:lnTo>
                    <a:pt x="84" y="992"/>
                  </a:lnTo>
                  <a:lnTo>
                    <a:pt x="86" y="971"/>
                  </a:lnTo>
                  <a:lnTo>
                    <a:pt x="86" y="952"/>
                  </a:lnTo>
                  <a:lnTo>
                    <a:pt x="84" y="933"/>
                  </a:lnTo>
                  <a:lnTo>
                    <a:pt x="80" y="914"/>
                  </a:lnTo>
                  <a:lnTo>
                    <a:pt x="71" y="877"/>
                  </a:lnTo>
                  <a:lnTo>
                    <a:pt x="59" y="843"/>
                  </a:lnTo>
                  <a:lnTo>
                    <a:pt x="49" y="808"/>
                  </a:lnTo>
                  <a:lnTo>
                    <a:pt x="42" y="773"/>
                  </a:lnTo>
                  <a:lnTo>
                    <a:pt x="40" y="756"/>
                  </a:lnTo>
                  <a:lnTo>
                    <a:pt x="40" y="739"/>
                  </a:lnTo>
                  <a:lnTo>
                    <a:pt x="44" y="722"/>
                  </a:lnTo>
                  <a:lnTo>
                    <a:pt x="49" y="704"/>
                  </a:lnTo>
                  <a:lnTo>
                    <a:pt x="67" y="666"/>
                  </a:lnTo>
                  <a:lnTo>
                    <a:pt x="88" y="620"/>
                  </a:lnTo>
                  <a:lnTo>
                    <a:pt x="113" y="570"/>
                  </a:lnTo>
                  <a:lnTo>
                    <a:pt x="140" y="518"/>
                  </a:lnTo>
                  <a:lnTo>
                    <a:pt x="168" y="468"/>
                  </a:lnTo>
                  <a:lnTo>
                    <a:pt x="197" y="422"/>
                  </a:lnTo>
                  <a:lnTo>
                    <a:pt x="224" y="380"/>
                  </a:lnTo>
                  <a:lnTo>
                    <a:pt x="249" y="347"/>
                  </a:lnTo>
                  <a:lnTo>
                    <a:pt x="261" y="334"/>
                  </a:lnTo>
                  <a:lnTo>
                    <a:pt x="274" y="322"/>
                  </a:lnTo>
                  <a:lnTo>
                    <a:pt x="289" y="311"/>
                  </a:lnTo>
                  <a:lnTo>
                    <a:pt x="307" y="301"/>
                  </a:lnTo>
                  <a:lnTo>
                    <a:pt x="341" y="282"/>
                  </a:lnTo>
                  <a:lnTo>
                    <a:pt x="380" y="265"/>
                  </a:lnTo>
                  <a:lnTo>
                    <a:pt x="418" y="246"/>
                  </a:lnTo>
                  <a:lnTo>
                    <a:pt x="456" y="226"/>
                  </a:lnTo>
                  <a:lnTo>
                    <a:pt x="474" y="215"/>
                  </a:lnTo>
                  <a:lnTo>
                    <a:pt x="491" y="201"/>
                  </a:lnTo>
                  <a:lnTo>
                    <a:pt x="506" y="188"/>
                  </a:lnTo>
                  <a:lnTo>
                    <a:pt x="520" y="173"/>
                  </a:lnTo>
                  <a:lnTo>
                    <a:pt x="547" y="142"/>
                  </a:lnTo>
                  <a:lnTo>
                    <a:pt x="570" y="115"/>
                  </a:lnTo>
                  <a:lnTo>
                    <a:pt x="593" y="92"/>
                  </a:lnTo>
                  <a:lnTo>
                    <a:pt x="618" y="73"/>
                  </a:lnTo>
                  <a:lnTo>
                    <a:pt x="631" y="65"/>
                  </a:lnTo>
                  <a:lnTo>
                    <a:pt x="644" y="57"/>
                  </a:lnTo>
                  <a:lnTo>
                    <a:pt x="658" y="50"/>
                  </a:lnTo>
                  <a:lnTo>
                    <a:pt x="673" y="44"/>
                  </a:lnTo>
                  <a:lnTo>
                    <a:pt x="689" y="38"/>
                  </a:lnTo>
                  <a:lnTo>
                    <a:pt x="706" y="34"/>
                  </a:lnTo>
                  <a:lnTo>
                    <a:pt x="725" y="31"/>
                  </a:lnTo>
                  <a:lnTo>
                    <a:pt x="746" y="29"/>
                  </a:lnTo>
                  <a:lnTo>
                    <a:pt x="994" y="0"/>
                  </a:lnTo>
                  <a:lnTo>
                    <a:pt x="1406" y="1134"/>
                  </a:lnTo>
                  <a:lnTo>
                    <a:pt x="0" y="1386"/>
                  </a:lnTo>
                  <a:close/>
                </a:path>
              </a:pathLst>
            </a:custGeom>
            <a:solidFill>
              <a:srgbClr val="00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76" name="Freeform 10"/>
            <p:cNvSpPr>
              <a:spLocks/>
            </p:cNvSpPr>
            <p:nvPr/>
          </p:nvSpPr>
          <p:spPr bwMode="auto">
            <a:xfrm>
              <a:off x="3734" y="1912"/>
              <a:ext cx="1406" cy="1386"/>
            </a:xfrm>
            <a:custGeom>
              <a:avLst/>
              <a:gdLst>
                <a:gd name="T0" fmla="*/ 0 w 1406"/>
                <a:gd name="T1" fmla="*/ 1386 h 1386"/>
                <a:gd name="T2" fmla="*/ 17 w 1406"/>
                <a:gd name="T3" fmla="*/ 1340 h 1386"/>
                <a:gd name="T4" fmla="*/ 32 w 1406"/>
                <a:gd name="T5" fmla="*/ 1292 h 1386"/>
                <a:gd name="T6" fmla="*/ 44 w 1406"/>
                <a:gd name="T7" fmla="*/ 1240 h 1386"/>
                <a:gd name="T8" fmla="*/ 53 w 1406"/>
                <a:gd name="T9" fmla="*/ 1186 h 1386"/>
                <a:gd name="T10" fmla="*/ 63 w 1406"/>
                <a:gd name="T11" fmla="*/ 1134 h 1386"/>
                <a:gd name="T12" fmla="*/ 71 w 1406"/>
                <a:gd name="T13" fmla="*/ 1084 h 1386"/>
                <a:gd name="T14" fmla="*/ 76 w 1406"/>
                <a:gd name="T15" fmla="*/ 1036 h 1386"/>
                <a:gd name="T16" fmla="*/ 84 w 1406"/>
                <a:gd name="T17" fmla="*/ 992 h 1386"/>
                <a:gd name="T18" fmla="*/ 86 w 1406"/>
                <a:gd name="T19" fmla="*/ 971 h 1386"/>
                <a:gd name="T20" fmla="*/ 86 w 1406"/>
                <a:gd name="T21" fmla="*/ 952 h 1386"/>
                <a:gd name="T22" fmla="*/ 84 w 1406"/>
                <a:gd name="T23" fmla="*/ 933 h 1386"/>
                <a:gd name="T24" fmla="*/ 80 w 1406"/>
                <a:gd name="T25" fmla="*/ 914 h 1386"/>
                <a:gd name="T26" fmla="*/ 71 w 1406"/>
                <a:gd name="T27" fmla="*/ 877 h 1386"/>
                <a:gd name="T28" fmla="*/ 59 w 1406"/>
                <a:gd name="T29" fmla="*/ 843 h 1386"/>
                <a:gd name="T30" fmla="*/ 49 w 1406"/>
                <a:gd name="T31" fmla="*/ 808 h 1386"/>
                <a:gd name="T32" fmla="*/ 42 w 1406"/>
                <a:gd name="T33" fmla="*/ 773 h 1386"/>
                <a:gd name="T34" fmla="*/ 40 w 1406"/>
                <a:gd name="T35" fmla="*/ 756 h 1386"/>
                <a:gd name="T36" fmla="*/ 40 w 1406"/>
                <a:gd name="T37" fmla="*/ 739 h 1386"/>
                <a:gd name="T38" fmla="*/ 44 w 1406"/>
                <a:gd name="T39" fmla="*/ 722 h 1386"/>
                <a:gd name="T40" fmla="*/ 49 w 1406"/>
                <a:gd name="T41" fmla="*/ 704 h 1386"/>
                <a:gd name="T42" fmla="*/ 67 w 1406"/>
                <a:gd name="T43" fmla="*/ 666 h 1386"/>
                <a:gd name="T44" fmla="*/ 88 w 1406"/>
                <a:gd name="T45" fmla="*/ 620 h 1386"/>
                <a:gd name="T46" fmla="*/ 113 w 1406"/>
                <a:gd name="T47" fmla="*/ 570 h 1386"/>
                <a:gd name="T48" fmla="*/ 140 w 1406"/>
                <a:gd name="T49" fmla="*/ 518 h 1386"/>
                <a:gd name="T50" fmla="*/ 168 w 1406"/>
                <a:gd name="T51" fmla="*/ 468 h 1386"/>
                <a:gd name="T52" fmla="*/ 197 w 1406"/>
                <a:gd name="T53" fmla="*/ 422 h 1386"/>
                <a:gd name="T54" fmla="*/ 224 w 1406"/>
                <a:gd name="T55" fmla="*/ 380 h 1386"/>
                <a:gd name="T56" fmla="*/ 249 w 1406"/>
                <a:gd name="T57" fmla="*/ 347 h 1386"/>
                <a:gd name="T58" fmla="*/ 261 w 1406"/>
                <a:gd name="T59" fmla="*/ 334 h 1386"/>
                <a:gd name="T60" fmla="*/ 274 w 1406"/>
                <a:gd name="T61" fmla="*/ 322 h 1386"/>
                <a:gd name="T62" fmla="*/ 289 w 1406"/>
                <a:gd name="T63" fmla="*/ 311 h 1386"/>
                <a:gd name="T64" fmla="*/ 307 w 1406"/>
                <a:gd name="T65" fmla="*/ 301 h 1386"/>
                <a:gd name="T66" fmla="*/ 341 w 1406"/>
                <a:gd name="T67" fmla="*/ 282 h 1386"/>
                <a:gd name="T68" fmla="*/ 380 w 1406"/>
                <a:gd name="T69" fmla="*/ 265 h 1386"/>
                <a:gd name="T70" fmla="*/ 418 w 1406"/>
                <a:gd name="T71" fmla="*/ 246 h 1386"/>
                <a:gd name="T72" fmla="*/ 456 w 1406"/>
                <a:gd name="T73" fmla="*/ 226 h 1386"/>
                <a:gd name="T74" fmla="*/ 474 w 1406"/>
                <a:gd name="T75" fmla="*/ 215 h 1386"/>
                <a:gd name="T76" fmla="*/ 491 w 1406"/>
                <a:gd name="T77" fmla="*/ 201 h 1386"/>
                <a:gd name="T78" fmla="*/ 506 w 1406"/>
                <a:gd name="T79" fmla="*/ 188 h 1386"/>
                <a:gd name="T80" fmla="*/ 520 w 1406"/>
                <a:gd name="T81" fmla="*/ 173 h 1386"/>
                <a:gd name="T82" fmla="*/ 547 w 1406"/>
                <a:gd name="T83" fmla="*/ 142 h 1386"/>
                <a:gd name="T84" fmla="*/ 570 w 1406"/>
                <a:gd name="T85" fmla="*/ 115 h 1386"/>
                <a:gd name="T86" fmla="*/ 593 w 1406"/>
                <a:gd name="T87" fmla="*/ 92 h 1386"/>
                <a:gd name="T88" fmla="*/ 618 w 1406"/>
                <a:gd name="T89" fmla="*/ 73 h 1386"/>
                <a:gd name="T90" fmla="*/ 631 w 1406"/>
                <a:gd name="T91" fmla="*/ 65 h 1386"/>
                <a:gd name="T92" fmla="*/ 644 w 1406"/>
                <a:gd name="T93" fmla="*/ 57 h 1386"/>
                <a:gd name="T94" fmla="*/ 658 w 1406"/>
                <a:gd name="T95" fmla="*/ 50 h 1386"/>
                <a:gd name="T96" fmla="*/ 673 w 1406"/>
                <a:gd name="T97" fmla="*/ 44 h 1386"/>
                <a:gd name="T98" fmla="*/ 689 w 1406"/>
                <a:gd name="T99" fmla="*/ 38 h 1386"/>
                <a:gd name="T100" fmla="*/ 706 w 1406"/>
                <a:gd name="T101" fmla="*/ 34 h 1386"/>
                <a:gd name="T102" fmla="*/ 725 w 1406"/>
                <a:gd name="T103" fmla="*/ 31 h 1386"/>
                <a:gd name="T104" fmla="*/ 746 w 1406"/>
                <a:gd name="T105" fmla="*/ 29 h 1386"/>
                <a:gd name="T106" fmla="*/ 994 w 1406"/>
                <a:gd name="T107" fmla="*/ 0 h 1386"/>
                <a:gd name="T108" fmla="*/ 1406 w 1406"/>
                <a:gd name="T109" fmla="*/ 1134 h 1386"/>
                <a:gd name="T110" fmla="*/ 0 w 1406"/>
                <a:gd name="T111" fmla="*/ 1386 h 138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06"/>
                <a:gd name="T169" fmla="*/ 0 h 1386"/>
                <a:gd name="T170" fmla="*/ 1406 w 1406"/>
                <a:gd name="T171" fmla="*/ 1386 h 138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06" h="1386">
                  <a:moveTo>
                    <a:pt x="0" y="1386"/>
                  </a:moveTo>
                  <a:lnTo>
                    <a:pt x="17" y="1340"/>
                  </a:lnTo>
                  <a:lnTo>
                    <a:pt x="32" y="1292"/>
                  </a:lnTo>
                  <a:lnTo>
                    <a:pt x="44" y="1240"/>
                  </a:lnTo>
                  <a:lnTo>
                    <a:pt x="53" y="1186"/>
                  </a:lnTo>
                  <a:lnTo>
                    <a:pt x="63" y="1134"/>
                  </a:lnTo>
                  <a:lnTo>
                    <a:pt x="71" y="1084"/>
                  </a:lnTo>
                  <a:lnTo>
                    <a:pt x="76" y="1036"/>
                  </a:lnTo>
                  <a:lnTo>
                    <a:pt x="84" y="992"/>
                  </a:lnTo>
                  <a:lnTo>
                    <a:pt x="86" y="971"/>
                  </a:lnTo>
                  <a:lnTo>
                    <a:pt x="86" y="952"/>
                  </a:lnTo>
                  <a:lnTo>
                    <a:pt x="84" y="933"/>
                  </a:lnTo>
                  <a:lnTo>
                    <a:pt x="80" y="914"/>
                  </a:lnTo>
                  <a:lnTo>
                    <a:pt x="71" y="877"/>
                  </a:lnTo>
                  <a:lnTo>
                    <a:pt x="59" y="843"/>
                  </a:lnTo>
                  <a:lnTo>
                    <a:pt x="49" y="808"/>
                  </a:lnTo>
                  <a:lnTo>
                    <a:pt x="42" y="773"/>
                  </a:lnTo>
                  <a:lnTo>
                    <a:pt x="40" y="756"/>
                  </a:lnTo>
                  <a:lnTo>
                    <a:pt x="40" y="739"/>
                  </a:lnTo>
                  <a:lnTo>
                    <a:pt x="44" y="722"/>
                  </a:lnTo>
                  <a:lnTo>
                    <a:pt x="49" y="704"/>
                  </a:lnTo>
                  <a:lnTo>
                    <a:pt x="67" y="666"/>
                  </a:lnTo>
                  <a:lnTo>
                    <a:pt x="88" y="620"/>
                  </a:lnTo>
                  <a:lnTo>
                    <a:pt x="113" y="570"/>
                  </a:lnTo>
                  <a:lnTo>
                    <a:pt x="140" y="518"/>
                  </a:lnTo>
                  <a:lnTo>
                    <a:pt x="168" y="468"/>
                  </a:lnTo>
                  <a:lnTo>
                    <a:pt x="197" y="422"/>
                  </a:lnTo>
                  <a:lnTo>
                    <a:pt x="224" y="380"/>
                  </a:lnTo>
                  <a:lnTo>
                    <a:pt x="249" y="347"/>
                  </a:lnTo>
                  <a:lnTo>
                    <a:pt x="261" y="334"/>
                  </a:lnTo>
                  <a:lnTo>
                    <a:pt x="274" y="322"/>
                  </a:lnTo>
                  <a:lnTo>
                    <a:pt x="289" y="311"/>
                  </a:lnTo>
                  <a:lnTo>
                    <a:pt x="307" y="301"/>
                  </a:lnTo>
                  <a:lnTo>
                    <a:pt x="341" y="282"/>
                  </a:lnTo>
                  <a:lnTo>
                    <a:pt x="380" y="265"/>
                  </a:lnTo>
                  <a:lnTo>
                    <a:pt x="418" y="246"/>
                  </a:lnTo>
                  <a:lnTo>
                    <a:pt x="456" y="226"/>
                  </a:lnTo>
                  <a:lnTo>
                    <a:pt x="474" y="215"/>
                  </a:lnTo>
                  <a:lnTo>
                    <a:pt x="491" y="201"/>
                  </a:lnTo>
                  <a:lnTo>
                    <a:pt x="506" y="188"/>
                  </a:lnTo>
                  <a:lnTo>
                    <a:pt x="520" y="173"/>
                  </a:lnTo>
                  <a:lnTo>
                    <a:pt x="547" y="142"/>
                  </a:lnTo>
                  <a:lnTo>
                    <a:pt x="570" y="115"/>
                  </a:lnTo>
                  <a:lnTo>
                    <a:pt x="593" y="92"/>
                  </a:lnTo>
                  <a:lnTo>
                    <a:pt x="618" y="73"/>
                  </a:lnTo>
                  <a:lnTo>
                    <a:pt x="631" y="65"/>
                  </a:lnTo>
                  <a:lnTo>
                    <a:pt x="644" y="57"/>
                  </a:lnTo>
                  <a:lnTo>
                    <a:pt x="658" y="50"/>
                  </a:lnTo>
                  <a:lnTo>
                    <a:pt x="673" y="44"/>
                  </a:lnTo>
                  <a:lnTo>
                    <a:pt x="689" y="38"/>
                  </a:lnTo>
                  <a:lnTo>
                    <a:pt x="706" y="34"/>
                  </a:lnTo>
                  <a:lnTo>
                    <a:pt x="725" y="31"/>
                  </a:lnTo>
                  <a:lnTo>
                    <a:pt x="746" y="29"/>
                  </a:lnTo>
                  <a:lnTo>
                    <a:pt x="994" y="0"/>
                  </a:lnTo>
                  <a:lnTo>
                    <a:pt x="1406" y="1134"/>
                  </a:lnTo>
                  <a:lnTo>
                    <a:pt x="0" y="1386"/>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77" name="Freeform 11"/>
            <p:cNvSpPr>
              <a:spLocks/>
            </p:cNvSpPr>
            <p:nvPr/>
          </p:nvSpPr>
          <p:spPr bwMode="auto">
            <a:xfrm>
              <a:off x="3876" y="1515"/>
              <a:ext cx="790" cy="602"/>
            </a:xfrm>
            <a:custGeom>
              <a:avLst/>
              <a:gdLst>
                <a:gd name="T0" fmla="*/ 416 w 790"/>
                <a:gd name="T1" fmla="*/ 59 h 602"/>
                <a:gd name="T2" fmla="*/ 466 w 790"/>
                <a:gd name="T3" fmla="*/ 36 h 602"/>
                <a:gd name="T4" fmla="*/ 512 w 790"/>
                <a:gd name="T5" fmla="*/ 13 h 602"/>
                <a:gd name="T6" fmla="*/ 543 w 790"/>
                <a:gd name="T7" fmla="*/ 1 h 602"/>
                <a:gd name="T8" fmla="*/ 562 w 790"/>
                <a:gd name="T9" fmla="*/ 0 h 602"/>
                <a:gd name="T10" fmla="*/ 581 w 790"/>
                <a:gd name="T11" fmla="*/ 1 h 602"/>
                <a:gd name="T12" fmla="*/ 598 w 790"/>
                <a:gd name="T13" fmla="*/ 11 h 602"/>
                <a:gd name="T14" fmla="*/ 623 w 790"/>
                <a:gd name="T15" fmla="*/ 34 h 602"/>
                <a:gd name="T16" fmla="*/ 650 w 790"/>
                <a:gd name="T17" fmla="*/ 71 h 602"/>
                <a:gd name="T18" fmla="*/ 667 w 790"/>
                <a:gd name="T19" fmla="*/ 103 h 602"/>
                <a:gd name="T20" fmla="*/ 669 w 790"/>
                <a:gd name="T21" fmla="*/ 122 h 602"/>
                <a:gd name="T22" fmla="*/ 681 w 790"/>
                <a:gd name="T23" fmla="*/ 144 h 602"/>
                <a:gd name="T24" fmla="*/ 712 w 790"/>
                <a:gd name="T25" fmla="*/ 184 h 602"/>
                <a:gd name="T26" fmla="*/ 760 w 790"/>
                <a:gd name="T27" fmla="*/ 247 h 602"/>
                <a:gd name="T28" fmla="*/ 784 w 790"/>
                <a:gd name="T29" fmla="*/ 291 h 602"/>
                <a:gd name="T30" fmla="*/ 790 w 790"/>
                <a:gd name="T31" fmla="*/ 316 h 602"/>
                <a:gd name="T32" fmla="*/ 784 w 790"/>
                <a:gd name="T33" fmla="*/ 332 h 602"/>
                <a:gd name="T34" fmla="*/ 769 w 790"/>
                <a:gd name="T35" fmla="*/ 337 h 602"/>
                <a:gd name="T36" fmla="*/ 729 w 790"/>
                <a:gd name="T37" fmla="*/ 339 h 602"/>
                <a:gd name="T38" fmla="*/ 660 w 790"/>
                <a:gd name="T39" fmla="*/ 332 h 602"/>
                <a:gd name="T40" fmla="*/ 595 w 790"/>
                <a:gd name="T41" fmla="*/ 328 h 602"/>
                <a:gd name="T42" fmla="*/ 550 w 790"/>
                <a:gd name="T43" fmla="*/ 334 h 602"/>
                <a:gd name="T44" fmla="*/ 497 w 790"/>
                <a:gd name="T45" fmla="*/ 360 h 602"/>
                <a:gd name="T46" fmla="*/ 387 w 790"/>
                <a:gd name="T47" fmla="*/ 428 h 602"/>
                <a:gd name="T48" fmla="*/ 261 w 790"/>
                <a:gd name="T49" fmla="*/ 506 h 602"/>
                <a:gd name="T50" fmla="*/ 178 w 790"/>
                <a:gd name="T51" fmla="*/ 554 h 602"/>
                <a:gd name="T52" fmla="*/ 103 w 790"/>
                <a:gd name="T53" fmla="*/ 587 h 602"/>
                <a:gd name="T54" fmla="*/ 57 w 790"/>
                <a:gd name="T55" fmla="*/ 600 h 602"/>
                <a:gd name="T56" fmla="*/ 34 w 790"/>
                <a:gd name="T57" fmla="*/ 602 h 602"/>
                <a:gd name="T58" fmla="*/ 17 w 790"/>
                <a:gd name="T59" fmla="*/ 597 h 602"/>
                <a:gd name="T60" fmla="*/ 5 w 790"/>
                <a:gd name="T61" fmla="*/ 583 h 602"/>
                <a:gd name="T62" fmla="*/ 0 w 790"/>
                <a:gd name="T63" fmla="*/ 566 h 602"/>
                <a:gd name="T64" fmla="*/ 0 w 790"/>
                <a:gd name="T65" fmla="*/ 543 h 602"/>
                <a:gd name="T66" fmla="*/ 5 w 790"/>
                <a:gd name="T67" fmla="*/ 499 h 602"/>
                <a:gd name="T68" fmla="*/ 23 w 790"/>
                <a:gd name="T69" fmla="*/ 433 h 602"/>
                <a:gd name="T70" fmla="*/ 59 w 790"/>
                <a:gd name="T71" fmla="*/ 328 h 602"/>
                <a:gd name="T72" fmla="*/ 101 w 790"/>
                <a:gd name="T73" fmla="*/ 222 h 602"/>
                <a:gd name="T74" fmla="*/ 109 w 790"/>
                <a:gd name="T75" fmla="*/ 190 h 602"/>
                <a:gd name="T76" fmla="*/ 121 w 790"/>
                <a:gd name="T77" fmla="*/ 170 h 602"/>
                <a:gd name="T78" fmla="*/ 142 w 790"/>
                <a:gd name="T79" fmla="*/ 149 h 602"/>
                <a:gd name="T80" fmla="*/ 172 w 790"/>
                <a:gd name="T81" fmla="*/ 130 h 602"/>
                <a:gd name="T82" fmla="*/ 232 w 790"/>
                <a:gd name="T83" fmla="*/ 103 h 602"/>
                <a:gd name="T84" fmla="*/ 332 w 790"/>
                <a:gd name="T85" fmla="*/ 74 h 60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90"/>
                <a:gd name="T130" fmla="*/ 0 h 602"/>
                <a:gd name="T131" fmla="*/ 790 w 790"/>
                <a:gd name="T132" fmla="*/ 602 h 60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90" h="602">
                  <a:moveTo>
                    <a:pt x="389" y="65"/>
                  </a:moveTo>
                  <a:lnTo>
                    <a:pt x="416" y="59"/>
                  </a:lnTo>
                  <a:lnTo>
                    <a:pt x="443" y="49"/>
                  </a:lnTo>
                  <a:lnTo>
                    <a:pt x="466" y="36"/>
                  </a:lnTo>
                  <a:lnTo>
                    <a:pt x="489" y="24"/>
                  </a:lnTo>
                  <a:lnTo>
                    <a:pt x="512" y="13"/>
                  </a:lnTo>
                  <a:lnTo>
                    <a:pt x="531" y="5"/>
                  </a:lnTo>
                  <a:lnTo>
                    <a:pt x="543" y="1"/>
                  </a:lnTo>
                  <a:lnTo>
                    <a:pt x="552" y="0"/>
                  </a:lnTo>
                  <a:lnTo>
                    <a:pt x="562" y="0"/>
                  </a:lnTo>
                  <a:lnTo>
                    <a:pt x="571" y="0"/>
                  </a:lnTo>
                  <a:lnTo>
                    <a:pt x="581" y="1"/>
                  </a:lnTo>
                  <a:lnTo>
                    <a:pt x="589" y="7"/>
                  </a:lnTo>
                  <a:lnTo>
                    <a:pt x="598" y="11"/>
                  </a:lnTo>
                  <a:lnTo>
                    <a:pt x="608" y="19"/>
                  </a:lnTo>
                  <a:lnTo>
                    <a:pt x="623" y="34"/>
                  </a:lnTo>
                  <a:lnTo>
                    <a:pt x="639" y="51"/>
                  </a:lnTo>
                  <a:lnTo>
                    <a:pt x="650" y="71"/>
                  </a:lnTo>
                  <a:lnTo>
                    <a:pt x="660" y="88"/>
                  </a:lnTo>
                  <a:lnTo>
                    <a:pt x="667" y="103"/>
                  </a:lnTo>
                  <a:lnTo>
                    <a:pt x="669" y="117"/>
                  </a:lnTo>
                  <a:lnTo>
                    <a:pt x="669" y="122"/>
                  </a:lnTo>
                  <a:lnTo>
                    <a:pt x="675" y="132"/>
                  </a:lnTo>
                  <a:lnTo>
                    <a:pt x="681" y="144"/>
                  </a:lnTo>
                  <a:lnTo>
                    <a:pt x="690" y="155"/>
                  </a:lnTo>
                  <a:lnTo>
                    <a:pt x="712" y="184"/>
                  </a:lnTo>
                  <a:lnTo>
                    <a:pt x="737" y="215"/>
                  </a:lnTo>
                  <a:lnTo>
                    <a:pt x="760" y="247"/>
                  </a:lnTo>
                  <a:lnTo>
                    <a:pt x="779" y="278"/>
                  </a:lnTo>
                  <a:lnTo>
                    <a:pt x="784" y="291"/>
                  </a:lnTo>
                  <a:lnTo>
                    <a:pt x="788" y="305"/>
                  </a:lnTo>
                  <a:lnTo>
                    <a:pt x="790" y="316"/>
                  </a:lnTo>
                  <a:lnTo>
                    <a:pt x="788" y="328"/>
                  </a:lnTo>
                  <a:lnTo>
                    <a:pt x="784" y="332"/>
                  </a:lnTo>
                  <a:lnTo>
                    <a:pt x="777" y="335"/>
                  </a:lnTo>
                  <a:lnTo>
                    <a:pt x="769" y="337"/>
                  </a:lnTo>
                  <a:lnTo>
                    <a:pt x="758" y="339"/>
                  </a:lnTo>
                  <a:lnTo>
                    <a:pt x="729" y="339"/>
                  </a:lnTo>
                  <a:lnTo>
                    <a:pt x="696" y="335"/>
                  </a:lnTo>
                  <a:lnTo>
                    <a:pt x="660" y="332"/>
                  </a:lnTo>
                  <a:lnTo>
                    <a:pt x="625" y="330"/>
                  </a:lnTo>
                  <a:lnTo>
                    <a:pt x="595" y="328"/>
                  </a:lnTo>
                  <a:lnTo>
                    <a:pt x="570" y="328"/>
                  </a:lnTo>
                  <a:lnTo>
                    <a:pt x="550" y="334"/>
                  </a:lnTo>
                  <a:lnTo>
                    <a:pt x="527" y="345"/>
                  </a:lnTo>
                  <a:lnTo>
                    <a:pt x="497" y="360"/>
                  </a:lnTo>
                  <a:lnTo>
                    <a:pt x="464" y="380"/>
                  </a:lnTo>
                  <a:lnTo>
                    <a:pt x="387" y="428"/>
                  </a:lnTo>
                  <a:lnTo>
                    <a:pt x="303" y="481"/>
                  </a:lnTo>
                  <a:lnTo>
                    <a:pt x="261" y="506"/>
                  </a:lnTo>
                  <a:lnTo>
                    <a:pt x="218" y="531"/>
                  </a:lnTo>
                  <a:lnTo>
                    <a:pt x="178" y="554"/>
                  </a:lnTo>
                  <a:lnTo>
                    <a:pt x="140" y="572"/>
                  </a:lnTo>
                  <a:lnTo>
                    <a:pt x="103" y="587"/>
                  </a:lnTo>
                  <a:lnTo>
                    <a:pt x="73" y="598"/>
                  </a:lnTo>
                  <a:lnTo>
                    <a:pt x="57" y="600"/>
                  </a:lnTo>
                  <a:lnTo>
                    <a:pt x="46" y="602"/>
                  </a:lnTo>
                  <a:lnTo>
                    <a:pt x="34" y="602"/>
                  </a:lnTo>
                  <a:lnTo>
                    <a:pt x="25" y="600"/>
                  </a:lnTo>
                  <a:lnTo>
                    <a:pt x="17" y="597"/>
                  </a:lnTo>
                  <a:lnTo>
                    <a:pt x="11" y="591"/>
                  </a:lnTo>
                  <a:lnTo>
                    <a:pt x="5" y="583"/>
                  </a:lnTo>
                  <a:lnTo>
                    <a:pt x="2" y="575"/>
                  </a:lnTo>
                  <a:lnTo>
                    <a:pt x="0" y="566"/>
                  </a:lnTo>
                  <a:lnTo>
                    <a:pt x="0" y="554"/>
                  </a:lnTo>
                  <a:lnTo>
                    <a:pt x="0" y="543"/>
                  </a:lnTo>
                  <a:lnTo>
                    <a:pt x="0" y="529"/>
                  </a:lnTo>
                  <a:lnTo>
                    <a:pt x="5" y="499"/>
                  </a:lnTo>
                  <a:lnTo>
                    <a:pt x="11" y="466"/>
                  </a:lnTo>
                  <a:lnTo>
                    <a:pt x="23" y="433"/>
                  </a:lnTo>
                  <a:lnTo>
                    <a:pt x="32" y="397"/>
                  </a:lnTo>
                  <a:lnTo>
                    <a:pt x="59" y="328"/>
                  </a:lnTo>
                  <a:lnTo>
                    <a:pt x="82" y="268"/>
                  </a:lnTo>
                  <a:lnTo>
                    <a:pt x="101" y="222"/>
                  </a:lnTo>
                  <a:lnTo>
                    <a:pt x="109" y="199"/>
                  </a:lnTo>
                  <a:lnTo>
                    <a:pt x="109" y="190"/>
                  </a:lnTo>
                  <a:lnTo>
                    <a:pt x="115" y="180"/>
                  </a:lnTo>
                  <a:lnTo>
                    <a:pt x="121" y="170"/>
                  </a:lnTo>
                  <a:lnTo>
                    <a:pt x="130" y="159"/>
                  </a:lnTo>
                  <a:lnTo>
                    <a:pt x="142" y="149"/>
                  </a:lnTo>
                  <a:lnTo>
                    <a:pt x="157" y="140"/>
                  </a:lnTo>
                  <a:lnTo>
                    <a:pt x="172" y="130"/>
                  </a:lnTo>
                  <a:lnTo>
                    <a:pt x="190" y="120"/>
                  </a:lnTo>
                  <a:lnTo>
                    <a:pt x="232" y="103"/>
                  </a:lnTo>
                  <a:lnTo>
                    <a:pt x="280" y="88"/>
                  </a:lnTo>
                  <a:lnTo>
                    <a:pt x="332" y="74"/>
                  </a:lnTo>
                  <a:lnTo>
                    <a:pt x="389" y="65"/>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78" name="Freeform 12"/>
            <p:cNvSpPr>
              <a:spLocks/>
            </p:cNvSpPr>
            <p:nvPr/>
          </p:nvSpPr>
          <p:spPr bwMode="auto">
            <a:xfrm>
              <a:off x="3876" y="1515"/>
              <a:ext cx="790" cy="602"/>
            </a:xfrm>
            <a:custGeom>
              <a:avLst/>
              <a:gdLst>
                <a:gd name="T0" fmla="*/ 416 w 790"/>
                <a:gd name="T1" fmla="*/ 59 h 602"/>
                <a:gd name="T2" fmla="*/ 466 w 790"/>
                <a:gd name="T3" fmla="*/ 36 h 602"/>
                <a:gd name="T4" fmla="*/ 512 w 790"/>
                <a:gd name="T5" fmla="*/ 13 h 602"/>
                <a:gd name="T6" fmla="*/ 543 w 790"/>
                <a:gd name="T7" fmla="*/ 1 h 602"/>
                <a:gd name="T8" fmla="*/ 562 w 790"/>
                <a:gd name="T9" fmla="*/ 0 h 602"/>
                <a:gd name="T10" fmla="*/ 581 w 790"/>
                <a:gd name="T11" fmla="*/ 1 h 602"/>
                <a:gd name="T12" fmla="*/ 598 w 790"/>
                <a:gd name="T13" fmla="*/ 11 h 602"/>
                <a:gd name="T14" fmla="*/ 623 w 790"/>
                <a:gd name="T15" fmla="*/ 34 h 602"/>
                <a:gd name="T16" fmla="*/ 650 w 790"/>
                <a:gd name="T17" fmla="*/ 71 h 602"/>
                <a:gd name="T18" fmla="*/ 667 w 790"/>
                <a:gd name="T19" fmla="*/ 103 h 602"/>
                <a:gd name="T20" fmla="*/ 669 w 790"/>
                <a:gd name="T21" fmla="*/ 122 h 602"/>
                <a:gd name="T22" fmla="*/ 681 w 790"/>
                <a:gd name="T23" fmla="*/ 144 h 602"/>
                <a:gd name="T24" fmla="*/ 712 w 790"/>
                <a:gd name="T25" fmla="*/ 184 h 602"/>
                <a:gd name="T26" fmla="*/ 760 w 790"/>
                <a:gd name="T27" fmla="*/ 247 h 602"/>
                <a:gd name="T28" fmla="*/ 784 w 790"/>
                <a:gd name="T29" fmla="*/ 291 h 602"/>
                <a:gd name="T30" fmla="*/ 790 w 790"/>
                <a:gd name="T31" fmla="*/ 316 h 602"/>
                <a:gd name="T32" fmla="*/ 784 w 790"/>
                <a:gd name="T33" fmla="*/ 332 h 602"/>
                <a:gd name="T34" fmla="*/ 769 w 790"/>
                <a:gd name="T35" fmla="*/ 337 h 602"/>
                <a:gd name="T36" fmla="*/ 729 w 790"/>
                <a:gd name="T37" fmla="*/ 339 h 602"/>
                <a:gd name="T38" fmla="*/ 660 w 790"/>
                <a:gd name="T39" fmla="*/ 332 h 602"/>
                <a:gd name="T40" fmla="*/ 595 w 790"/>
                <a:gd name="T41" fmla="*/ 328 h 602"/>
                <a:gd name="T42" fmla="*/ 550 w 790"/>
                <a:gd name="T43" fmla="*/ 334 h 602"/>
                <a:gd name="T44" fmla="*/ 497 w 790"/>
                <a:gd name="T45" fmla="*/ 360 h 602"/>
                <a:gd name="T46" fmla="*/ 387 w 790"/>
                <a:gd name="T47" fmla="*/ 428 h 602"/>
                <a:gd name="T48" fmla="*/ 261 w 790"/>
                <a:gd name="T49" fmla="*/ 506 h 602"/>
                <a:gd name="T50" fmla="*/ 178 w 790"/>
                <a:gd name="T51" fmla="*/ 554 h 602"/>
                <a:gd name="T52" fmla="*/ 103 w 790"/>
                <a:gd name="T53" fmla="*/ 587 h 602"/>
                <a:gd name="T54" fmla="*/ 57 w 790"/>
                <a:gd name="T55" fmla="*/ 600 h 602"/>
                <a:gd name="T56" fmla="*/ 34 w 790"/>
                <a:gd name="T57" fmla="*/ 602 h 602"/>
                <a:gd name="T58" fmla="*/ 17 w 790"/>
                <a:gd name="T59" fmla="*/ 597 h 602"/>
                <a:gd name="T60" fmla="*/ 5 w 790"/>
                <a:gd name="T61" fmla="*/ 583 h 602"/>
                <a:gd name="T62" fmla="*/ 0 w 790"/>
                <a:gd name="T63" fmla="*/ 566 h 602"/>
                <a:gd name="T64" fmla="*/ 0 w 790"/>
                <a:gd name="T65" fmla="*/ 543 h 602"/>
                <a:gd name="T66" fmla="*/ 5 w 790"/>
                <a:gd name="T67" fmla="*/ 499 h 602"/>
                <a:gd name="T68" fmla="*/ 23 w 790"/>
                <a:gd name="T69" fmla="*/ 433 h 602"/>
                <a:gd name="T70" fmla="*/ 59 w 790"/>
                <a:gd name="T71" fmla="*/ 328 h 602"/>
                <a:gd name="T72" fmla="*/ 101 w 790"/>
                <a:gd name="T73" fmla="*/ 222 h 602"/>
                <a:gd name="T74" fmla="*/ 109 w 790"/>
                <a:gd name="T75" fmla="*/ 190 h 602"/>
                <a:gd name="T76" fmla="*/ 121 w 790"/>
                <a:gd name="T77" fmla="*/ 170 h 602"/>
                <a:gd name="T78" fmla="*/ 142 w 790"/>
                <a:gd name="T79" fmla="*/ 149 h 602"/>
                <a:gd name="T80" fmla="*/ 172 w 790"/>
                <a:gd name="T81" fmla="*/ 130 h 602"/>
                <a:gd name="T82" fmla="*/ 232 w 790"/>
                <a:gd name="T83" fmla="*/ 103 h 602"/>
                <a:gd name="T84" fmla="*/ 332 w 790"/>
                <a:gd name="T85" fmla="*/ 74 h 60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90"/>
                <a:gd name="T130" fmla="*/ 0 h 602"/>
                <a:gd name="T131" fmla="*/ 790 w 790"/>
                <a:gd name="T132" fmla="*/ 602 h 60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90" h="602">
                  <a:moveTo>
                    <a:pt x="389" y="65"/>
                  </a:moveTo>
                  <a:lnTo>
                    <a:pt x="416" y="59"/>
                  </a:lnTo>
                  <a:lnTo>
                    <a:pt x="443" y="49"/>
                  </a:lnTo>
                  <a:lnTo>
                    <a:pt x="466" y="36"/>
                  </a:lnTo>
                  <a:lnTo>
                    <a:pt x="489" y="24"/>
                  </a:lnTo>
                  <a:lnTo>
                    <a:pt x="512" y="13"/>
                  </a:lnTo>
                  <a:lnTo>
                    <a:pt x="531" y="5"/>
                  </a:lnTo>
                  <a:lnTo>
                    <a:pt x="543" y="1"/>
                  </a:lnTo>
                  <a:lnTo>
                    <a:pt x="552" y="0"/>
                  </a:lnTo>
                  <a:lnTo>
                    <a:pt x="562" y="0"/>
                  </a:lnTo>
                  <a:lnTo>
                    <a:pt x="571" y="0"/>
                  </a:lnTo>
                  <a:lnTo>
                    <a:pt x="581" y="1"/>
                  </a:lnTo>
                  <a:lnTo>
                    <a:pt x="589" y="7"/>
                  </a:lnTo>
                  <a:lnTo>
                    <a:pt x="598" y="11"/>
                  </a:lnTo>
                  <a:lnTo>
                    <a:pt x="608" y="19"/>
                  </a:lnTo>
                  <a:lnTo>
                    <a:pt x="623" y="34"/>
                  </a:lnTo>
                  <a:lnTo>
                    <a:pt x="639" y="51"/>
                  </a:lnTo>
                  <a:lnTo>
                    <a:pt x="650" y="71"/>
                  </a:lnTo>
                  <a:lnTo>
                    <a:pt x="660" y="88"/>
                  </a:lnTo>
                  <a:lnTo>
                    <a:pt x="667" y="103"/>
                  </a:lnTo>
                  <a:lnTo>
                    <a:pt x="669" y="117"/>
                  </a:lnTo>
                  <a:lnTo>
                    <a:pt x="669" y="122"/>
                  </a:lnTo>
                  <a:lnTo>
                    <a:pt x="675" y="132"/>
                  </a:lnTo>
                  <a:lnTo>
                    <a:pt x="681" y="144"/>
                  </a:lnTo>
                  <a:lnTo>
                    <a:pt x="690" y="155"/>
                  </a:lnTo>
                  <a:lnTo>
                    <a:pt x="712" y="184"/>
                  </a:lnTo>
                  <a:lnTo>
                    <a:pt x="737" y="215"/>
                  </a:lnTo>
                  <a:lnTo>
                    <a:pt x="760" y="247"/>
                  </a:lnTo>
                  <a:lnTo>
                    <a:pt x="779" y="278"/>
                  </a:lnTo>
                  <a:lnTo>
                    <a:pt x="784" y="291"/>
                  </a:lnTo>
                  <a:lnTo>
                    <a:pt x="788" y="305"/>
                  </a:lnTo>
                  <a:lnTo>
                    <a:pt x="790" y="316"/>
                  </a:lnTo>
                  <a:lnTo>
                    <a:pt x="788" y="328"/>
                  </a:lnTo>
                  <a:lnTo>
                    <a:pt x="784" y="332"/>
                  </a:lnTo>
                  <a:lnTo>
                    <a:pt x="777" y="335"/>
                  </a:lnTo>
                  <a:lnTo>
                    <a:pt x="769" y="337"/>
                  </a:lnTo>
                  <a:lnTo>
                    <a:pt x="758" y="339"/>
                  </a:lnTo>
                  <a:lnTo>
                    <a:pt x="729" y="339"/>
                  </a:lnTo>
                  <a:lnTo>
                    <a:pt x="696" y="335"/>
                  </a:lnTo>
                  <a:lnTo>
                    <a:pt x="660" y="332"/>
                  </a:lnTo>
                  <a:lnTo>
                    <a:pt x="625" y="330"/>
                  </a:lnTo>
                  <a:lnTo>
                    <a:pt x="595" y="328"/>
                  </a:lnTo>
                  <a:lnTo>
                    <a:pt x="570" y="328"/>
                  </a:lnTo>
                  <a:lnTo>
                    <a:pt x="550" y="334"/>
                  </a:lnTo>
                  <a:lnTo>
                    <a:pt x="527" y="345"/>
                  </a:lnTo>
                  <a:lnTo>
                    <a:pt x="497" y="360"/>
                  </a:lnTo>
                  <a:lnTo>
                    <a:pt x="464" y="380"/>
                  </a:lnTo>
                  <a:lnTo>
                    <a:pt x="387" y="428"/>
                  </a:lnTo>
                  <a:lnTo>
                    <a:pt x="303" y="481"/>
                  </a:lnTo>
                  <a:lnTo>
                    <a:pt x="261" y="506"/>
                  </a:lnTo>
                  <a:lnTo>
                    <a:pt x="218" y="531"/>
                  </a:lnTo>
                  <a:lnTo>
                    <a:pt x="178" y="554"/>
                  </a:lnTo>
                  <a:lnTo>
                    <a:pt x="140" y="572"/>
                  </a:lnTo>
                  <a:lnTo>
                    <a:pt x="103" y="587"/>
                  </a:lnTo>
                  <a:lnTo>
                    <a:pt x="73" y="598"/>
                  </a:lnTo>
                  <a:lnTo>
                    <a:pt x="57" y="600"/>
                  </a:lnTo>
                  <a:lnTo>
                    <a:pt x="46" y="602"/>
                  </a:lnTo>
                  <a:lnTo>
                    <a:pt x="34" y="602"/>
                  </a:lnTo>
                  <a:lnTo>
                    <a:pt x="25" y="600"/>
                  </a:lnTo>
                  <a:lnTo>
                    <a:pt x="17" y="597"/>
                  </a:lnTo>
                  <a:lnTo>
                    <a:pt x="11" y="591"/>
                  </a:lnTo>
                  <a:lnTo>
                    <a:pt x="5" y="583"/>
                  </a:lnTo>
                  <a:lnTo>
                    <a:pt x="2" y="575"/>
                  </a:lnTo>
                  <a:lnTo>
                    <a:pt x="0" y="566"/>
                  </a:lnTo>
                  <a:lnTo>
                    <a:pt x="0" y="554"/>
                  </a:lnTo>
                  <a:lnTo>
                    <a:pt x="0" y="543"/>
                  </a:lnTo>
                  <a:lnTo>
                    <a:pt x="0" y="529"/>
                  </a:lnTo>
                  <a:lnTo>
                    <a:pt x="5" y="499"/>
                  </a:lnTo>
                  <a:lnTo>
                    <a:pt x="11" y="466"/>
                  </a:lnTo>
                  <a:lnTo>
                    <a:pt x="23" y="433"/>
                  </a:lnTo>
                  <a:lnTo>
                    <a:pt x="32" y="397"/>
                  </a:lnTo>
                  <a:lnTo>
                    <a:pt x="59" y="328"/>
                  </a:lnTo>
                  <a:lnTo>
                    <a:pt x="82" y="268"/>
                  </a:lnTo>
                  <a:lnTo>
                    <a:pt x="101" y="222"/>
                  </a:lnTo>
                  <a:lnTo>
                    <a:pt x="109" y="199"/>
                  </a:lnTo>
                  <a:lnTo>
                    <a:pt x="109" y="190"/>
                  </a:lnTo>
                  <a:lnTo>
                    <a:pt x="115" y="180"/>
                  </a:lnTo>
                  <a:lnTo>
                    <a:pt x="121" y="170"/>
                  </a:lnTo>
                  <a:lnTo>
                    <a:pt x="130" y="159"/>
                  </a:lnTo>
                  <a:lnTo>
                    <a:pt x="142" y="149"/>
                  </a:lnTo>
                  <a:lnTo>
                    <a:pt x="157" y="140"/>
                  </a:lnTo>
                  <a:lnTo>
                    <a:pt x="172" y="130"/>
                  </a:lnTo>
                  <a:lnTo>
                    <a:pt x="190" y="120"/>
                  </a:lnTo>
                  <a:lnTo>
                    <a:pt x="232" y="103"/>
                  </a:lnTo>
                  <a:lnTo>
                    <a:pt x="280" y="88"/>
                  </a:lnTo>
                  <a:lnTo>
                    <a:pt x="332" y="74"/>
                  </a:lnTo>
                  <a:lnTo>
                    <a:pt x="389" y="6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79" name="Freeform 13"/>
            <p:cNvSpPr>
              <a:spLocks/>
            </p:cNvSpPr>
            <p:nvPr/>
          </p:nvSpPr>
          <p:spPr bwMode="auto">
            <a:xfrm>
              <a:off x="3682" y="1127"/>
              <a:ext cx="846" cy="309"/>
            </a:xfrm>
            <a:custGeom>
              <a:avLst/>
              <a:gdLst>
                <a:gd name="T0" fmla="*/ 836 w 846"/>
                <a:gd name="T1" fmla="*/ 226 h 309"/>
                <a:gd name="T2" fmla="*/ 817 w 846"/>
                <a:gd name="T3" fmla="*/ 226 h 309"/>
                <a:gd name="T4" fmla="*/ 798 w 846"/>
                <a:gd name="T5" fmla="*/ 224 h 309"/>
                <a:gd name="T6" fmla="*/ 781 w 846"/>
                <a:gd name="T7" fmla="*/ 221 h 309"/>
                <a:gd name="T8" fmla="*/ 719 w 846"/>
                <a:gd name="T9" fmla="*/ 196 h 309"/>
                <a:gd name="T10" fmla="*/ 706 w 846"/>
                <a:gd name="T11" fmla="*/ 188 h 309"/>
                <a:gd name="T12" fmla="*/ 700 w 846"/>
                <a:gd name="T13" fmla="*/ 182 h 309"/>
                <a:gd name="T14" fmla="*/ 696 w 846"/>
                <a:gd name="T15" fmla="*/ 176 h 309"/>
                <a:gd name="T16" fmla="*/ 685 w 846"/>
                <a:gd name="T17" fmla="*/ 169 h 309"/>
                <a:gd name="T18" fmla="*/ 673 w 846"/>
                <a:gd name="T19" fmla="*/ 169 h 309"/>
                <a:gd name="T20" fmla="*/ 660 w 846"/>
                <a:gd name="T21" fmla="*/ 173 h 309"/>
                <a:gd name="T22" fmla="*/ 646 w 846"/>
                <a:gd name="T23" fmla="*/ 178 h 309"/>
                <a:gd name="T24" fmla="*/ 643 w 846"/>
                <a:gd name="T25" fmla="*/ 182 h 309"/>
                <a:gd name="T26" fmla="*/ 560 w 846"/>
                <a:gd name="T27" fmla="*/ 217 h 309"/>
                <a:gd name="T28" fmla="*/ 554 w 846"/>
                <a:gd name="T29" fmla="*/ 215 h 309"/>
                <a:gd name="T30" fmla="*/ 547 w 846"/>
                <a:gd name="T31" fmla="*/ 215 h 309"/>
                <a:gd name="T32" fmla="*/ 537 w 846"/>
                <a:gd name="T33" fmla="*/ 222 h 309"/>
                <a:gd name="T34" fmla="*/ 518 w 846"/>
                <a:gd name="T35" fmla="*/ 242 h 309"/>
                <a:gd name="T36" fmla="*/ 493 w 846"/>
                <a:gd name="T37" fmla="*/ 255 h 309"/>
                <a:gd name="T38" fmla="*/ 464 w 846"/>
                <a:gd name="T39" fmla="*/ 259 h 309"/>
                <a:gd name="T40" fmla="*/ 437 w 846"/>
                <a:gd name="T41" fmla="*/ 257 h 309"/>
                <a:gd name="T42" fmla="*/ 416 w 846"/>
                <a:gd name="T43" fmla="*/ 247 h 309"/>
                <a:gd name="T44" fmla="*/ 393 w 846"/>
                <a:gd name="T45" fmla="*/ 238 h 309"/>
                <a:gd name="T46" fmla="*/ 362 w 846"/>
                <a:gd name="T47" fmla="*/ 236 h 309"/>
                <a:gd name="T48" fmla="*/ 328 w 846"/>
                <a:gd name="T49" fmla="*/ 240 h 309"/>
                <a:gd name="T50" fmla="*/ 272 w 846"/>
                <a:gd name="T51" fmla="*/ 253 h 309"/>
                <a:gd name="T52" fmla="*/ 213 w 846"/>
                <a:gd name="T53" fmla="*/ 278 h 309"/>
                <a:gd name="T54" fmla="*/ 190 w 846"/>
                <a:gd name="T55" fmla="*/ 295 h 309"/>
                <a:gd name="T56" fmla="*/ 171 w 846"/>
                <a:gd name="T57" fmla="*/ 301 h 309"/>
                <a:gd name="T58" fmla="*/ 132 w 846"/>
                <a:gd name="T59" fmla="*/ 309 h 309"/>
                <a:gd name="T60" fmla="*/ 75 w 846"/>
                <a:gd name="T61" fmla="*/ 305 h 309"/>
                <a:gd name="T62" fmla="*/ 38 w 846"/>
                <a:gd name="T63" fmla="*/ 295 h 309"/>
                <a:gd name="T64" fmla="*/ 21 w 846"/>
                <a:gd name="T65" fmla="*/ 284 h 309"/>
                <a:gd name="T66" fmla="*/ 11 w 846"/>
                <a:gd name="T67" fmla="*/ 263 h 309"/>
                <a:gd name="T68" fmla="*/ 4 w 846"/>
                <a:gd name="T69" fmla="*/ 230 h 309"/>
                <a:gd name="T70" fmla="*/ 0 w 846"/>
                <a:gd name="T71" fmla="*/ 176 h 309"/>
                <a:gd name="T72" fmla="*/ 2 w 846"/>
                <a:gd name="T73" fmla="*/ 102 h 309"/>
                <a:gd name="T74" fmla="*/ 6 w 846"/>
                <a:gd name="T75" fmla="*/ 31 h 309"/>
                <a:gd name="T76" fmla="*/ 765 w 846"/>
                <a:gd name="T77" fmla="*/ 0 h 30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46"/>
                <a:gd name="T118" fmla="*/ 0 h 309"/>
                <a:gd name="T119" fmla="*/ 846 w 846"/>
                <a:gd name="T120" fmla="*/ 309 h 30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46" h="309">
                  <a:moveTo>
                    <a:pt x="846" y="226"/>
                  </a:moveTo>
                  <a:lnTo>
                    <a:pt x="836" y="226"/>
                  </a:lnTo>
                  <a:lnTo>
                    <a:pt x="827" y="226"/>
                  </a:lnTo>
                  <a:lnTo>
                    <a:pt x="817" y="226"/>
                  </a:lnTo>
                  <a:lnTo>
                    <a:pt x="808" y="226"/>
                  </a:lnTo>
                  <a:lnTo>
                    <a:pt x="798" y="224"/>
                  </a:lnTo>
                  <a:lnTo>
                    <a:pt x="789" y="222"/>
                  </a:lnTo>
                  <a:lnTo>
                    <a:pt x="781" y="221"/>
                  </a:lnTo>
                  <a:lnTo>
                    <a:pt x="773" y="219"/>
                  </a:lnTo>
                  <a:lnTo>
                    <a:pt x="719" y="196"/>
                  </a:lnTo>
                  <a:lnTo>
                    <a:pt x="712" y="192"/>
                  </a:lnTo>
                  <a:lnTo>
                    <a:pt x="706" y="188"/>
                  </a:lnTo>
                  <a:lnTo>
                    <a:pt x="702" y="186"/>
                  </a:lnTo>
                  <a:lnTo>
                    <a:pt x="700" y="182"/>
                  </a:lnTo>
                  <a:lnTo>
                    <a:pt x="698" y="180"/>
                  </a:lnTo>
                  <a:lnTo>
                    <a:pt x="696" y="176"/>
                  </a:lnTo>
                  <a:lnTo>
                    <a:pt x="693" y="173"/>
                  </a:lnTo>
                  <a:lnTo>
                    <a:pt x="685" y="169"/>
                  </a:lnTo>
                  <a:lnTo>
                    <a:pt x="679" y="169"/>
                  </a:lnTo>
                  <a:lnTo>
                    <a:pt x="673" y="169"/>
                  </a:lnTo>
                  <a:lnTo>
                    <a:pt x="666" y="169"/>
                  </a:lnTo>
                  <a:lnTo>
                    <a:pt x="660" y="173"/>
                  </a:lnTo>
                  <a:lnTo>
                    <a:pt x="652" y="174"/>
                  </a:lnTo>
                  <a:lnTo>
                    <a:pt x="646" y="178"/>
                  </a:lnTo>
                  <a:lnTo>
                    <a:pt x="643" y="180"/>
                  </a:lnTo>
                  <a:lnTo>
                    <a:pt x="643" y="182"/>
                  </a:lnTo>
                  <a:lnTo>
                    <a:pt x="562" y="217"/>
                  </a:lnTo>
                  <a:lnTo>
                    <a:pt x="560" y="217"/>
                  </a:lnTo>
                  <a:lnTo>
                    <a:pt x="558" y="217"/>
                  </a:lnTo>
                  <a:lnTo>
                    <a:pt x="554" y="215"/>
                  </a:lnTo>
                  <a:lnTo>
                    <a:pt x="551" y="215"/>
                  </a:lnTo>
                  <a:lnTo>
                    <a:pt x="547" y="215"/>
                  </a:lnTo>
                  <a:lnTo>
                    <a:pt x="543" y="217"/>
                  </a:lnTo>
                  <a:lnTo>
                    <a:pt x="537" y="222"/>
                  </a:lnTo>
                  <a:lnTo>
                    <a:pt x="529" y="230"/>
                  </a:lnTo>
                  <a:lnTo>
                    <a:pt x="518" y="242"/>
                  </a:lnTo>
                  <a:lnTo>
                    <a:pt x="504" y="249"/>
                  </a:lnTo>
                  <a:lnTo>
                    <a:pt x="493" y="255"/>
                  </a:lnTo>
                  <a:lnTo>
                    <a:pt x="480" y="257"/>
                  </a:lnTo>
                  <a:lnTo>
                    <a:pt x="464" y="259"/>
                  </a:lnTo>
                  <a:lnTo>
                    <a:pt x="451" y="257"/>
                  </a:lnTo>
                  <a:lnTo>
                    <a:pt x="437" y="257"/>
                  </a:lnTo>
                  <a:lnTo>
                    <a:pt x="422" y="257"/>
                  </a:lnTo>
                  <a:lnTo>
                    <a:pt x="416" y="247"/>
                  </a:lnTo>
                  <a:lnTo>
                    <a:pt x="407" y="242"/>
                  </a:lnTo>
                  <a:lnTo>
                    <a:pt x="393" y="238"/>
                  </a:lnTo>
                  <a:lnTo>
                    <a:pt x="380" y="236"/>
                  </a:lnTo>
                  <a:lnTo>
                    <a:pt x="362" y="236"/>
                  </a:lnTo>
                  <a:lnTo>
                    <a:pt x="345" y="238"/>
                  </a:lnTo>
                  <a:lnTo>
                    <a:pt x="328" y="240"/>
                  </a:lnTo>
                  <a:lnTo>
                    <a:pt x="309" y="244"/>
                  </a:lnTo>
                  <a:lnTo>
                    <a:pt x="272" y="253"/>
                  </a:lnTo>
                  <a:lnTo>
                    <a:pt x="240" y="267"/>
                  </a:lnTo>
                  <a:lnTo>
                    <a:pt x="213" y="278"/>
                  </a:lnTo>
                  <a:lnTo>
                    <a:pt x="196" y="290"/>
                  </a:lnTo>
                  <a:lnTo>
                    <a:pt x="190" y="295"/>
                  </a:lnTo>
                  <a:lnTo>
                    <a:pt x="182" y="299"/>
                  </a:lnTo>
                  <a:lnTo>
                    <a:pt x="171" y="301"/>
                  </a:lnTo>
                  <a:lnTo>
                    <a:pt x="159" y="305"/>
                  </a:lnTo>
                  <a:lnTo>
                    <a:pt x="132" y="309"/>
                  </a:lnTo>
                  <a:lnTo>
                    <a:pt x="103" y="309"/>
                  </a:lnTo>
                  <a:lnTo>
                    <a:pt x="75" y="305"/>
                  </a:lnTo>
                  <a:lnTo>
                    <a:pt x="48" y="299"/>
                  </a:lnTo>
                  <a:lnTo>
                    <a:pt x="38" y="295"/>
                  </a:lnTo>
                  <a:lnTo>
                    <a:pt x="29" y="290"/>
                  </a:lnTo>
                  <a:lnTo>
                    <a:pt x="21" y="284"/>
                  </a:lnTo>
                  <a:lnTo>
                    <a:pt x="17" y="276"/>
                  </a:lnTo>
                  <a:lnTo>
                    <a:pt x="11" y="263"/>
                  </a:lnTo>
                  <a:lnTo>
                    <a:pt x="7" y="247"/>
                  </a:lnTo>
                  <a:lnTo>
                    <a:pt x="4" y="230"/>
                  </a:lnTo>
                  <a:lnTo>
                    <a:pt x="2" y="213"/>
                  </a:lnTo>
                  <a:lnTo>
                    <a:pt x="0" y="176"/>
                  </a:lnTo>
                  <a:lnTo>
                    <a:pt x="0" y="140"/>
                  </a:lnTo>
                  <a:lnTo>
                    <a:pt x="2" y="102"/>
                  </a:lnTo>
                  <a:lnTo>
                    <a:pt x="4" y="65"/>
                  </a:lnTo>
                  <a:lnTo>
                    <a:pt x="6" y="31"/>
                  </a:lnTo>
                  <a:lnTo>
                    <a:pt x="7" y="0"/>
                  </a:lnTo>
                  <a:lnTo>
                    <a:pt x="765" y="0"/>
                  </a:lnTo>
                  <a:lnTo>
                    <a:pt x="846" y="226"/>
                  </a:lnTo>
                  <a:close/>
                </a:path>
              </a:pathLst>
            </a:custGeom>
            <a:solidFill>
              <a:srgbClr val="00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80" name="Freeform 14"/>
            <p:cNvSpPr>
              <a:spLocks/>
            </p:cNvSpPr>
            <p:nvPr/>
          </p:nvSpPr>
          <p:spPr bwMode="auto">
            <a:xfrm>
              <a:off x="3682" y="1127"/>
              <a:ext cx="846" cy="309"/>
            </a:xfrm>
            <a:custGeom>
              <a:avLst/>
              <a:gdLst>
                <a:gd name="T0" fmla="*/ 836 w 846"/>
                <a:gd name="T1" fmla="*/ 226 h 309"/>
                <a:gd name="T2" fmla="*/ 817 w 846"/>
                <a:gd name="T3" fmla="*/ 226 h 309"/>
                <a:gd name="T4" fmla="*/ 798 w 846"/>
                <a:gd name="T5" fmla="*/ 224 h 309"/>
                <a:gd name="T6" fmla="*/ 781 w 846"/>
                <a:gd name="T7" fmla="*/ 221 h 309"/>
                <a:gd name="T8" fmla="*/ 719 w 846"/>
                <a:gd name="T9" fmla="*/ 196 h 309"/>
                <a:gd name="T10" fmla="*/ 706 w 846"/>
                <a:gd name="T11" fmla="*/ 188 h 309"/>
                <a:gd name="T12" fmla="*/ 700 w 846"/>
                <a:gd name="T13" fmla="*/ 182 h 309"/>
                <a:gd name="T14" fmla="*/ 696 w 846"/>
                <a:gd name="T15" fmla="*/ 176 h 309"/>
                <a:gd name="T16" fmla="*/ 685 w 846"/>
                <a:gd name="T17" fmla="*/ 169 h 309"/>
                <a:gd name="T18" fmla="*/ 673 w 846"/>
                <a:gd name="T19" fmla="*/ 169 h 309"/>
                <a:gd name="T20" fmla="*/ 660 w 846"/>
                <a:gd name="T21" fmla="*/ 173 h 309"/>
                <a:gd name="T22" fmla="*/ 646 w 846"/>
                <a:gd name="T23" fmla="*/ 178 h 309"/>
                <a:gd name="T24" fmla="*/ 643 w 846"/>
                <a:gd name="T25" fmla="*/ 182 h 309"/>
                <a:gd name="T26" fmla="*/ 560 w 846"/>
                <a:gd name="T27" fmla="*/ 217 h 309"/>
                <a:gd name="T28" fmla="*/ 554 w 846"/>
                <a:gd name="T29" fmla="*/ 215 h 309"/>
                <a:gd name="T30" fmla="*/ 547 w 846"/>
                <a:gd name="T31" fmla="*/ 215 h 309"/>
                <a:gd name="T32" fmla="*/ 537 w 846"/>
                <a:gd name="T33" fmla="*/ 222 h 309"/>
                <a:gd name="T34" fmla="*/ 518 w 846"/>
                <a:gd name="T35" fmla="*/ 242 h 309"/>
                <a:gd name="T36" fmla="*/ 493 w 846"/>
                <a:gd name="T37" fmla="*/ 255 h 309"/>
                <a:gd name="T38" fmla="*/ 464 w 846"/>
                <a:gd name="T39" fmla="*/ 259 h 309"/>
                <a:gd name="T40" fmla="*/ 437 w 846"/>
                <a:gd name="T41" fmla="*/ 257 h 309"/>
                <a:gd name="T42" fmla="*/ 416 w 846"/>
                <a:gd name="T43" fmla="*/ 247 h 309"/>
                <a:gd name="T44" fmla="*/ 393 w 846"/>
                <a:gd name="T45" fmla="*/ 238 h 309"/>
                <a:gd name="T46" fmla="*/ 362 w 846"/>
                <a:gd name="T47" fmla="*/ 236 h 309"/>
                <a:gd name="T48" fmla="*/ 328 w 846"/>
                <a:gd name="T49" fmla="*/ 240 h 309"/>
                <a:gd name="T50" fmla="*/ 272 w 846"/>
                <a:gd name="T51" fmla="*/ 253 h 309"/>
                <a:gd name="T52" fmla="*/ 213 w 846"/>
                <a:gd name="T53" fmla="*/ 278 h 309"/>
                <a:gd name="T54" fmla="*/ 190 w 846"/>
                <a:gd name="T55" fmla="*/ 295 h 309"/>
                <a:gd name="T56" fmla="*/ 171 w 846"/>
                <a:gd name="T57" fmla="*/ 301 h 309"/>
                <a:gd name="T58" fmla="*/ 132 w 846"/>
                <a:gd name="T59" fmla="*/ 309 h 309"/>
                <a:gd name="T60" fmla="*/ 75 w 846"/>
                <a:gd name="T61" fmla="*/ 305 h 309"/>
                <a:gd name="T62" fmla="*/ 38 w 846"/>
                <a:gd name="T63" fmla="*/ 295 h 309"/>
                <a:gd name="T64" fmla="*/ 21 w 846"/>
                <a:gd name="T65" fmla="*/ 284 h 309"/>
                <a:gd name="T66" fmla="*/ 11 w 846"/>
                <a:gd name="T67" fmla="*/ 263 h 309"/>
                <a:gd name="T68" fmla="*/ 4 w 846"/>
                <a:gd name="T69" fmla="*/ 230 h 309"/>
                <a:gd name="T70" fmla="*/ 0 w 846"/>
                <a:gd name="T71" fmla="*/ 176 h 309"/>
                <a:gd name="T72" fmla="*/ 2 w 846"/>
                <a:gd name="T73" fmla="*/ 102 h 309"/>
                <a:gd name="T74" fmla="*/ 6 w 846"/>
                <a:gd name="T75" fmla="*/ 31 h 309"/>
                <a:gd name="T76" fmla="*/ 765 w 846"/>
                <a:gd name="T77" fmla="*/ 0 h 30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46"/>
                <a:gd name="T118" fmla="*/ 0 h 309"/>
                <a:gd name="T119" fmla="*/ 846 w 846"/>
                <a:gd name="T120" fmla="*/ 309 h 309"/>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46" h="309">
                  <a:moveTo>
                    <a:pt x="846" y="226"/>
                  </a:moveTo>
                  <a:lnTo>
                    <a:pt x="836" y="226"/>
                  </a:lnTo>
                  <a:lnTo>
                    <a:pt x="827" y="226"/>
                  </a:lnTo>
                  <a:lnTo>
                    <a:pt x="817" y="226"/>
                  </a:lnTo>
                  <a:lnTo>
                    <a:pt x="808" y="226"/>
                  </a:lnTo>
                  <a:lnTo>
                    <a:pt x="798" y="224"/>
                  </a:lnTo>
                  <a:lnTo>
                    <a:pt x="789" y="222"/>
                  </a:lnTo>
                  <a:lnTo>
                    <a:pt x="781" y="221"/>
                  </a:lnTo>
                  <a:lnTo>
                    <a:pt x="773" y="219"/>
                  </a:lnTo>
                  <a:lnTo>
                    <a:pt x="719" y="196"/>
                  </a:lnTo>
                  <a:lnTo>
                    <a:pt x="712" y="192"/>
                  </a:lnTo>
                  <a:lnTo>
                    <a:pt x="706" y="188"/>
                  </a:lnTo>
                  <a:lnTo>
                    <a:pt x="702" y="186"/>
                  </a:lnTo>
                  <a:lnTo>
                    <a:pt x="700" y="182"/>
                  </a:lnTo>
                  <a:lnTo>
                    <a:pt x="698" y="180"/>
                  </a:lnTo>
                  <a:lnTo>
                    <a:pt x="696" y="176"/>
                  </a:lnTo>
                  <a:lnTo>
                    <a:pt x="693" y="173"/>
                  </a:lnTo>
                  <a:lnTo>
                    <a:pt x="685" y="169"/>
                  </a:lnTo>
                  <a:lnTo>
                    <a:pt x="679" y="169"/>
                  </a:lnTo>
                  <a:lnTo>
                    <a:pt x="673" y="169"/>
                  </a:lnTo>
                  <a:lnTo>
                    <a:pt x="666" y="169"/>
                  </a:lnTo>
                  <a:lnTo>
                    <a:pt x="660" y="173"/>
                  </a:lnTo>
                  <a:lnTo>
                    <a:pt x="652" y="174"/>
                  </a:lnTo>
                  <a:lnTo>
                    <a:pt x="646" y="178"/>
                  </a:lnTo>
                  <a:lnTo>
                    <a:pt x="643" y="180"/>
                  </a:lnTo>
                  <a:lnTo>
                    <a:pt x="643" y="182"/>
                  </a:lnTo>
                  <a:lnTo>
                    <a:pt x="562" y="217"/>
                  </a:lnTo>
                  <a:lnTo>
                    <a:pt x="560" y="217"/>
                  </a:lnTo>
                  <a:lnTo>
                    <a:pt x="558" y="217"/>
                  </a:lnTo>
                  <a:lnTo>
                    <a:pt x="554" y="215"/>
                  </a:lnTo>
                  <a:lnTo>
                    <a:pt x="551" y="215"/>
                  </a:lnTo>
                  <a:lnTo>
                    <a:pt x="547" y="215"/>
                  </a:lnTo>
                  <a:lnTo>
                    <a:pt x="543" y="217"/>
                  </a:lnTo>
                  <a:lnTo>
                    <a:pt x="537" y="222"/>
                  </a:lnTo>
                  <a:lnTo>
                    <a:pt x="529" y="230"/>
                  </a:lnTo>
                  <a:lnTo>
                    <a:pt x="518" y="242"/>
                  </a:lnTo>
                  <a:lnTo>
                    <a:pt x="504" y="249"/>
                  </a:lnTo>
                  <a:lnTo>
                    <a:pt x="493" y="255"/>
                  </a:lnTo>
                  <a:lnTo>
                    <a:pt x="480" y="257"/>
                  </a:lnTo>
                  <a:lnTo>
                    <a:pt x="464" y="259"/>
                  </a:lnTo>
                  <a:lnTo>
                    <a:pt x="451" y="257"/>
                  </a:lnTo>
                  <a:lnTo>
                    <a:pt x="437" y="257"/>
                  </a:lnTo>
                  <a:lnTo>
                    <a:pt x="422" y="257"/>
                  </a:lnTo>
                  <a:lnTo>
                    <a:pt x="416" y="247"/>
                  </a:lnTo>
                  <a:lnTo>
                    <a:pt x="407" y="242"/>
                  </a:lnTo>
                  <a:lnTo>
                    <a:pt x="393" y="238"/>
                  </a:lnTo>
                  <a:lnTo>
                    <a:pt x="380" y="236"/>
                  </a:lnTo>
                  <a:lnTo>
                    <a:pt x="362" y="236"/>
                  </a:lnTo>
                  <a:lnTo>
                    <a:pt x="345" y="238"/>
                  </a:lnTo>
                  <a:lnTo>
                    <a:pt x="328" y="240"/>
                  </a:lnTo>
                  <a:lnTo>
                    <a:pt x="309" y="244"/>
                  </a:lnTo>
                  <a:lnTo>
                    <a:pt x="272" y="253"/>
                  </a:lnTo>
                  <a:lnTo>
                    <a:pt x="240" y="267"/>
                  </a:lnTo>
                  <a:lnTo>
                    <a:pt x="213" y="278"/>
                  </a:lnTo>
                  <a:lnTo>
                    <a:pt x="196" y="290"/>
                  </a:lnTo>
                  <a:lnTo>
                    <a:pt x="190" y="295"/>
                  </a:lnTo>
                  <a:lnTo>
                    <a:pt x="182" y="299"/>
                  </a:lnTo>
                  <a:lnTo>
                    <a:pt x="171" y="301"/>
                  </a:lnTo>
                  <a:lnTo>
                    <a:pt x="159" y="305"/>
                  </a:lnTo>
                  <a:lnTo>
                    <a:pt x="132" y="309"/>
                  </a:lnTo>
                  <a:lnTo>
                    <a:pt x="103" y="309"/>
                  </a:lnTo>
                  <a:lnTo>
                    <a:pt x="75" y="305"/>
                  </a:lnTo>
                  <a:lnTo>
                    <a:pt x="48" y="299"/>
                  </a:lnTo>
                  <a:lnTo>
                    <a:pt x="38" y="295"/>
                  </a:lnTo>
                  <a:lnTo>
                    <a:pt x="29" y="290"/>
                  </a:lnTo>
                  <a:lnTo>
                    <a:pt x="21" y="284"/>
                  </a:lnTo>
                  <a:lnTo>
                    <a:pt x="17" y="276"/>
                  </a:lnTo>
                  <a:lnTo>
                    <a:pt x="11" y="263"/>
                  </a:lnTo>
                  <a:lnTo>
                    <a:pt x="7" y="247"/>
                  </a:lnTo>
                  <a:lnTo>
                    <a:pt x="4" y="230"/>
                  </a:lnTo>
                  <a:lnTo>
                    <a:pt x="2" y="213"/>
                  </a:lnTo>
                  <a:lnTo>
                    <a:pt x="0" y="176"/>
                  </a:lnTo>
                  <a:lnTo>
                    <a:pt x="0" y="140"/>
                  </a:lnTo>
                  <a:lnTo>
                    <a:pt x="2" y="102"/>
                  </a:lnTo>
                  <a:lnTo>
                    <a:pt x="4" y="65"/>
                  </a:lnTo>
                  <a:lnTo>
                    <a:pt x="6" y="31"/>
                  </a:lnTo>
                  <a:lnTo>
                    <a:pt x="7" y="0"/>
                  </a:lnTo>
                  <a:lnTo>
                    <a:pt x="765" y="0"/>
                  </a:lnTo>
                  <a:lnTo>
                    <a:pt x="846" y="226"/>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81" name="Freeform 15"/>
            <p:cNvSpPr>
              <a:spLocks/>
            </p:cNvSpPr>
            <p:nvPr/>
          </p:nvSpPr>
          <p:spPr bwMode="auto">
            <a:xfrm>
              <a:off x="2006" y="1184"/>
              <a:ext cx="1616" cy="1206"/>
            </a:xfrm>
            <a:custGeom>
              <a:avLst/>
              <a:gdLst>
                <a:gd name="T0" fmla="*/ 54 w 1616"/>
                <a:gd name="T1" fmla="*/ 386 h 1206"/>
                <a:gd name="T2" fmla="*/ 43 w 1616"/>
                <a:gd name="T3" fmla="*/ 482 h 1206"/>
                <a:gd name="T4" fmla="*/ 25 w 1616"/>
                <a:gd name="T5" fmla="*/ 595 h 1206"/>
                <a:gd name="T6" fmla="*/ 12 w 1616"/>
                <a:gd name="T7" fmla="*/ 691 h 1206"/>
                <a:gd name="T8" fmla="*/ 8 w 1616"/>
                <a:gd name="T9" fmla="*/ 743 h 1206"/>
                <a:gd name="T10" fmla="*/ 6 w 1616"/>
                <a:gd name="T11" fmla="*/ 785 h 1206"/>
                <a:gd name="T12" fmla="*/ 2 w 1616"/>
                <a:gd name="T13" fmla="*/ 830 h 1206"/>
                <a:gd name="T14" fmla="*/ 2 w 1616"/>
                <a:gd name="T15" fmla="*/ 874 h 1206"/>
                <a:gd name="T16" fmla="*/ 6 w 1616"/>
                <a:gd name="T17" fmla="*/ 912 h 1206"/>
                <a:gd name="T18" fmla="*/ 14 w 1616"/>
                <a:gd name="T19" fmla="*/ 947 h 1206"/>
                <a:gd name="T20" fmla="*/ 25 w 1616"/>
                <a:gd name="T21" fmla="*/ 979 h 1206"/>
                <a:gd name="T22" fmla="*/ 43 w 1616"/>
                <a:gd name="T23" fmla="*/ 1008 h 1206"/>
                <a:gd name="T24" fmla="*/ 85 w 1616"/>
                <a:gd name="T25" fmla="*/ 1047 h 1206"/>
                <a:gd name="T26" fmla="*/ 148 w 1616"/>
                <a:gd name="T27" fmla="*/ 1098 h 1206"/>
                <a:gd name="T28" fmla="*/ 219 w 1616"/>
                <a:gd name="T29" fmla="*/ 1142 h 1206"/>
                <a:gd name="T30" fmla="*/ 292 w 1616"/>
                <a:gd name="T31" fmla="*/ 1177 h 1206"/>
                <a:gd name="T32" fmla="*/ 369 w 1616"/>
                <a:gd name="T33" fmla="*/ 1198 h 1206"/>
                <a:gd name="T34" fmla="*/ 444 w 1616"/>
                <a:gd name="T35" fmla="*/ 1206 h 1206"/>
                <a:gd name="T36" fmla="*/ 522 w 1616"/>
                <a:gd name="T37" fmla="*/ 1204 h 1206"/>
                <a:gd name="T38" fmla="*/ 599 w 1616"/>
                <a:gd name="T39" fmla="*/ 1198 h 1206"/>
                <a:gd name="T40" fmla="*/ 676 w 1616"/>
                <a:gd name="T41" fmla="*/ 1194 h 1206"/>
                <a:gd name="T42" fmla="*/ 755 w 1616"/>
                <a:gd name="T43" fmla="*/ 1192 h 1206"/>
                <a:gd name="T44" fmla="*/ 833 w 1616"/>
                <a:gd name="T45" fmla="*/ 1189 h 1206"/>
                <a:gd name="T46" fmla="*/ 904 w 1616"/>
                <a:gd name="T47" fmla="*/ 1183 h 1206"/>
                <a:gd name="T48" fmla="*/ 950 w 1616"/>
                <a:gd name="T49" fmla="*/ 1175 h 1206"/>
                <a:gd name="T50" fmla="*/ 979 w 1616"/>
                <a:gd name="T51" fmla="*/ 1164 h 1206"/>
                <a:gd name="T52" fmla="*/ 1023 w 1616"/>
                <a:gd name="T53" fmla="*/ 1139 h 1206"/>
                <a:gd name="T54" fmla="*/ 1075 w 1616"/>
                <a:gd name="T55" fmla="*/ 1098 h 1206"/>
                <a:gd name="T56" fmla="*/ 1114 w 1616"/>
                <a:gd name="T57" fmla="*/ 1064 h 1206"/>
                <a:gd name="T58" fmla="*/ 1142 w 1616"/>
                <a:gd name="T59" fmla="*/ 1039 h 1206"/>
                <a:gd name="T60" fmla="*/ 1192 w 1616"/>
                <a:gd name="T61" fmla="*/ 993 h 1206"/>
                <a:gd name="T62" fmla="*/ 1256 w 1616"/>
                <a:gd name="T63" fmla="*/ 939 h 1206"/>
                <a:gd name="T64" fmla="*/ 1298 w 1616"/>
                <a:gd name="T65" fmla="*/ 906 h 1206"/>
                <a:gd name="T66" fmla="*/ 1319 w 1616"/>
                <a:gd name="T67" fmla="*/ 893 h 1206"/>
                <a:gd name="T68" fmla="*/ 1367 w 1616"/>
                <a:gd name="T69" fmla="*/ 883 h 1206"/>
                <a:gd name="T70" fmla="*/ 1436 w 1616"/>
                <a:gd name="T71" fmla="*/ 866 h 1206"/>
                <a:gd name="T72" fmla="*/ 1492 w 1616"/>
                <a:gd name="T73" fmla="*/ 847 h 1206"/>
                <a:gd name="T74" fmla="*/ 1536 w 1616"/>
                <a:gd name="T75" fmla="*/ 826 h 1206"/>
                <a:gd name="T76" fmla="*/ 1568 w 1616"/>
                <a:gd name="T77" fmla="*/ 805 h 1206"/>
                <a:gd name="T78" fmla="*/ 1591 w 1616"/>
                <a:gd name="T79" fmla="*/ 782 h 1206"/>
                <a:gd name="T80" fmla="*/ 1607 w 1616"/>
                <a:gd name="T81" fmla="*/ 757 h 1206"/>
                <a:gd name="T82" fmla="*/ 1614 w 1616"/>
                <a:gd name="T83" fmla="*/ 734 h 1206"/>
                <a:gd name="T84" fmla="*/ 1616 w 1616"/>
                <a:gd name="T85" fmla="*/ 709 h 1206"/>
                <a:gd name="T86" fmla="*/ 1614 w 1616"/>
                <a:gd name="T87" fmla="*/ 684 h 1206"/>
                <a:gd name="T88" fmla="*/ 1603 w 1616"/>
                <a:gd name="T89" fmla="*/ 649 h 1206"/>
                <a:gd name="T90" fmla="*/ 1586 w 1616"/>
                <a:gd name="T91" fmla="*/ 605 h 1206"/>
                <a:gd name="T92" fmla="*/ 1568 w 1616"/>
                <a:gd name="T93" fmla="*/ 569 h 1206"/>
                <a:gd name="T94" fmla="*/ 1563 w 1616"/>
                <a:gd name="T95" fmla="*/ 532 h 1206"/>
                <a:gd name="T96" fmla="*/ 1564 w 1616"/>
                <a:gd name="T97" fmla="*/ 494 h 1206"/>
                <a:gd name="T98" fmla="*/ 1576 w 1616"/>
                <a:gd name="T99" fmla="*/ 440 h 1206"/>
                <a:gd name="T100" fmla="*/ 1588 w 1616"/>
                <a:gd name="T101" fmla="*/ 392 h 1206"/>
                <a:gd name="T102" fmla="*/ 1589 w 1616"/>
                <a:gd name="T103" fmla="*/ 365 h 1206"/>
                <a:gd name="T104" fmla="*/ 1588 w 1616"/>
                <a:gd name="T105" fmla="*/ 342 h 1206"/>
                <a:gd name="T106" fmla="*/ 1574 w 1616"/>
                <a:gd name="T107" fmla="*/ 323 h 1206"/>
                <a:gd name="T108" fmla="*/ 1540 w 1616"/>
                <a:gd name="T109" fmla="*/ 298 h 1206"/>
                <a:gd name="T110" fmla="*/ 1492 w 1616"/>
                <a:gd name="T111" fmla="*/ 252 h 1206"/>
                <a:gd name="T112" fmla="*/ 1440 w 1616"/>
                <a:gd name="T113" fmla="*/ 198 h 1206"/>
                <a:gd name="T114" fmla="*/ 1401 w 1616"/>
                <a:gd name="T115" fmla="*/ 164 h 1206"/>
                <a:gd name="T116" fmla="*/ 1376 w 1616"/>
                <a:gd name="T117" fmla="*/ 146 h 1206"/>
                <a:gd name="T118" fmla="*/ 1037 w 1616"/>
                <a:gd name="T119" fmla="*/ 0 h 12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616"/>
                <a:gd name="T181" fmla="*/ 0 h 1206"/>
                <a:gd name="T182" fmla="*/ 1616 w 1616"/>
                <a:gd name="T183" fmla="*/ 1206 h 12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616" h="1206">
                  <a:moveTo>
                    <a:pt x="54" y="357"/>
                  </a:moveTo>
                  <a:lnTo>
                    <a:pt x="54" y="386"/>
                  </a:lnTo>
                  <a:lnTo>
                    <a:pt x="48" y="430"/>
                  </a:lnTo>
                  <a:lnTo>
                    <a:pt x="43" y="482"/>
                  </a:lnTo>
                  <a:lnTo>
                    <a:pt x="33" y="540"/>
                  </a:lnTo>
                  <a:lnTo>
                    <a:pt x="25" y="595"/>
                  </a:lnTo>
                  <a:lnTo>
                    <a:pt x="18" y="649"/>
                  </a:lnTo>
                  <a:lnTo>
                    <a:pt x="12" y="691"/>
                  </a:lnTo>
                  <a:lnTo>
                    <a:pt x="10" y="720"/>
                  </a:lnTo>
                  <a:lnTo>
                    <a:pt x="8" y="743"/>
                  </a:lnTo>
                  <a:lnTo>
                    <a:pt x="8" y="764"/>
                  </a:lnTo>
                  <a:lnTo>
                    <a:pt x="6" y="785"/>
                  </a:lnTo>
                  <a:lnTo>
                    <a:pt x="4" y="809"/>
                  </a:lnTo>
                  <a:lnTo>
                    <a:pt x="2" y="830"/>
                  </a:lnTo>
                  <a:lnTo>
                    <a:pt x="0" y="853"/>
                  </a:lnTo>
                  <a:lnTo>
                    <a:pt x="2" y="874"/>
                  </a:lnTo>
                  <a:lnTo>
                    <a:pt x="4" y="895"/>
                  </a:lnTo>
                  <a:lnTo>
                    <a:pt x="6" y="912"/>
                  </a:lnTo>
                  <a:lnTo>
                    <a:pt x="10" y="929"/>
                  </a:lnTo>
                  <a:lnTo>
                    <a:pt x="14" y="947"/>
                  </a:lnTo>
                  <a:lnTo>
                    <a:pt x="18" y="964"/>
                  </a:lnTo>
                  <a:lnTo>
                    <a:pt x="25" y="979"/>
                  </a:lnTo>
                  <a:lnTo>
                    <a:pt x="33" y="995"/>
                  </a:lnTo>
                  <a:lnTo>
                    <a:pt x="43" y="1008"/>
                  </a:lnTo>
                  <a:lnTo>
                    <a:pt x="54" y="1020"/>
                  </a:lnTo>
                  <a:lnTo>
                    <a:pt x="85" y="1047"/>
                  </a:lnTo>
                  <a:lnTo>
                    <a:pt x="116" y="1073"/>
                  </a:lnTo>
                  <a:lnTo>
                    <a:pt x="148" y="1098"/>
                  </a:lnTo>
                  <a:lnTo>
                    <a:pt x="183" y="1121"/>
                  </a:lnTo>
                  <a:lnTo>
                    <a:pt x="219" y="1142"/>
                  </a:lnTo>
                  <a:lnTo>
                    <a:pt x="256" y="1160"/>
                  </a:lnTo>
                  <a:lnTo>
                    <a:pt x="292" y="1177"/>
                  </a:lnTo>
                  <a:lnTo>
                    <a:pt x="332" y="1190"/>
                  </a:lnTo>
                  <a:lnTo>
                    <a:pt x="369" y="1198"/>
                  </a:lnTo>
                  <a:lnTo>
                    <a:pt x="405" y="1204"/>
                  </a:lnTo>
                  <a:lnTo>
                    <a:pt x="444" y="1206"/>
                  </a:lnTo>
                  <a:lnTo>
                    <a:pt x="482" y="1206"/>
                  </a:lnTo>
                  <a:lnTo>
                    <a:pt x="522" y="1204"/>
                  </a:lnTo>
                  <a:lnTo>
                    <a:pt x="561" y="1202"/>
                  </a:lnTo>
                  <a:lnTo>
                    <a:pt x="599" y="1198"/>
                  </a:lnTo>
                  <a:lnTo>
                    <a:pt x="638" y="1196"/>
                  </a:lnTo>
                  <a:lnTo>
                    <a:pt x="676" y="1194"/>
                  </a:lnTo>
                  <a:lnTo>
                    <a:pt x="714" y="1192"/>
                  </a:lnTo>
                  <a:lnTo>
                    <a:pt x="755" y="1192"/>
                  </a:lnTo>
                  <a:lnTo>
                    <a:pt x="795" y="1190"/>
                  </a:lnTo>
                  <a:lnTo>
                    <a:pt x="833" y="1189"/>
                  </a:lnTo>
                  <a:lnTo>
                    <a:pt x="870" y="1187"/>
                  </a:lnTo>
                  <a:lnTo>
                    <a:pt x="904" y="1183"/>
                  </a:lnTo>
                  <a:lnTo>
                    <a:pt x="935" y="1179"/>
                  </a:lnTo>
                  <a:lnTo>
                    <a:pt x="950" y="1175"/>
                  </a:lnTo>
                  <a:lnTo>
                    <a:pt x="964" y="1169"/>
                  </a:lnTo>
                  <a:lnTo>
                    <a:pt x="979" y="1164"/>
                  </a:lnTo>
                  <a:lnTo>
                    <a:pt x="995" y="1156"/>
                  </a:lnTo>
                  <a:lnTo>
                    <a:pt x="1023" y="1139"/>
                  </a:lnTo>
                  <a:lnTo>
                    <a:pt x="1050" y="1119"/>
                  </a:lnTo>
                  <a:lnTo>
                    <a:pt x="1075" y="1098"/>
                  </a:lnTo>
                  <a:lnTo>
                    <a:pt x="1096" y="1081"/>
                  </a:lnTo>
                  <a:lnTo>
                    <a:pt x="1114" y="1064"/>
                  </a:lnTo>
                  <a:lnTo>
                    <a:pt x="1127" y="1052"/>
                  </a:lnTo>
                  <a:lnTo>
                    <a:pt x="1142" y="1039"/>
                  </a:lnTo>
                  <a:lnTo>
                    <a:pt x="1165" y="1018"/>
                  </a:lnTo>
                  <a:lnTo>
                    <a:pt x="1192" y="993"/>
                  </a:lnTo>
                  <a:lnTo>
                    <a:pt x="1223" y="966"/>
                  </a:lnTo>
                  <a:lnTo>
                    <a:pt x="1256" y="939"/>
                  </a:lnTo>
                  <a:lnTo>
                    <a:pt x="1284" y="916"/>
                  </a:lnTo>
                  <a:lnTo>
                    <a:pt x="1298" y="906"/>
                  </a:lnTo>
                  <a:lnTo>
                    <a:pt x="1309" y="899"/>
                  </a:lnTo>
                  <a:lnTo>
                    <a:pt x="1319" y="893"/>
                  </a:lnTo>
                  <a:lnTo>
                    <a:pt x="1328" y="891"/>
                  </a:lnTo>
                  <a:lnTo>
                    <a:pt x="1367" y="883"/>
                  </a:lnTo>
                  <a:lnTo>
                    <a:pt x="1403" y="876"/>
                  </a:lnTo>
                  <a:lnTo>
                    <a:pt x="1436" y="866"/>
                  </a:lnTo>
                  <a:lnTo>
                    <a:pt x="1467" y="856"/>
                  </a:lnTo>
                  <a:lnTo>
                    <a:pt x="1492" y="847"/>
                  </a:lnTo>
                  <a:lnTo>
                    <a:pt x="1515" y="837"/>
                  </a:lnTo>
                  <a:lnTo>
                    <a:pt x="1536" y="826"/>
                  </a:lnTo>
                  <a:lnTo>
                    <a:pt x="1553" y="816"/>
                  </a:lnTo>
                  <a:lnTo>
                    <a:pt x="1568" y="805"/>
                  </a:lnTo>
                  <a:lnTo>
                    <a:pt x="1582" y="793"/>
                  </a:lnTo>
                  <a:lnTo>
                    <a:pt x="1591" y="782"/>
                  </a:lnTo>
                  <a:lnTo>
                    <a:pt x="1601" y="770"/>
                  </a:lnTo>
                  <a:lnTo>
                    <a:pt x="1607" y="757"/>
                  </a:lnTo>
                  <a:lnTo>
                    <a:pt x="1612" y="745"/>
                  </a:lnTo>
                  <a:lnTo>
                    <a:pt x="1614" y="734"/>
                  </a:lnTo>
                  <a:lnTo>
                    <a:pt x="1616" y="720"/>
                  </a:lnTo>
                  <a:lnTo>
                    <a:pt x="1616" y="709"/>
                  </a:lnTo>
                  <a:lnTo>
                    <a:pt x="1616" y="697"/>
                  </a:lnTo>
                  <a:lnTo>
                    <a:pt x="1614" y="684"/>
                  </a:lnTo>
                  <a:lnTo>
                    <a:pt x="1611" y="672"/>
                  </a:lnTo>
                  <a:lnTo>
                    <a:pt x="1603" y="649"/>
                  </a:lnTo>
                  <a:lnTo>
                    <a:pt x="1595" y="626"/>
                  </a:lnTo>
                  <a:lnTo>
                    <a:pt x="1586" y="605"/>
                  </a:lnTo>
                  <a:lnTo>
                    <a:pt x="1576" y="586"/>
                  </a:lnTo>
                  <a:lnTo>
                    <a:pt x="1568" y="569"/>
                  </a:lnTo>
                  <a:lnTo>
                    <a:pt x="1564" y="553"/>
                  </a:lnTo>
                  <a:lnTo>
                    <a:pt x="1563" y="532"/>
                  </a:lnTo>
                  <a:lnTo>
                    <a:pt x="1564" y="513"/>
                  </a:lnTo>
                  <a:lnTo>
                    <a:pt x="1564" y="494"/>
                  </a:lnTo>
                  <a:lnTo>
                    <a:pt x="1568" y="475"/>
                  </a:lnTo>
                  <a:lnTo>
                    <a:pt x="1576" y="440"/>
                  </a:lnTo>
                  <a:lnTo>
                    <a:pt x="1584" y="407"/>
                  </a:lnTo>
                  <a:lnTo>
                    <a:pt x="1588" y="392"/>
                  </a:lnTo>
                  <a:lnTo>
                    <a:pt x="1589" y="379"/>
                  </a:lnTo>
                  <a:lnTo>
                    <a:pt x="1589" y="365"/>
                  </a:lnTo>
                  <a:lnTo>
                    <a:pt x="1589" y="354"/>
                  </a:lnTo>
                  <a:lnTo>
                    <a:pt x="1588" y="342"/>
                  </a:lnTo>
                  <a:lnTo>
                    <a:pt x="1582" y="332"/>
                  </a:lnTo>
                  <a:lnTo>
                    <a:pt x="1574" y="323"/>
                  </a:lnTo>
                  <a:lnTo>
                    <a:pt x="1564" y="315"/>
                  </a:lnTo>
                  <a:lnTo>
                    <a:pt x="1540" y="298"/>
                  </a:lnTo>
                  <a:lnTo>
                    <a:pt x="1516" y="277"/>
                  </a:lnTo>
                  <a:lnTo>
                    <a:pt x="1492" y="252"/>
                  </a:lnTo>
                  <a:lnTo>
                    <a:pt x="1467" y="225"/>
                  </a:lnTo>
                  <a:lnTo>
                    <a:pt x="1440" y="198"/>
                  </a:lnTo>
                  <a:lnTo>
                    <a:pt x="1415" y="173"/>
                  </a:lnTo>
                  <a:lnTo>
                    <a:pt x="1401" y="164"/>
                  </a:lnTo>
                  <a:lnTo>
                    <a:pt x="1390" y="154"/>
                  </a:lnTo>
                  <a:lnTo>
                    <a:pt x="1376" y="146"/>
                  </a:lnTo>
                  <a:lnTo>
                    <a:pt x="1363" y="139"/>
                  </a:lnTo>
                  <a:lnTo>
                    <a:pt x="1037" y="0"/>
                  </a:lnTo>
                  <a:lnTo>
                    <a:pt x="54" y="357"/>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82" name="Freeform 16"/>
            <p:cNvSpPr>
              <a:spLocks/>
            </p:cNvSpPr>
            <p:nvPr/>
          </p:nvSpPr>
          <p:spPr bwMode="auto">
            <a:xfrm>
              <a:off x="2006" y="1184"/>
              <a:ext cx="1616" cy="1206"/>
            </a:xfrm>
            <a:custGeom>
              <a:avLst/>
              <a:gdLst>
                <a:gd name="T0" fmla="*/ 54 w 1616"/>
                <a:gd name="T1" fmla="*/ 386 h 1206"/>
                <a:gd name="T2" fmla="*/ 43 w 1616"/>
                <a:gd name="T3" fmla="*/ 482 h 1206"/>
                <a:gd name="T4" fmla="*/ 25 w 1616"/>
                <a:gd name="T5" fmla="*/ 595 h 1206"/>
                <a:gd name="T6" fmla="*/ 12 w 1616"/>
                <a:gd name="T7" fmla="*/ 691 h 1206"/>
                <a:gd name="T8" fmla="*/ 8 w 1616"/>
                <a:gd name="T9" fmla="*/ 743 h 1206"/>
                <a:gd name="T10" fmla="*/ 6 w 1616"/>
                <a:gd name="T11" fmla="*/ 785 h 1206"/>
                <a:gd name="T12" fmla="*/ 2 w 1616"/>
                <a:gd name="T13" fmla="*/ 830 h 1206"/>
                <a:gd name="T14" fmla="*/ 2 w 1616"/>
                <a:gd name="T15" fmla="*/ 874 h 1206"/>
                <a:gd name="T16" fmla="*/ 6 w 1616"/>
                <a:gd name="T17" fmla="*/ 912 h 1206"/>
                <a:gd name="T18" fmla="*/ 14 w 1616"/>
                <a:gd name="T19" fmla="*/ 947 h 1206"/>
                <a:gd name="T20" fmla="*/ 25 w 1616"/>
                <a:gd name="T21" fmla="*/ 979 h 1206"/>
                <a:gd name="T22" fmla="*/ 43 w 1616"/>
                <a:gd name="T23" fmla="*/ 1008 h 1206"/>
                <a:gd name="T24" fmla="*/ 85 w 1616"/>
                <a:gd name="T25" fmla="*/ 1047 h 1206"/>
                <a:gd name="T26" fmla="*/ 148 w 1616"/>
                <a:gd name="T27" fmla="*/ 1098 h 1206"/>
                <a:gd name="T28" fmla="*/ 219 w 1616"/>
                <a:gd name="T29" fmla="*/ 1142 h 1206"/>
                <a:gd name="T30" fmla="*/ 292 w 1616"/>
                <a:gd name="T31" fmla="*/ 1177 h 1206"/>
                <a:gd name="T32" fmla="*/ 369 w 1616"/>
                <a:gd name="T33" fmla="*/ 1198 h 1206"/>
                <a:gd name="T34" fmla="*/ 444 w 1616"/>
                <a:gd name="T35" fmla="*/ 1206 h 1206"/>
                <a:gd name="T36" fmla="*/ 522 w 1616"/>
                <a:gd name="T37" fmla="*/ 1204 h 1206"/>
                <a:gd name="T38" fmla="*/ 599 w 1616"/>
                <a:gd name="T39" fmla="*/ 1198 h 1206"/>
                <a:gd name="T40" fmla="*/ 676 w 1616"/>
                <a:gd name="T41" fmla="*/ 1194 h 1206"/>
                <a:gd name="T42" fmla="*/ 755 w 1616"/>
                <a:gd name="T43" fmla="*/ 1192 h 1206"/>
                <a:gd name="T44" fmla="*/ 833 w 1616"/>
                <a:gd name="T45" fmla="*/ 1189 h 1206"/>
                <a:gd name="T46" fmla="*/ 904 w 1616"/>
                <a:gd name="T47" fmla="*/ 1183 h 1206"/>
                <a:gd name="T48" fmla="*/ 950 w 1616"/>
                <a:gd name="T49" fmla="*/ 1175 h 1206"/>
                <a:gd name="T50" fmla="*/ 979 w 1616"/>
                <a:gd name="T51" fmla="*/ 1164 h 1206"/>
                <a:gd name="T52" fmla="*/ 1023 w 1616"/>
                <a:gd name="T53" fmla="*/ 1139 h 1206"/>
                <a:gd name="T54" fmla="*/ 1075 w 1616"/>
                <a:gd name="T55" fmla="*/ 1098 h 1206"/>
                <a:gd name="T56" fmla="*/ 1114 w 1616"/>
                <a:gd name="T57" fmla="*/ 1064 h 1206"/>
                <a:gd name="T58" fmla="*/ 1142 w 1616"/>
                <a:gd name="T59" fmla="*/ 1039 h 1206"/>
                <a:gd name="T60" fmla="*/ 1192 w 1616"/>
                <a:gd name="T61" fmla="*/ 993 h 1206"/>
                <a:gd name="T62" fmla="*/ 1256 w 1616"/>
                <a:gd name="T63" fmla="*/ 939 h 1206"/>
                <a:gd name="T64" fmla="*/ 1298 w 1616"/>
                <a:gd name="T65" fmla="*/ 906 h 1206"/>
                <a:gd name="T66" fmla="*/ 1319 w 1616"/>
                <a:gd name="T67" fmla="*/ 893 h 1206"/>
                <a:gd name="T68" fmla="*/ 1367 w 1616"/>
                <a:gd name="T69" fmla="*/ 883 h 1206"/>
                <a:gd name="T70" fmla="*/ 1436 w 1616"/>
                <a:gd name="T71" fmla="*/ 866 h 1206"/>
                <a:gd name="T72" fmla="*/ 1492 w 1616"/>
                <a:gd name="T73" fmla="*/ 847 h 1206"/>
                <a:gd name="T74" fmla="*/ 1536 w 1616"/>
                <a:gd name="T75" fmla="*/ 826 h 1206"/>
                <a:gd name="T76" fmla="*/ 1568 w 1616"/>
                <a:gd name="T77" fmla="*/ 805 h 1206"/>
                <a:gd name="T78" fmla="*/ 1591 w 1616"/>
                <a:gd name="T79" fmla="*/ 782 h 1206"/>
                <a:gd name="T80" fmla="*/ 1607 w 1616"/>
                <a:gd name="T81" fmla="*/ 757 h 1206"/>
                <a:gd name="T82" fmla="*/ 1614 w 1616"/>
                <a:gd name="T83" fmla="*/ 734 h 1206"/>
                <a:gd name="T84" fmla="*/ 1616 w 1616"/>
                <a:gd name="T85" fmla="*/ 709 h 1206"/>
                <a:gd name="T86" fmla="*/ 1614 w 1616"/>
                <a:gd name="T87" fmla="*/ 684 h 1206"/>
                <a:gd name="T88" fmla="*/ 1603 w 1616"/>
                <a:gd name="T89" fmla="*/ 649 h 1206"/>
                <a:gd name="T90" fmla="*/ 1586 w 1616"/>
                <a:gd name="T91" fmla="*/ 605 h 1206"/>
                <a:gd name="T92" fmla="*/ 1568 w 1616"/>
                <a:gd name="T93" fmla="*/ 569 h 1206"/>
                <a:gd name="T94" fmla="*/ 1563 w 1616"/>
                <a:gd name="T95" fmla="*/ 532 h 1206"/>
                <a:gd name="T96" fmla="*/ 1564 w 1616"/>
                <a:gd name="T97" fmla="*/ 494 h 1206"/>
                <a:gd name="T98" fmla="*/ 1576 w 1616"/>
                <a:gd name="T99" fmla="*/ 440 h 1206"/>
                <a:gd name="T100" fmla="*/ 1588 w 1616"/>
                <a:gd name="T101" fmla="*/ 392 h 1206"/>
                <a:gd name="T102" fmla="*/ 1589 w 1616"/>
                <a:gd name="T103" fmla="*/ 365 h 1206"/>
                <a:gd name="T104" fmla="*/ 1588 w 1616"/>
                <a:gd name="T105" fmla="*/ 342 h 1206"/>
                <a:gd name="T106" fmla="*/ 1574 w 1616"/>
                <a:gd name="T107" fmla="*/ 323 h 1206"/>
                <a:gd name="T108" fmla="*/ 1540 w 1616"/>
                <a:gd name="T109" fmla="*/ 298 h 1206"/>
                <a:gd name="T110" fmla="*/ 1492 w 1616"/>
                <a:gd name="T111" fmla="*/ 252 h 1206"/>
                <a:gd name="T112" fmla="*/ 1440 w 1616"/>
                <a:gd name="T113" fmla="*/ 198 h 1206"/>
                <a:gd name="T114" fmla="*/ 1401 w 1616"/>
                <a:gd name="T115" fmla="*/ 164 h 1206"/>
                <a:gd name="T116" fmla="*/ 1376 w 1616"/>
                <a:gd name="T117" fmla="*/ 146 h 1206"/>
                <a:gd name="T118" fmla="*/ 1037 w 1616"/>
                <a:gd name="T119" fmla="*/ 0 h 12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616"/>
                <a:gd name="T181" fmla="*/ 0 h 1206"/>
                <a:gd name="T182" fmla="*/ 1616 w 1616"/>
                <a:gd name="T183" fmla="*/ 1206 h 12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616" h="1206">
                  <a:moveTo>
                    <a:pt x="54" y="357"/>
                  </a:moveTo>
                  <a:lnTo>
                    <a:pt x="54" y="386"/>
                  </a:lnTo>
                  <a:lnTo>
                    <a:pt x="48" y="430"/>
                  </a:lnTo>
                  <a:lnTo>
                    <a:pt x="43" y="482"/>
                  </a:lnTo>
                  <a:lnTo>
                    <a:pt x="33" y="540"/>
                  </a:lnTo>
                  <a:lnTo>
                    <a:pt x="25" y="595"/>
                  </a:lnTo>
                  <a:lnTo>
                    <a:pt x="18" y="649"/>
                  </a:lnTo>
                  <a:lnTo>
                    <a:pt x="12" y="691"/>
                  </a:lnTo>
                  <a:lnTo>
                    <a:pt x="10" y="720"/>
                  </a:lnTo>
                  <a:lnTo>
                    <a:pt x="8" y="743"/>
                  </a:lnTo>
                  <a:lnTo>
                    <a:pt x="8" y="764"/>
                  </a:lnTo>
                  <a:lnTo>
                    <a:pt x="6" y="785"/>
                  </a:lnTo>
                  <a:lnTo>
                    <a:pt x="4" y="809"/>
                  </a:lnTo>
                  <a:lnTo>
                    <a:pt x="2" y="830"/>
                  </a:lnTo>
                  <a:lnTo>
                    <a:pt x="0" y="853"/>
                  </a:lnTo>
                  <a:lnTo>
                    <a:pt x="2" y="874"/>
                  </a:lnTo>
                  <a:lnTo>
                    <a:pt x="4" y="895"/>
                  </a:lnTo>
                  <a:lnTo>
                    <a:pt x="6" y="912"/>
                  </a:lnTo>
                  <a:lnTo>
                    <a:pt x="10" y="929"/>
                  </a:lnTo>
                  <a:lnTo>
                    <a:pt x="14" y="947"/>
                  </a:lnTo>
                  <a:lnTo>
                    <a:pt x="18" y="964"/>
                  </a:lnTo>
                  <a:lnTo>
                    <a:pt x="25" y="979"/>
                  </a:lnTo>
                  <a:lnTo>
                    <a:pt x="33" y="995"/>
                  </a:lnTo>
                  <a:lnTo>
                    <a:pt x="43" y="1008"/>
                  </a:lnTo>
                  <a:lnTo>
                    <a:pt x="54" y="1020"/>
                  </a:lnTo>
                  <a:lnTo>
                    <a:pt x="85" y="1047"/>
                  </a:lnTo>
                  <a:lnTo>
                    <a:pt x="116" y="1073"/>
                  </a:lnTo>
                  <a:lnTo>
                    <a:pt x="148" y="1098"/>
                  </a:lnTo>
                  <a:lnTo>
                    <a:pt x="183" y="1121"/>
                  </a:lnTo>
                  <a:lnTo>
                    <a:pt x="219" y="1142"/>
                  </a:lnTo>
                  <a:lnTo>
                    <a:pt x="256" y="1160"/>
                  </a:lnTo>
                  <a:lnTo>
                    <a:pt x="292" y="1177"/>
                  </a:lnTo>
                  <a:lnTo>
                    <a:pt x="332" y="1190"/>
                  </a:lnTo>
                  <a:lnTo>
                    <a:pt x="369" y="1198"/>
                  </a:lnTo>
                  <a:lnTo>
                    <a:pt x="405" y="1204"/>
                  </a:lnTo>
                  <a:lnTo>
                    <a:pt x="444" y="1206"/>
                  </a:lnTo>
                  <a:lnTo>
                    <a:pt x="482" y="1206"/>
                  </a:lnTo>
                  <a:lnTo>
                    <a:pt x="522" y="1204"/>
                  </a:lnTo>
                  <a:lnTo>
                    <a:pt x="561" y="1202"/>
                  </a:lnTo>
                  <a:lnTo>
                    <a:pt x="599" y="1198"/>
                  </a:lnTo>
                  <a:lnTo>
                    <a:pt x="638" y="1196"/>
                  </a:lnTo>
                  <a:lnTo>
                    <a:pt x="676" y="1194"/>
                  </a:lnTo>
                  <a:lnTo>
                    <a:pt x="714" y="1192"/>
                  </a:lnTo>
                  <a:lnTo>
                    <a:pt x="755" y="1192"/>
                  </a:lnTo>
                  <a:lnTo>
                    <a:pt x="795" y="1190"/>
                  </a:lnTo>
                  <a:lnTo>
                    <a:pt x="833" y="1189"/>
                  </a:lnTo>
                  <a:lnTo>
                    <a:pt x="870" y="1187"/>
                  </a:lnTo>
                  <a:lnTo>
                    <a:pt x="904" y="1183"/>
                  </a:lnTo>
                  <a:lnTo>
                    <a:pt x="935" y="1179"/>
                  </a:lnTo>
                  <a:lnTo>
                    <a:pt x="950" y="1175"/>
                  </a:lnTo>
                  <a:lnTo>
                    <a:pt x="964" y="1169"/>
                  </a:lnTo>
                  <a:lnTo>
                    <a:pt x="979" y="1164"/>
                  </a:lnTo>
                  <a:lnTo>
                    <a:pt x="995" y="1156"/>
                  </a:lnTo>
                  <a:lnTo>
                    <a:pt x="1023" y="1139"/>
                  </a:lnTo>
                  <a:lnTo>
                    <a:pt x="1050" y="1119"/>
                  </a:lnTo>
                  <a:lnTo>
                    <a:pt x="1075" y="1098"/>
                  </a:lnTo>
                  <a:lnTo>
                    <a:pt x="1096" y="1081"/>
                  </a:lnTo>
                  <a:lnTo>
                    <a:pt x="1114" y="1064"/>
                  </a:lnTo>
                  <a:lnTo>
                    <a:pt x="1127" y="1052"/>
                  </a:lnTo>
                  <a:lnTo>
                    <a:pt x="1142" y="1039"/>
                  </a:lnTo>
                  <a:lnTo>
                    <a:pt x="1165" y="1018"/>
                  </a:lnTo>
                  <a:lnTo>
                    <a:pt x="1192" y="993"/>
                  </a:lnTo>
                  <a:lnTo>
                    <a:pt x="1223" y="966"/>
                  </a:lnTo>
                  <a:lnTo>
                    <a:pt x="1256" y="939"/>
                  </a:lnTo>
                  <a:lnTo>
                    <a:pt x="1284" y="916"/>
                  </a:lnTo>
                  <a:lnTo>
                    <a:pt x="1298" y="906"/>
                  </a:lnTo>
                  <a:lnTo>
                    <a:pt x="1309" y="899"/>
                  </a:lnTo>
                  <a:lnTo>
                    <a:pt x="1319" y="893"/>
                  </a:lnTo>
                  <a:lnTo>
                    <a:pt x="1328" y="891"/>
                  </a:lnTo>
                  <a:lnTo>
                    <a:pt x="1367" y="883"/>
                  </a:lnTo>
                  <a:lnTo>
                    <a:pt x="1403" y="876"/>
                  </a:lnTo>
                  <a:lnTo>
                    <a:pt x="1436" y="866"/>
                  </a:lnTo>
                  <a:lnTo>
                    <a:pt x="1467" y="856"/>
                  </a:lnTo>
                  <a:lnTo>
                    <a:pt x="1492" y="847"/>
                  </a:lnTo>
                  <a:lnTo>
                    <a:pt x="1515" y="837"/>
                  </a:lnTo>
                  <a:lnTo>
                    <a:pt x="1536" y="826"/>
                  </a:lnTo>
                  <a:lnTo>
                    <a:pt x="1553" y="816"/>
                  </a:lnTo>
                  <a:lnTo>
                    <a:pt x="1568" y="805"/>
                  </a:lnTo>
                  <a:lnTo>
                    <a:pt x="1582" y="793"/>
                  </a:lnTo>
                  <a:lnTo>
                    <a:pt x="1591" y="782"/>
                  </a:lnTo>
                  <a:lnTo>
                    <a:pt x="1601" y="770"/>
                  </a:lnTo>
                  <a:lnTo>
                    <a:pt x="1607" y="757"/>
                  </a:lnTo>
                  <a:lnTo>
                    <a:pt x="1612" y="745"/>
                  </a:lnTo>
                  <a:lnTo>
                    <a:pt x="1614" y="734"/>
                  </a:lnTo>
                  <a:lnTo>
                    <a:pt x="1616" y="720"/>
                  </a:lnTo>
                  <a:lnTo>
                    <a:pt x="1616" y="709"/>
                  </a:lnTo>
                  <a:lnTo>
                    <a:pt x="1616" y="697"/>
                  </a:lnTo>
                  <a:lnTo>
                    <a:pt x="1614" y="684"/>
                  </a:lnTo>
                  <a:lnTo>
                    <a:pt x="1611" y="672"/>
                  </a:lnTo>
                  <a:lnTo>
                    <a:pt x="1603" y="649"/>
                  </a:lnTo>
                  <a:lnTo>
                    <a:pt x="1595" y="626"/>
                  </a:lnTo>
                  <a:lnTo>
                    <a:pt x="1586" y="605"/>
                  </a:lnTo>
                  <a:lnTo>
                    <a:pt x="1576" y="586"/>
                  </a:lnTo>
                  <a:lnTo>
                    <a:pt x="1568" y="569"/>
                  </a:lnTo>
                  <a:lnTo>
                    <a:pt x="1564" y="553"/>
                  </a:lnTo>
                  <a:lnTo>
                    <a:pt x="1563" y="532"/>
                  </a:lnTo>
                  <a:lnTo>
                    <a:pt x="1564" y="513"/>
                  </a:lnTo>
                  <a:lnTo>
                    <a:pt x="1564" y="494"/>
                  </a:lnTo>
                  <a:lnTo>
                    <a:pt x="1568" y="475"/>
                  </a:lnTo>
                  <a:lnTo>
                    <a:pt x="1576" y="440"/>
                  </a:lnTo>
                  <a:lnTo>
                    <a:pt x="1584" y="407"/>
                  </a:lnTo>
                  <a:lnTo>
                    <a:pt x="1588" y="392"/>
                  </a:lnTo>
                  <a:lnTo>
                    <a:pt x="1589" y="379"/>
                  </a:lnTo>
                  <a:lnTo>
                    <a:pt x="1589" y="365"/>
                  </a:lnTo>
                  <a:lnTo>
                    <a:pt x="1589" y="354"/>
                  </a:lnTo>
                  <a:lnTo>
                    <a:pt x="1588" y="342"/>
                  </a:lnTo>
                  <a:lnTo>
                    <a:pt x="1582" y="332"/>
                  </a:lnTo>
                  <a:lnTo>
                    <a:pt x="1574" y="323"/>
                  </a:lnTo>
                  <a:lnTo>
                    <a:pt x="1564" y="315"/>
                  </a:lnTo>
                  <a:lnTo>
                    <a:pt x="1540" y="298"/>
                  </a:lnTo>
                  <a:lnTo>
                    <a:pt x="1516" y="277"/>
                  </a:lnTo>
                  <a:lnTo>
                    <a:pt x="1492" y="252"/>
                  </a:lnTo>
                  <a:lnTo>
                    <a:pt x="1467" y="225"/>
                  </a:lnTo>
                  <a:lnTo>
                    <a:pt x="1440" y="198"/>
                  </a:lnTo>
                  <a:lnTo>
                    <a:pt x="1415" y="173"/>
                  </a:lnTo>
                  <a:lnTo>
                    <a:pt x="1401" y="164"/>
                  </a:lnTo>
                  <a:lnTo>
                    <a:pt x="1390" y="154"/>
                  </a:lnTo>
                  <a:lnTo>
                    <a:pt x="1376" y="146"/>
                  </a:lnTo>
                  <a:lnTo>
                    <a:pt x="1363" y="139"/>
                  </a:lnTo>
                  <a:lnTo>
                    <a:pt x="1037" y="0"/>
                  </a:lnTo>
                  <a:lnTo>
                    <a:pt x="54" y="357"/>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83" name="Freeform 17"/>
            <p:cNvSpPr>
              <a:spLocks/>
            </p:cNvSpPr>
            <p:nvPr/>
          </p:nvSpPr>
          <p:spPr bwMode="auto">
            <a:xfrm>
              <a:off x="2431" y="1628"/>
              <a:ext cx="731" cy="487"/>
            </a:xfrm>
            <a:custGeom>
              <a:avLst/>
              <a:gdLst>
                <a:gd name="T0" fmla="*/ 270 w 731"/>
                <a:gd name="T1" fmla="*/ 103 h 487"/>
                <a:gd name="T2" fmla="*/ 305 w 731"/>
                <a:gd name="T3" fmla="*/ 92 h 487"/>
                <a:gd name="T4" fmla="*/ 355 w 731"/>
                <a:gd name="T5" fmla="*/ 67 h 487"/>
                <a:gd name="T6" fmla="*/ 420 w 731"/>
                <a:gd name="T7" fmla="*/ 31 h 487"/>
                <a:gd name="T8" fmla="*/ 464 w 731"/>
                <a:gd name="T9" fmla="*/ 9 h 487"/>
                <a:gd name="T10" fmla="*/ 493 w 731"/>
                <a:gd name="T11" fmla="*/ 2 h 487"/>
                <a:gd name="T12" fmla="*/ 529 w 731"/>
                <a:gd name="T13" fmla="*/ 2 h 487"/>
                <a:gd name="T14" fmla="*/ 570 w 731"/>
                <a:gd name="T15" fmla="*/ 11 h 487"/>
                <a:gd name="T16" fmla="*/ 602 w 731"/>
                <a:gd name="T17" fmla="*/ 29 h 487"/>
                <a:gd name="T18" fmla="*/ 631 w 731"/>
                <a:gd name="T19" fmla="*/ 50 h 487"/>
                <a:gd name="T20" fmla="*/ 667 w 731"/>
                <a:gd name="T21" fmla="*/ 86 h 487"/>
                <a:gd name="T22" fmla="*/ 698 w 731"/>
                <a:gd name="T23" fmla="*/ 128 h 487"/>
                <a:gd name="T24" fmla="*/ 719 w 731"/>
                <a:gd name="T25" fmla="*/ 153 h 487"/>
                <a:gd name="T26" fmla="*/ 729 w 731"/>
                <a:gd name="T27" fmla="*/ 178 h 487"/>
                <a:gd name="T28" fmla="*/ 731 w 731"/>
                <a:gd name="T29" fmla="*/ 198 h 487"/>
                <a:gd name="T30" fmla="*/ 729 w 731"/>
                <a:gd name="T31" fmla="*/ 217 h 487"/>
                <a:gd name="T32" fmla="*/ 721 w 731"/>
                <a:gd name="T33" fmla="*/ 240 h 487"/>
                <a:gd name="T34" fmla="*/ 710 w 731"/>
                <a:gd name="T35" fmla="*/ 261 h 487"/>
                <a:gd name="T36" fmla="*/ 692 w 731"/>
                <a:gd name="T37" fmla="*/ 286 h 487"/>
                <a:gd name="T38" fmla="*/ 669 w 731"/>
                <a:gd name="T39" fmla="*/ 309 h 487"/>
                <a:gd name="T40" fmla="*/ 639 w 731"/>
                <a:gd name="T41" fmla="*/ 334 h 487"/>
                <a:gd name="T42" fmla="*/ 579 w 731"/>
                <a:gd name="T43" fmla="*/ 368 h 487"/>
                <a:gd name="T44" fmla="*/ 474 w 731"/>
                <a:gd name="T45" fmla="*/ 414 h 487"/>
                <a:gd name="T46" fmla="*/ 332 w 731"/>
                <a:gd name="T47" fmla="*/ 453 h 487"/>
                <a:gd name="T48" fmla="*/ 205 w 731"/>
                <a:gd name="T49" fmla="*/ 478 h 487"/>
                <a:gd name="T50" fmla="*/ 134 w 731"/>
                <a:gd name="T51" fmla="*/ 485 h 487"/>
                <a:gd name="T52" fmla="*/ 78 w 731"/>
                <a:gd name="T53" fmla="*/ 487 h 487"/>
                <a:gd name="T54" fmla="*/ 40 w 731"/>
                <a:gd name="T55" fmla="*/ 484 h 487"/>
                <a:gd name="T56" fmla="*/ 15 w 731"/>
                <a:gd name="T57" fmla="*/ 474 h 487"/>
                <a:gd name="T58" fmla="*/ 3 w 731"/>
                <a:gd name="T59" fmla="*/ 459 h 487"/>
                <a:gd name="T60" fmla="*/ 0 w 731"/>
                <a:gd name="T61" fmla="*/ 441 h 487"/>
                <a:gd name="T62" fmla="*/ 5 w 731"/>
                <a:gd name="T63" fmla="*/ 422 h 487"/>
                <a:gd name="T64" fmla="*/ 26 w 731"/>
                <a:gd name="T65" fmla="*/ 388 h 487"/>
                <a:gd name="T66" fmla="*/ 65 w 731"/>
                <a:gd name="T67" fmla="*/ 340 h 487"/>
                <a:gd name="T68" fmla="*/ 107 w 731"/>
                <a:gd name="T69" fmla="*/ 293 h 487"/>
                <a:gd name="T70" fmla="*/ 134 w 731"/>
                <a:gd name="T71" fmla="*/ 255 h 487"/>
                <a:gd name="T72" fmla="*/ 140 w 731"/>
                <a:gd name="T73" fmla="*/ 232 h 487"/>
                <a:gd name="T74" fmla="*/ 130 w 731"/>
                <a:gd name="T75" fmla="*/ 211 h 487"/>
                <a:gd name="T76" fmla="*/ 111 w 731"/>
                <a:gd name="T77" fmla="*/ 182 h 487"/>
                <a:gd name="T78" fmla="*/ 103 w 731"/>
                <a:gd name="T79" fmla="*/ 157 h 487"/>
                <a:gd name="T80" fmla="*/ 115 w 731"/>
                <a:gd name="T81" fmla="*/ 142 h 487"/>
                <a:gd name="T82" fmla="*/ 149 w 731"/>
                <a:gd name="T83" fmla="*/ 126 h 487"/>
                <a:gd name="T84" fmla="*/ 209 w 731"/>
                <a:gd name="T85" fmla="*/ 113 h 48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31"/>
                <a:gd name="T130" fmla="*/ 0 h 487"/>
                <a:gd name="T131" fmla="*/ 731 w 731"/>
                <a:gd name="T132" fmla="*/ 487 h 48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31" h="487">
                  <a:moveTo>
                    <a:pt x="251" y="105"/>
                  </a:moveTo>
                  <a:lnTo>
                    <a:pt x="270" y="103"/>
                  </a:lnTo>
                  <a:lnTo>
                    <a:pt x="287" y="98"/>
                  </a:lnTo>
                  <a:lnTo>
                    <a:pt x="305" y="92"/>
                  </a:lnTo>
                  <a:lnTo>
                    <a:pt x="322" y="84"/>
                  </a:lnTo>
                  <a:lnTo>
                    <a:pt x="355" y="67"/>
                  </a:lnTo>
                  <a:lnTo>
                    <a:pt x="387" y="48"/>
                  </a:lnTo>
                  <a:lnTo>
                    <a:pt x="420" y="31"/>
                  </a:lnTo>
                  <a:lnTo>
                    <a:pt x="451" y="15"/>
                  </a:lnTo>
                  <a:lnTo>
                    <a:pt x="464" y="9"/>
                  </a:lnTo>
                  <a:lnTo>
                    <a:pt x="479" y="6"/>
                  </a:lnTo>
                  <a:lnTo>
                    <a:pt x="493" y="2"/>
                  </a:lnTo>
                  <a:lnTo>
                    <a:pt x="506" y="0"/>
                  </a:lnTo>
                  <a:lnTo>
                    <a:pt x="529" y="2"/>
                  </a:lnTo>
                  <a:lnTo>
                    <a:pt x="550" y="6"/>
                  </a:lnTo>
                  <a:lnTo>
                    <a:pt x="570" y="11"/>
                  </a:lnTo>
                  <a:lnTo>
                    <a:pt x="587" y="19"/>
                  </a:lnTo>
                  <a:lnTo>
                    <a:pt x="602" y="29"/>
                  </a:lnTo>
                  <a:lnTo>
                    <a:pt x="617" y="38"/>
                  </a:lnTo>
                  <a:lnTo>
                    <a:pt x="631" y="50"/>
                  </a:lnTo>
                  <a:lnTo>
                    <a:pt x="644" y="61"/>
                  </a:lnTo>
                  <a:lnTo>
                    <a:pt x="667" y="86"/>
                  </a:lnTo>
                  <a:lnTo>
                    <a:pt x="685" y="109"/>
                  </a:lnTo>
                  <a:lnTo>
                    <a:pt x="698" y="128"/>
                  </a:lnTo>
                  <a:lnTo>
                    <a:pt x="710" y="140"/>
                  </a:lnTo>
                  <a:lnTo>
                    <a:pt x="719" y="153"/>
                  </a:lnTo>
                  <a:lnTo>
                    <a:pt x="727" y="169"/>
                  </a:lnTo>
                  <a:lnTo>
                    <a:pt x="729" y="178"/>
                  </a:lnTo>
                  <a:lnTo>
                    <a:pt x="731" y="188"/>
                  </a:lnTo>
                  <a:lnTo>
                    <a:pt x="731" y="198"/>
                  </a:lnTo>
                  <a:lnTo>
                    <a:pt x="731" y="207"/>
                  </a:lnTo>
                  <a:lnTo>
                    <a:pt x="729" y="217"/>
                  </a:lnTo>
                  <a:lnTo>
                    <a:pt x="725" y="228"/>
                  </a:lnTo>
                  <a:lnTo>
                    <a:pt x="721" y="240"/>
                  </a:lnTo>
                  <a:lnTo>
                    <a:pt x="717" y="249"/>
                  </a:lnTo>
                  <a:lnTo>
                    <a:pt x="710" y="261"/>
                  </a:lnTo>
                  <a:lnTo>
                    <a:pt x="702" y="272"/>
                  </a:lnTo>
                  <a:lnTo>
                    <a:pt x="692" y="286"/>
                  </a:lnTo>
                  <a:lnTo>
                    <a:pt x="681" y="297"/>
                  </a:lnTo>
                  <a:lnTo>
                    <a:pt x="669" y="309"/>
                  </a:lnTo>
                  <a:lnTo>
                    <a:pt x="654" y="320"/>
                  </a:lnTo>
                  <a:lnTo>
                    <a:pt x="639" y="334"/>
                  </a:lnTo>
                  <a:lnTo>
                    <a:pt x="621" y="345"/>
                  </a:lnTo>
                  <a:lnTo>
                    <a:pt x="579" y="368"/>
                  </a:lnTo>
                  <a:lnTo>
                    <a:pt x="531" y="391"/>
                  </a:lnTo>
                  <a:lnTo>
                    <a:pt x="474" y="414"/>
                  </a:lnTo>
                  <a:lnTo>
                    <a:pt x="406" y="434"/>
                  </a:lnTo>
                  <a:lnTo>
                    <a:pt x="332" y="453"/>
                  </a:lnTo>
                  <a:lnTo>
                    <a:pt x="247" y="470"/>
                  </a:lnTo>
                  <a:lnTo>
                    <a:pt x="205" y="478"/>
                  </a:lnTo>
                  <a:lnTo>
                    <a:pt x="167" y="482"/>
                  </a:lnTo>
                  <a:lnTo>
                    <a:pt x="134" y="485"/>
                  </a:lnTo>
                  <a:lnTo>
                    <a:pt x="103" y="487"/>
                  </a:lnTo>
                  <a:lnTo>
                    <a:pt x="78" y="487"/>
                  </a:lnTo>
                  <a:lnTo>
                    <a:pt x="57" y="485"/>
                  </a:lnTo>
                  <a:lnTo>
                    <a:pt x="40" y="484"/>
                  </a:lnTo>
                  <a:lnTo>
                    <a:pt x="26" y="478"/>
                  </a:lnTo>
                  <a:lnTo>
                    <a:pt x="15" y="474"/>
                  </a:lnTo>
                  <a:lnTo>
                    <a:pt x="7" y="466"/>
                  </a:lnTo>
                  <a:lnTo>
                    <a:pt x="3" y="459"/>
                  </a:lnTo>
                  <a:lnTo>
                    <a:pt x="0" y="451"/>
                  </a:lnTo>
                  <a:lnTo>
                    <a:pt x="0" y="441"/>
                  </a:lnTo>
                  <a:lnTo>
                    <a:pt x="1" y="432"/>
                  </a:lnTo>
                  <a:lnTo>
                    <a:pt x="5" y="422"/>
                  </a:lnTo>
                  <a:lnTo>
                    <a:pt x="11" y="411"/>
                  </a:lnTo>
                  <a:lnTo>
                    <a:pt x="26" y="388"/>
                  </a:lnTo>
                  <a:lnTo>
                    <a:pt x="44" y="363"/>
                  </a:lnTo>
                  <a:lnTo>
                    <a:pt x="65" y="340"/>
                  </a:lnTo>
                  <a:lnTo>
                    <a:pt x="86" y="315"/>
                  </a:lnTo>
                  <a:lnTo>
                    <a:pt x="107" y="293"/>
                  </a:lnTo>
                  <a:lnTo>
                    <a:pt x="122" y="272"/>
                  </a:lnTo>
                  <a:lnTo>
                    <a:pt x="134" y="255"/>
                  </a:lnTo>
                  <a:lnTo>
                    <a:pt x="140" y="242"/>
                  </a:lnTo>
                  <a:lnTo>
                    <a:pt x="140" y="232"/>
                  </a:lnTo>
                  <a:lnTo>
                    <a:pt x="136" y="221"/>
                  </a:lnTo>
                  <a:lnTo>
                    <a:pt x="130" y="211"/>
                  </a:lnTo>
                  <a:lnTo>
                    <a:pt x="124" y="201"/>
                  </a:lnTo>
                  <a:lnTo>
                    <a:pt x="111" y="182"/>
                  </a:lnTo>
                  <a:lnTo>
                    <a:pt x="103" y="165"/>
                  </a:lnTo>
                  <a:lnTo>
                    <a:pt x="103" y="157"/>
                  </a:lnTo>
                  <a:lnTo>
                    <a:pt x="107" y="150"/>
                  </a:lnTo>
                  <a:lnTo>
                    <a:pt x="115" y="142"/>
                  </a:lnTo>
                  <a:lnTo>
                    <a:pt x="128" y="134"/>
                  </a:lnTo>
                  <a:lnTo>
                    <a:pt x="149" y="126"/>
                  </a:lnTo>
                  <a:lnTo>
                    <a:pt x="174" y="121"/>
                  </a:lnTo>
                  <a:lnTo>
                    <a:pt x="209" y="113"/>
                  </a:lnTo>
                  <a:lnTo>
                    <a:pt x="251" y="105"/>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84" name="Freeform 18"/>
            <p:cNvSpPr>
              <a:spLocks/>
            </p:cNvSpPr>
            <p:nvPr/>
          </p:nvSpPr>
          <p:spPr bwMode="auto">
            <a:xfrm>
              <a:off x="2431" y="1628"/>
              <a:ext cx="731" cy="487"/>
            </a:xfrm>
            <a:custGeom>
              <a:avLst/>
              <a:gdLst>
                <a:gd name="T0" fmla="*/ 270 w 731"/>
                <a:gd name="T1" fmla="*/ 103 h 487"/>
                <a:gd name="T2" fmla="*/ 305 w 731"/>
                <a:gd name="T3" fmla="*/ 92 h 487"/>
                <a:gd name="T4" fmla="*/ 355 w 731"/>
                <a:gd name="T5" fmla="*/ 67 h 487"/>
                <a:gd name="T6" fmla="*/ 420 w 731"/>
                <a:gd name="T7" fmla="*/ 31 h 487"/>
                <a:gd name="T8" fmla="*/ 464 w 731"/>
                <a:gd name="T9" fmla="*/ 9 h 487"/>
                <a:gd name="T10" fmla="*/ 493 w 731"/>
                <a:gd name="T11" fmla="*/ 2 h 487"/>
                <a:gd name="T12" fmla="*/ 529 w 731"/>
                <a:gd name="T13" fmla="*/ 2 h 487"/>
                <a:gd name="T14" fmla="*/ 570 w 731"/>
                <a:gd name="T15" fmla="*/ 11 h 487"/>
                <a:gd name="T16" fmla="*/ 602 w 731"/>
                <a:gd name="T17" fmla="*/ 29 h 487"/>
                <a:gd name="T18" fmla="*/ 631 w 731"/>
                <a:gd name="T19" fmla="*/ 50 h 487"/>
                <a:gd name="T20" fmla="*/ 667 w 731"/>
                <a:gd name="T21" fmla="*/ 86 h 487"/>
                <a:gd name="T22" fmla="*/ 698 w 731"/>
                <a:gd name="T23" fmla="*/ 128 h 487"/>
                <a:gd name="T24" fmla="*/ 719 w 731"/>
                <a:gd name="T25" fmla="*/ 153 h 487"/>
                <a:gd name="T26" fmla="*/ 729 w 731"/>
                <a:gd name="T27" fmla="*/ 178 h 487"/>
                <a:gd name="T28" fmla="*/ 731 w 731"/>
                <a:gd name="T29" fmla="*/ 198 h 487"/>
                <a:gd name="T30" fmla="*/ 729 w 731"/>
                <a:gd name="T31" fmla="*/ 217 h 487"/>
                <a:gd name="T32" fmla="*/ 721 w 731"/>
                <a:gd name="T33" fmla="*/ 240 h 487"/>
                <a:gd name="T34" fmla="*/ 710 w 731"/>
                <a:gd name="T35" fmla="*/ 261 h 487"/>
                <a:gd name="T36" fmla="*/ 692 w 731"/>
                <a:gd name="T37" fmla="*/ 286 h 487"/>
                <a:gd name="T38" fmla="*/ 669 w 731"/>
                <a:gd name="T39" fmla="*/ 309 h 487"/>
                <a:gd name="T40" fmla="*/ 639 w 731"/>
                <a:gd name="T41" fmla="*/ 334 h 487"/>
                <a:gd name="T42" fmla="*/ 579 w 731"/>
                <a:gd name="T43" fmla="*/ 368 h 487"/>
                <a:gd name="T44" fmla="*/ 474 w 731"/>
                <a:gd name="T45" fmla="*/ 414 h 487"/>
                <a:gd name="T46" fmla="*/ 332 w 731"/>
                <a:gd name="T47" fmla="*/ 453 h 487"/>
                <a:gd name="T48" fmla="*/ 205 w 731"/>
                <a:gd name="T49" fmla="*/ 478 h 487"/>
                <a:gd name="T50" fmla="*/ 134 w 731"/>
                <a:gd name="T51" fmla="*/ 485 h 487"/>
                <a:gd name="T52" fmla="*/ 78 w 731"/>
                <a:gd name="T53" fmla="*/ 487 h 487"/>
                <a:gd name="T54" fmla="*/ 40 w 731"/>
                <a:gd name="T55" fmla="*/ 484 h 487"/>
                <a:gd name="T56" fmla="*/ 15 w 731"/>
                <a:gd name="T57" fmla="*/ 474 h 487"/>
                <a:gd name="T58" fmla="*/ 3 w 731"/>
                <a:gd name="T59" fmla="*/ 459 h 487"/>
                <a:gd name="T60" fmla="*/ 0 w 731"/>
                <a:gd name="T61" fmla="*/ 441 h 487"/>
                <a:gd name="T62" fmla="*/ 5 w 731"/>
                <a:gd name="T63" fmla="*/ 422 h 487"/>
                <a:gd name="T64" fmla="*/ 26 w 731"/>
                <a:gd name="T65" fmla="*/ 388 h 487"/>
                <a:gd name="T66" fmla="*/ 65 w 731"/>
                <a:gd name="T67" fmla="*/ 340 h 487"/>
                <a:gd name="T68" fmla="*/ 107 w 731"/>
                <a:gd name="T69" fmla="*/ 293 h 487"/>
                <a:gd name="T70" fmla="*/ 134 w 731"/>
                <a:gd name="T71" fmla="*/ 255 h 487"/>
                <a:gd name="T72" fmla="*/ 140 w 731"/>
                <a:gd name="T73" fmla="*/ 232 h 487"/>
                <a:gd name="T74" fmla="*/ 130 w 731"/>
                <a:gd name="T75" fmla="*/ 211 h 487"/>
                <a:gd name="T76" fmla="*/ 111 w 731"/>
                <a:gd name="T77" fmla="*/ 182 h 487"/>
                <a:gd name="T78" fmla="*/ 103 w 731"/>
                <a:gd name="T79" fmla="*/ 157 h 487"/>
                <a:gd name="T80" fmla="*/ 115 w 731"/>
                <a:gd name="T81" fmla="*/ 142 h 487"/>
                <a:gd name="T82" fmla="*/ 149 w 731"/>
                <a:gd name="T83" fmla="*/ 126 h 487"/>
                <a:gd name="T84" fmla="*/ 209 w 731"/>
                <a:gd name="T85" fmla="*/ 113 h 48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31"/>
                <a:gd name="T130" fmla="*/ 0 h 487"/>
                <a:gd name="T131" fmla="*/ 731 w 731"/>
                <a:gd name="T132" fmla="*/ 487 h 48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31" h="487">
                  <a:moveTo>
                    <a:pt x="251" y="105"/>
                  </a:moveTo>
                  <a:lnTo>
                    <a:pt x="270" y="103"/>
                  </a:lnTo>
                  <a:lnTo>
                    <a:pt x="287" y="98"/>
                  </a:lnTo>
                  <a:lnTo>
                    <a:pt x="305" y="92"/>
                  </a:lnTo>
                  <a:lnTo>
                    <a:pt x="322" y="84"/>
                  </a:lnTo>
                  <a:lnTo>
                    <a:pt x="355" y="67"/>
                  </a:lnTo>
                  <a:lnTo>
                    <a:pt x="387" y="48"/>
                  </a:lnTo>
                  <a:lnTo>
                    <a:pt x="420" y="31"/>
                  </a:lnTo>
                  <a:lnTo>
                    <a:pt x="451" y="15"/>
                  </a:lnTo>
                  <a:lnTo>
                    <a:pt x="464" y="9"/>
                  </a:lnTo>
                  <a:lnTo>
                    <a:pt x="479" y="6"/>
                  </a:lnTo>
                  <a:lnTo>
                    <a:pt x="493" y="2"/>
                  </a:lnTo>
                  <a:lnTo>
                    <a:pt x="506" y="0"/>
                  </a:lnTo>
                  <a:lnTo>
                    <a:pt x="529" y="2"/>
                  </a:lnTo>
                  <a:lnTo>
                    <a:pt x="550" y="6"/>
                  </a:lnTo>
                  <a:lnTo>
                    <a:pt x="570" y="11"/>
                  </a:lnTo>
                  <a:lnTo>
                    <a:pt x="587" y="19"/>
                  </a:lnTo>
                  <a:lnTo>
                    <a:pt x="602" y="29"/>
                  </a:lnTo>
                  <a:lnTo>
                    <a:pt x="617" y="38"/>
                  </a:lnTo>
                  <a:lnTo>
                    <a:pt x="631" y="50"/>
                  </a:lnTo>
                  <a:lnTo>
                    <a:pt x="644" y="61"/>
                  </a:lnTo>
                  <a:lnTo>
                    <a:pt x="667" y="86"/>
                  </a:lnTo>
                  <a:lnTo>
                    <a:pt x="685" y="109"/>
                  </a:lnTo>
                  <a:lnTo>
                    <a:pt x="698" y="128"/>
                  </a:lnTo>
                  <a:lnTo>
                    <a:pt x="710" y="140"/>
                  </a:lnTo>
                  <a:lnTo>
                    <a:pt x="719" y="153"/>
                  </a:lnTo>
                  <a:lnTo>
                    <a:pt x="727" y="169"/>
                  </a:lnTo>
                  <a:lnTo>
                    <a:pt x="729" y="178"/>
                  </a:lnTo>
                  <a:lnTo>
                    <a:pt x="731" y="188"/>
                  </a:lnTo>
                  <a:lnTo>
                    <a:pt x="731" y="198"/>
                  </a:lnTo>
                  <a:lnTo>
                    <a:pt x="731" y="207"/>
                  </a:lnTo>
                  <a:lnTo>
                    <a:pt x="729" y="217"/>
                  </a:lnTo>
                  <a:lnTo>
                    <a:pt x="725" y="228"/>
                  </a:lnTo>
                  <a:lnTo>
                    <a:pt x="721" y="240"/>
                  </a:lnTo>
                  <a:lnTo>
                    <a:pt x="717" y="249"/>
                  </a:lnTo>
                  <a:lnTo>
                    <a:pt x="710" y="261"/>
                  </a:lnTo>
                  <a:lnTo>
                    <a:pt x="702" y="272"/>
                  </a:lnTo>
                  <a:lnTo>
                    <a:pt x="692" y="286"/>
                  </a:lnTo>
                  <a:lnTo>
                    <a:pt x="681" y="297"/>
                  </a:lnTo>
                  <a:lnTo>
                    <a:pt x="669" y="309"/>
                  </a:lnTo>
                  <a:lnTo>
                    <a:pt x="654" y="320"/>
                  </a:lnTo>
                  <a:lnTo>
                    <a:pt x="639" y="334"/>
                  </a:lnTo>
                  <a:lnTo>
                    <a:pt x="621" y="345"/>
                  </a:lnTo>
                  <a:lnTo>
                    <a:pt x="579" y="368"/>
                  </a:lnTo>
                  <a:lnTo>
                    <a:pt x="531" y="391"/>
                  </a:lnTo>
                  <a:lnTo>
                    <a:pt x="474" y="414"/>
                  </a:lnTo>
                  <a:lnTo>
                    <a:pt x="406" y="434"/>
                  </a:lnTo>
                  <a:lnTo>
                    <a:pt x="332" y="453"/>
                  </a:lnTo>
                  <a:lnTo>
                    <a:pt x="247" y="470"/>
                  </a:lnTo>
                  <a:lnTo>
                    <a:pt x="205" y="478"/>
                  </a:lnTo>
                  <a:lnTo>
                    <a:pt x="167" y="482"/>
                  </a:lnTo>
                  <a:lnTo>
                    <a:pt x="134" y="485"/>
                  </a:lnTo>
                  <a:lnTo>
                    <a:pt x="103" y="487"/>
                  </a:lnTo>
                  <a:lnTo>
                    <a:pt x="78" y="487"/>
                  </a:lnTo>
                  <a:lnTo>
                    <a:pt x="57" y="485"/>
                  </a:lnTo>
                  <a:lnTo>
                    <a:pt x="40" y="484"/>
                  </a:lnTo>
                  <a:lnTo>
                    <a:pt x="26" y="478"/>
                  </a:lnTo>
                  <a:lnTo>
                    <a:pt x="15" y="474"/>
                  </a:lnTo>
                  <a:lnTo>
                    <a:pt x="7" y="466"/>
                  </a:lnTo>
                  <a:lnTo>
                    <a:pt x="3" y="459"/>
                  </a:lnTo>
                  <a:lnTo>
                    <a:pt x="0" y="451"/>
                  </a:lnTo>
                  <a:lnTo>
                    <a:pt x="0" y="441"/>
                  </a:lnTo>
                  <a:lnTo>
                    <a:pt x="1" y="432"/>
                  </a:lnTo>
                  <a:lnTo>
                    <a:pt x="5" y="422"/>
                  </a:lnTo>
                  <a:lnTo>
                    <a:pt x="11" y="411"/>
                  </a:lnTo>
                  <a:lnTo>
                    <a:pt x="26" y="388"/>
                  </a:lnTo>
                  <a:lnTo>
                    <a:pt x="44" y="363"/>
                  </a:lnTo>
                  <a:lnTo>
                    <a:pt x="65" y="340"/>
                  </a:lnTo>
                  <a:lnTo>
                    <a:pt x="86" y="315"/>
                  </a:lnTo>
                  <a:lnTo>
                    <a:pt x="107" y="293"/>
                  </a:lnTo>
                  <a:lnTo>
                    <a:pt x="122" y="272"/>
                  </a:lnTo>
                  <a:lnTo>
                    <a:pt x="134" y="255"/>
                  </a:lnTo>
                  <a:lnTo>
                    <a:pt x="140" y="242"/>
                  </a:lnTo>
                  <a:lnTo>
                    <a:pt x="140" y="232"/>
                  </a:lnTo>
                  <a:lnTo>
                    <a:pt x="136" y="221"/>
                  </a:lnTo>
                  <a:lnTo>
                    <a:pt x="130" y="211"/>
                  </a:lnTo>
                  <a:lnTo>
                    <a:pt x="124" y="201"/>
                  </a:lnTo>
                  <a:lnTo>
                    <a:pt x="111" y="182"/>
                  </a:lnTo>
                  <a:lnTo>
                    <a:pt x="103" y="165"/>
                  </a:lnTo>
                  <a:lnTo>
                    <a:pt x="103" y="157"/>
                  </a:lnTo>
                  <a:lnTo>
                    <a:pt x="107" y="150"/>
                  </a:lnTo>
                  <a:lnTo>
                    <a:pt x="115" y="142"/>
                  </a:lnTo>
                  <a:lnTo>
                    <a:pt x="128" y="134"/>
                  </a:lnTo>
                  <a:lnTo>
                    <a:pt x="149" y="126"/>
                  </a:lnTo>
                  <a:lnTo>
                    <a:pt x="174" y="121"/>
                  </a:lnTo>
                  <a:lnTo>
                    <a:pt x="209" y="113"/>
                  </a:lnTo>
                  <a:lnTo>
                    <a:pt x="251" y="10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85" name="Freeform 19"/>
            <p:cNvSpPr>
              <a:spLocks/>
            </p:cNvSpPr>
            <p:nvPr/>
          </p:nvSpPr>
          <p:spPr bwMode="auto">
            <a:xfrm>
              <a:off x="1298" y="1706"/>
              <a:ext cx="311" cy="430"/>
            </a:xfrm>
            <a:custGeom>
              <a:avLst/>
              <a:gdLst>
                <a:gd name="T0" fmla="*/ 0 w 311"/>
                <a:gd name="T1" fmla="*/ 112 h 430"/>
                <a:gd name="T2" fmla="*/ 302 w 311"/>
                <a:gd name="T3" fmla="*/ 0 h 430"/>
                <a:gd name="T4" fmla="*/ 302 w 311"/>
                <a:gd name="T5" fmla="*/ 10 h 430"/>
                <a:gd name="T6" fmla="*/ 304 w 311"/>
                <a:gd name="T7" fmla="*/ 24 h 430"/>
                <a:gd name="T8" fmla="*/ 304 w 311"/>
                <a:gd name="T9" fmla="*/ 39 h 430"/>
                <a:gd name="T10" fmla="*/ 305 w 311"/>
                <a:gd name="T11" fmla="*/ 56 h 430"/>
                <a:gd name="T12" fmla="*/ 305 w 311"/>
                <a:gd name="T13" fmla="*/ 73 h 430"/>
                <a:gd name="T14" fmla="*/ 307 w 311"/>
                <a:gd name="T15" fmla="*/ 89 h 430"/>
                <a:gd name="T16" fmla="*/ 307 w 311"/>
                <a:gd name="T17" fmla="*/ 102 h 430"/>
                <a:gd name="T18" fmla="*/ 307 w 311"/>
                <a:gd name="T19" fmla="*/ 110 h 430"/>
                <a:gd name="T20" fmla="*/ 309 w 311"/>
                <a:gd name="T21" fmla="*/ 143 h 430"/>
                <a:gd name="T22" fmla="*/ 309 w 311"/>
                <a:gd name="T23" fmla="*/ 179 h 430"/>
                <a:gd name="T24" fmla="*/ 311 w 311"/>
                <a:gd name="T25" fmla="*/ 217 h 430"/>
                <a:gd name="T26" fmla="*/ 311 w 311"/>
                <a:gd name="T27" fmla="*/ 260 h 430"/>
                <a:gd name="T28" fmla="*/ 309 w 311"/>
                <a:gd name="T29" fmla="*/ 300 h 430"/>
                <a:gd name="T30" fmla="*/ 304 w 311"/>
                <a:gd name="T31" fmla="*/ 336 h 430"/>
                <a:gd name="T32" fmla="*/ 300 w 311"/>
                <a:gd name="T33" fmla="*/ 354 h 430"/>
                <a:gd name="T34" fmla="*/ 294 w 311"/>
                <a:gd name="T35" fmla="*/ 369 h 430"/>
                <a:gd name="T36" fmla="*/ 288 w 311"/>
                <a:gd name="T37" fmla="*/ 382 h 430"/>
                <a:gd name="T38" fmla="*/ 281 w 311"/>
                <a:gd name="T39" fmla="*/ 392 h 430"/>
                <a:gd name="T40" fmla="*/ 269 w 311"/>
                <a:gd name="T41" fmla="*/ 404 h 430"/>
                <a:gd name="T42" fmla="*/ 257 w 311"/>
                <a:gd name="T43" fmla="*/ 413 h 430"/>
                <a:gd name="T44" fmla="*/ 242 w 311"/>
                <a:gd name="T45" fmla="*/ 421 h 430"/>
                <a:gd name="T46" fmla="*/ 227 w 311"/>
                <a:gd name="T47" fmla="*/ 425 h 430"/>
                <a:gd name="T48" fmla="*/ 211 w 311"/>
                <a:gd name="T49" fmla="*/ 429 h 430"/>
                <a:gd name="T50" fmla="*/ 194 w 311"/>
                <a:gd name="T51" fmla="*/ 430 h 430"/>
                <a:gd name="T52" fmla="*/ 175 w 311"/>
                <a:gd name="T53" fmla="*/ 430 h 430"/>
                <a:gd name="T54" fmla="*/ 158 w 311"/>
                <a:gd name="T55" fmla="*/ 430 h 430"/>
                <a:gd name="T56" fmla="*/ 117 w 311"/>
                <a:gd name="T57" fmla="*/ 427 h 430"/>
                <a:gd name="T58" fmla="*/ 77 w 311"/>
                <a:gd name="T59" fmla="*/ 423 h 430"/>
                <a:gd name="T60" fmla="*/ 39 w 311"/>
                <a:gd name="T61" fmla="*/ 419 h 430"/>
                <a:gd name="T62" fmla="*/ 0 w 311"/>
                <a:gd name="T63" fmla="*/ 417 h 430"/>
                <a:gd name="T64" fmla="*/ 0 w 311"/>
                <a:gd name="T65" fmla="*/ 112 h 43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11"/>
                <a:gd name="T100" fmla="*/ 0 h 430"/>
                <a:gd name="T101" fmla="*/ 311 w 311"/>
                <a:gd name="T102" fmla="*/ 430 h 43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11" h="430">
                  <a:moveTo>
                    <a:pt x="0" y="112"/>
                  </a:moveTo>
                  <a:lnTo>
                    <a:pt x="302" y="0"/>
                  </a:lnTo>
                  <a:lnTo>
                    <a:pt x="302" y="10"/>
                  </a:lnTo>
                  <a:lnTo>
                    <a:pt x="304" y="24"/>
                  </a:lnTo>
                  <a:lnTo>
                    <a:pt x="304" y="39"/>
                  </a:lnTo>
                  <a:lnTo>
                    <a:pt x="305" y="56"/>
                  </a:lnTo>
                  <a:lnTo>
                    <a:pt x="305" y="73"/>
                  </a:lnTo>
                  <a:lnTo>
                    <a:pt x="307" y="89"/>
                  </a:lnTo>
                  <a:lnTo>
                    <a:pt x="307" y="102"/>
                  </a:lnTo>
                  <a:lnTo>
                    <a:pt x="307" y="110"/>
                  </a:lnTo>
                  <a:lnTo>
                    <a:pt x="309" y="143"/>
                  </a:lnTo>
                  <a:lnTo>
                    <a:pt x="309" y="179"/>
                  </a:lnTo>
                  <a:lnTo>
                    <a:pt x="311" y="217"/>
                  </a:lnTo>
                  <a:lnTo>
                    <a:pt x="311" y="260"/>
                  </a:lnTo>
                  <a:lnTo>
                    <a:pt x="309" y="300"/>
                  </a:lnTo>
                  <a:lnTo>
                    <a:pt x="304" y="336"/>
                  </a:lnTo>
                  <a:lnTo>
                    <a:pt x="300" y="354"/>
                  </a:lnTo>
                  <a:lnTo>
                    <a:pt x="294" y="369"/>
                  </a:lnTo>
                  <a:lnTo>
                    <a:pt x="288" y="382"/>
                  </a:lnTo>
                  <a:lnTo>
                    <a:pt x="281" y="392"/>
                  </a:lnTo>
                  <a:lnTo>
                    <a:pt x="269" y="404"/>
                  </a:lnTo>
                  <a:lnTo>
                    <a:pt x="257" y="413"/>
                  </a:lnTo>
                  <a:lnTo>
                    <a:pt x="242" y="421"/>
                  </a:lnTo>
                  <a:lnTo>
                    <a:pt x="227" y="425"/>
                  </a:lnTo>
                  <a:lnTo>
                    <a:pt x="211" y="429"/>
                  </a:lnTo>
                  <a:lnTo>
                    <a:pt x="194" y="430"/>
                  </a:lnTo>
                  <a:lnTo>
                    <a:pt x="175" y="430"/>
                  </a:lnTo>
                  <a:lnTo>
                    <a:pt x="158" y="430"/>
                  </a:lnTo>
                  <a:lnTo>
                    <a:pt x="117" y="427"/>
                  </a:lnTo>
                  <a:lnTo>
                    <a:pt x="77" y="423"/>
                  </a:lnTo>
                  <a:lnTo>
                    <a:pt x="39" y="419"/>
                  </a:lnTo>
                  <a:lnTo>
                    <a:pt x="0" y="417"/>
                  </a:lnTo>
                  <a:lnTo>
                    <a:pt x="0" y="11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86" name="Freeform 20"/>
            <p:cNvSpPr>
              <a:spLocks/>
            </p:cNvSpPr>
            <p:nvPr/>
          </p:nvSpPr>
          <p:spPr bwMode="auto">
            <a:xfrm>
              <a:off x="1298" y="1706"/>
              <a:ext cx="311" cy="430"/>
            </a:xfrm>
            <a:custGeom>
              <a:avLst/>
              <a:gdLst>
                <a:gd name="T0" fmla="*/ 0 w 311"/>
                <a:gd name="T1" fmla="*/ 112 h 430"/>
                <a:gd name="T2" fmla="*/ 302 w 311"/>
                <a:gd name="T3" fmla="*/ 0 h 430"/>
                <a:gd name="T4" fmla="*/ 302 w 311"/>
                <a:gd name="T5" fmla="*/ 10 h 430"/>
                <a:gd name="T6" fmla="*/ 304 w 311"/>
                <a:gd name="T7" fmla="*/ 24 h 430"/>
                <a:gd name="T8" fmla="*/ 304 w 311"/>
                <a:gd name="T9" fmla="*/ 39 h 430"/>
                <a:gd name="T10" fmla="*/ 305 w 311"/>
                <a:gd name="T11" fmla="*/ 56 h 430"/>
                <a:gd name="T12" fmla="*/ 305 w 311"/>
                <a:gd name="T13" fmla="*/ 73 h 430"/>
                <a:gd name="T14" fmla="*/ 307 w 311"/>
                <a:gd name="T15" fmla="*/ 89 h 430"/>
                <a:gd name="T16" fmla="*/ 307 w 311"/>
                <a:gd name="T17" fmla="*/ 102 h 430"/>
                <a:gd name="T18" fmla="*/ 307 w 311"/>
                <a:gd name="T19" fmla="*/ 110 h 430"/>
                <a:gd name="T20" fmla="*/ 309 w 311"/>
                <a:gd name="T21" fmla="*/ 143 h 430"/>
                <a:gd name="T22" fmla="*/ 309 w 311"/>
                <a:gd name="T23" fmla="*/ 179 h 430"/>
                <a:gd name="T24" fmla="*/ 311 w 311"/>
                <a:gd name="T25" fmla="*/ 217 h 430"/>
                <a:gd name="T26" fmla="*/ 311 w 311"/>
                <a:gd name="T27" fmla="*/ 260 h 430"/>
                <a:gd name="T28" fmla="*/ 309 w 311"/>
                <a:gd name="T29" fmla="*/ 300 h 430"/>
                <a:gd name="T30" fmla="*/ 304 w 311"/>
                <a:gd name="T31" fmla="*/ 336 h 430"/>
                <a:gd name="T32" fmla="*/ 300 w 311"/>
                <a:gd name="T33" fmla="*/ 354 h 430"/>
                <a:gd name="T34" fmla="*/ 294 w 311"/>
                <a:gd name="T35" fmla="*/ 369 h 430"/>
                <a:gd name="T36" fmla="*/ 288 w 311"/>
                <a:gd name="T37" fmla="*/ 382 h 430"/>
                <a:gd name="T38" fmla="*/ 281 w 311"/>
                <a:gd name="T39" fmla="*/ 392 h 430"/>
                <a:gd name="T40" fmla="*/ 269 w 311"/>
                <a:gd name="T41" fmla="*/ 404 h 430"/>
                <a:gd name="T42" fmla="*/ 257 w 311"/>
                <a:gd name="T43" fmla="*/ 413 h 430"/>
                <a:gd name="T44" fmla="*/ 242 w 311"/>
                <a:gd name="T45" fmla="*/ 421 h 430"/>
                <a:gd name="T46" fmla="*/ 227 w 311"/>
                <a:gd name="T47" fmla="*/ 425 h 430"/>
                <a:gd name="T48" fmla="*/ 211 w 311"/>
                <a:gd name="T49" fmla="*/ 429 h 430"/>
                <a:gd name="T50" fmla="*/ 194 w 311"/>
                <a:gd name="T51" fmla="*/ 430 h 430"/>
                <a:gd name="T52" fmla="*/ 175 w 311"/>
                <a:gd name="T53" fmla="*/ 430 h 430"/>
                <a:gd name="T54" fmla="*/ 158 w 311"/>
                <a:gd name="T55" fmla="*/ 430 h 430"/>
                <a:gd name="T56" fmla="*/ 117 w 311"/>
                <a:gd name="T57" fmla="*/ 427 h 430"/>
                <a:gd name="T58" fmla="*/ 77 w 311"/>
                <a:gd name="T59" fmla="*/ 423 h 430"/>
                <a:gd name="T60" fmla="*/ 39 w 311"/>
                <a:gd name="T61" fmla="*/ 419 h 430"/>
                <a:gd name="T62" fmla="*/ 0 w 311"/>
                <a:gd name="T63" fmla="*/ 417 h 430"/>
                <a:gd name="T64" fmla="*/ 0 w 311"/>
                <a:gd name="T65" fmla="*/ 112 h 43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11"/>
                <a:gd name="T100" fmla="*/ 0 h 430"/>
                <a:gd name="T101" fmla="*/ 311 w 311"/>
                <a:gd name="T102" fmla="*/ 430 h 43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11" h="430">
                  <a:moveTo>
                    <a:pt x="0" y="112"/>
                  </a:moveTo>
                  <a:lnTo>
                    <a:pt x="302" y="0"/>
                  </a:lnTo>
                  <a:lnTo>
                    <a:pt x="302" y="10"/>
                  </a:lnTo>
                  <a:lnTo>
                    <a:pt x="304" y="24"/>
                  </a:lnTo>
                  <a:lnTo>
                    <a:pt x="304" y="39"/>
                  </a:lnTo>
                  <a:lnTo>
                    <a:pt x="305" y="56"/>
                  </a:lnTo>
                  <a:lnTo>
                    <a:pt x="305" y="73"/>
                  </a:lnTo>
                  <a:lnTo>
                    <a:pt x="307" y="89"/>
                  </a:lnTo>
                  <a:lnTo>
                    <a:pt x="307" y="102"/>
                  </a:lnTo>
                  <a:lnTo>
                    <a:pt x="307" y="110"/>
                  </a:lnTo>
                  <a:lnTo>
                    <a:pt x="309" y="143"/>
                  </a:lnTo>
                  <a:lnTo>
                    <a:pt x="309" y="179"/>
                  </a:lnTo>
                  <a:lnTo>
                    <a:pt x="311" y="217"/>
                  </a:lnTo>
                  <a:lnTo>
                    <a:pt x="311" y="260"/>
                  </a:lnTo>
                  <a:lnTo>
                    <a:pt x="309" y="300"/>
                  </a:lnTo>
                  <a:lnTo>
                    <a:pt x="304" y="336"/>
                  </a:lnTo>
                  <a:lnTo>
                    <a:pt x="300" y="354"/>
                  </a:lnTo>
                  <a:lnTo>
                    <a:pt x="294" y="369"/>
                  </a:lnTo>
                  <a:lnTo>
                    <a:pt x="288" y="382"/>
                  </a:lnTo>
                  <a:lnTo>
                    <a:pt x="281" y="392"/>
                  </a:lnTo>
                  <a:lnTo>
                    <a:pt x="269" y="404"/>
                  </a:lnTo>
                  <a:lnTo>
                    <a:pt x="257" y="413"/>
                  </a:lnTo>
                  <a:lnTo>
                    <a:pt x="242" y="421"/>
                  </a:lnTo>
                  <a:lnTo>
                    <a:pt x="227" y="425"/>
                  </a:lnTo>
                  <a:lnTo>
                    <a:pt x="211" y="429"/>
                  </a:lnTo>
                  <a:lnTo>
                    <a:pt x="194" y="430"/>
                  </a:lnTo>
                  <a:lnTo>
                    <a:pt x="175" y="430"/>
                  </a:lnTo>
                  <a:lnTo>
                    <a:pt x="158" y="430"/>
                  </a:lnTo>
                  <a:lnTo>
                    <a:pt x="117" y="427"/>
                  </a:lnTo>
                  <a:lnTo>
                    <a:pt x="77" y="423"/>
                  </a:lnTo>
                  <a:lnTo>
                    <a:pt x="39" y="419"/>
                  </a:lnTo>
                  <a:lnTo>
                    <a:pt x="0" y="417"/>
                  </a:lnTo>
                  <a:lnTo>
                    <a:pt x="0" y="112"/>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87" name="Freeform 21"/>
            <p:cNvSpPr>
              <a:spLocks/>
            </p:cNvSpPr>
            <p:nvPr/>
          </p:nvSpPr>
          <p:spPr bwMode="auto">
            <a:xfrm>
              <a:off x="1298" y="2578"/>
              <a:ext cx="1701" cy="914"/>
            </a:xfrm>
            <a:custGeom>
              <a:avLst/>
              <a:gdLst>
                <a:gd name="T0" fmla="*/ 1340 w 1701"/>
                <a:gd name="T1" fmla="*/ 904 h 914"/>
                <a:gd name="T2" fmla="*/ 1282 w 1701"/>
                <a:gd name="T3" fmla="*/ 866 h 914"/>
                <a:gd name="T4" fmla="*/ 1202 w 1701"/>
                <a:gd name="T5" fmla="*/ 787 h 914"/>
                <a:gd name="T6" fmla="*/ 1150 w 1701"/>
                <a:gd name="T7" fmla="*/ 745 h 914"/>
                <a:gd name="T8" fmla="*/ 1088 w 1701"/>
                <a:gd name="T9" fmla="*/ 718 h 914"/>
                <a:gd name="T10" fmla="*/ 1042 w 1701"/>
                <a:gd name="T11" fmla="*/ 716 h 914"/>
                <a:gd name="T12" fmla="*/ 983 w 1701"/>
                <a:gd name="T13" fmla="*/ 739 h 914"/>
                <a:gd name="T14" fmla="*/ 885 w 1701"/>
                <a:gd name="T15" fmla="*/ 783 h 914"/>
                <a:gd name="T16" fmla="*/ 845 w 1701"/>
                <a:gd name="T17" fmla="*/ 793 h 914"/>
                <a:gd name="T18" fmla="*/ 816 w 1701"/>
                <a:gd name="T19" fmla="*/ 787 h 914"/>
                <a:gd name="T20" fmla="*/ 791 w 1701"/>
                <a:gd name="T21" fmla="*/ 766 h 914"/>
                <a:gd name="T22" fmla="*/ 779 w 1701"/>
                <a:gd name="T23" fmla="*/ 720 h 914"/>
                <a:gd name="T24" fmla="*/ 779 w 1701"/>
                <a:gd name="T25" fmla="*/ 641 h 914"/>
                <a:gd name="T26" fmla="*/ 772 w 1701"/>
                <a:gd name="T27" fmla="*/ 562 h 914"/>
                <a:gd name="T28" fmla="*/ 743 w 1701"/>
                <a:gd name="T29" fmla="*/ 520 h 914"/>
                <a:gd name="T30" fmla="*/ 718 w 1701"/>
                <a:gd name="T31" fmla="*/ 509 h 914"/>
                <a:gd name="T32" fmla="*/ 674 w 1701"/>
                <a:gd name="T33" fmla="*/ 518 h 914"/>
                <a:gd name="T34" fmla="*/ 637 w 1701"/>
                <a:gd name="T35" fmla="*/ 522 h 914"/>
                <a:gd name="T36" fmla="*/ 588 w 1701"/>
                <a:gd name="T37" fmla="*/ 511 h 914"/>
                <a:gd name="T38" fmla="*/ 559 w 1701"/>
                <a:gd name="T39" fmla="*/ 497 h 914"/>
                <a:gd name="T40" fmla="*/ 541 w 1701"/>
                <a:gd name="T41" fmla="*/ 505 h 914"/>
                <a:gd name="T42" fmla="*/ 507 w 1701"/>
                <a:gd name="T43" fmla="*/ 560 h 914"/>
                <a:gd name="T44" fmla="*/ 476 w 1701"/>
                <a:gd name="T45" fmla="*/ 612 h 914"/>
                <a:gd name="T46" fmla="*/ 455 w 1701"/>
                <a:gd name="T47" fmla="*/ 607 h 914"/>
                <a:gd name="T48" fmla="*/ 405 w 1701"/>
                <a:gd name="T49" fmla="*/ 543 h 914"/>
                <a:gd name="T50" fmla="*/ 346 w 1701"/>
                <a:gd name="T51" fmla="*/ 489 h 914"/>
                <a:gd name="T52" fmla="*/ 309 w 1701"/>
                <a:gd name="T53" fmla="*/ 476 h 914"/>
                <a:gd name="T54" fmla="*/ 281 w 1701"/>
                <a:gd name="T55" fmla="*/ 472 h 914"/>
                <a:gd name="T56" fmla="*/ 244 w 1701"/>
                <a:gd name="T57" fmla="*/ 451 h 914"/>
                <a:gd name="T58" fmla="*/ 150 w 1701"/>
                <a:gd name="T59" fmla="*/ 342 h 914"/>
                <a:gd name="T60" fmla="*/ 92 w 1701"/>
                <a:gd name="T61" fmla="*/ 273 h 914"/>
                <a:gd name="T62" fmla="*/ 35 w 1701"/>
                <a:gd name="T63" fmla="*/ 226 h 914"/>
                <a:gd name="T64" fmla="*/ 8 w 1701"/>
                <a:gd name="T65" fmla="*/ 221 h 914"/>
                <a:gd name="T66" fmla="*/ 16 w 1701"/>
                <a:gd name="T67" fmla="*/ 107 h 914"/>
                <a:gd name="T68" fmla="*/ 64 w 1701"/>
                <a:gd name="T69" fmla="*/ 73 h 914"/>
                <a:gd name="T70" fmla="*/ 137 w 1701"/>
                <a:gd name="T71" fmla="*/ 15 h 914"/>
                <a:gd name="T72" fmla="*/ 171 w 1701"/>
                <a:gd name="T73" fmla="*/ 0 h 914"/>
                <a:gd name="T74" fmla="*/ 200 w 1701"/>
                <a:gd name="T75" fmla="*/ 15 h 914"/>
                <a:gd name="T76" fmla="*/ 233 w 1701"/>
                <a:gd name="T77" fmla="*/ 77 h 914"/>
                <a:gd name="T78" fmla="*/ 296 w 1701"/>
                <a:gd name="T79" fmla="*/ 144 h 914"/>
                <a:gd name="T80" fmla="*/ 375 w 1701"/>
                <a:gd name="T81" fmla="*/ 202 h 914"/>
                <a:gd name="T82" fmla="*/ 515 w 1701"/>
                <a:gd name="T83" fmla="*/ 273 h 914"/>
                <a:gd name="T84" fmla="*/ 572 w 1701"/>
                <a:gd name="T85" fmla="*/ 280 h 914"/>
                <a:gd name="T86" fmla="*/ 651 w 1701"/>
                <a:gd name="T87" fmla="*/ 263 h 914"/>
                <a:gd name="T88" fmla="*/ 733 w 1701"/>
                <a:gd name="T89" fmla="*/ 244 h 914"/>
                <a:gd name="T90" fmla="*/ 791 w 1701"/>
                <a:gd name="T91" fmla="*/ 242 h 914"/>
                <a:gd name="T92" fmla="*/ 839 w 1701"/>
                <a:gd name="T93" fmla="*/ 261 h 914"/>
                <a:gd name="T94" fmla="*/ 1374 w 1701"/>
                <a:gd name="T95" fmla="*/ 672 h 914"/>
                <a:gd name="T96" fmla="*/ 1497 w 1701"/>
                <a:gd name="T97" fmla="*/ 750 h 914"/>
                <a:gd name="T98" fmla="*/ 1620 w 1701"/>
                <a:gd name="T99" fmla="*/ 827 h 914"/>
                <a:gd name="T100" fmla="*/ 1681 w 1701"/>
                <a:gd name="T101" fmla="*/ 848 h 91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01"/>
                <a:gd name="T154" fmla="*/ 0 h 914"/>
                <a:gd name="T155" fmla="*/ 1701 w 1701"/>
                <a:gd name="T156" fmla="*/ 914 h 91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01" h="914">
                  <a:moveTo>
                    <a:pt x="1701" y="852"/>
                  </a:moveTo>
                  <a:lnTo>
                    <a:pt x="1363" y="914"/>
                  </a:lnTo>
                  <a:lnTo>
                    <a:pt x="1340" y="904"/>
                  </a:lnTo>
                  <a:lnTo>
                    <a:pt x="1321" y="893"/>
                  </a:lnTo>
                  <a:lnTo>
                    <a:pt x="1301" y="879"/>
                  </a:lnTo>
                  <a:lnTo>
                    <a:pt x="1282" y="866"/>
                  </a:lnTo>
                  <a:lnTo>
                    <a:pt x="1250" y="835"/>
                  </a:lnTo>
                  <a:lnTo>
                    <a:pt x="1217" y="802"/>
                  </a:lnTo>
                  <a:lnTo>
                    <a:pt x="1202" y="787"/>
                  </a:lnTo>
                  <a:lnTo>
                    <a:pt x="1184" y="772"/>
                  </a:lnTo>
                  <a:lnTo>
                    <a:pt x="1167" y="758"/>
                  </a:lnTo>
                  <a:lnTo>
                    <a:pt x="1150" y="745"/>
                  </a:lnTo>
                  <a:lnTo>
                    <a:pt x="1131" y="733"/>
                  </a:lnTo>
                  <a:lnTo>
                    <a:pt x="1110" y="724"/>
                  </a:lnTo>
                  <a:lnTo>
                    <a:pt x="1088" y="718"/>
                  </a:lnTo>
                  <a:lnTo>
                    <a:pt x="1065" y="714"/>
                  </a:lnTo>
                  <a:lnTo>
                    <a:pt x="1054" y="714"/>
                  </a:lnTo>
                  <a:lnTo>
                    <a:pt x="1042" y="716"/>
                  </a:lnTo>
                  <a:lnTo>
                    <a:pt x="1029" y="720"/>
                  </a:lnTo>
                  <a:lnTo>
                    <a:pt x="1014" y="726"/>
                  </a:lnTo>
                  <a:lnTo>
                    <a:pt x="983" y="739"/>
                  </a:lnTo>
                  <a:lnTo>
                    <a:pt x="950" y="754"/>
                  </a:lnTo>
                  <a:lnTo>
                    <a:pt x="916" y="770"/>
                  </a:lnTo>
                  <a:lnTo>
                    <a:pt x="885" y="783"/>
                  </a:lnTo>
                  <a:lnTo>
                    <a:pt x="870" y="787"/>
                  </a:lnTo>
                  <a:lnTo>
                    <a:pt x="856" y="791"/>
                  </a:lnTo>
                  <a:lnTo>
                    <a:pt x="845" y="793"/>
                  </a:lnTo>
                  <a:lnTo>
                    <a:pt x="833" y="791"/>
                  </a:lnTo>
                  <a:lnTo>
                    <a:pt x="824" y="789"/>
                  </a:lnTo>
                  <a:lnTo>
                    <a:pt x="816" y="787"/>
                  </a:lnTo>
                  <a:lnTo>
                    <a:pt x="808" y="783"/>
                  </a:lnTo>
                  <a:lnTo>
                    <a:pt x="802" y="777"/>
                  </a:lnTo>
                  <a:lnTo>
                    <a:pt x="791" y="766"/>
                  </a:lnTo>
                  <a:lnTo>
                    <a:pt x="785" y="752"/>
                  </a:lnTo>
                  <a:lnTo>
                    <a:pt x="781" y="737"/>
                  </a:lnTo>
                  <a:lnTo>
                    <a:pt x="779" y="720"/>
                  </a:lnTo>
                  <a:lnTo>
                    <a:pt x="778" y="702"/>
                  </a:lnTo>
                  <a:lnTo>
                    <a:pt x="778" y="681"/>
                  </a:lnTo>
                  <a:lnTo>
                    <a:pt x="779" y="641"/>
                  </a:lnTo>
                  <a:lnTo>
                    <a:pt x="779" y="601"/>
                  </a:lnTo>
                  <a:lnTo>
                    <a:pt x="776" y="580"/>
                  </a:lnTo>
                  <a:lnTo>
                    <a:pt x="772" y="562"/>
                  </a:lnTo>
                  <a:lnTo>
                    <a:pt x="764" y="545"/>
                  </a:lnTo>
                  <a:lnTo>
                    <a:pt x="753" y="528"/>
                  </a:lnTo>
                  <a:lnTo>
                    <a:pt x="743" y="520"/>
                  </a:lnTo>
                  <a:lnTo>
                    <a:pt x="735" y="514"/>
                  </a:lnTo>
                  <a:lnTo>
                    <a:pt x="728" y="511"/>
                  </a:lnTo>
                  <a:lnTo>
                    <a:pt x="718" y="509"/>
                  </a:lnTo>
                  <a:lnTo>
                    <a:pt x="703" y="511"/>
                  </a:lnTo>
                  <a:lnTo>
                    <a:pt x="684" y="516"/>
                  </a:lnTo>
                  <a:lnTo>
                    <a:pt x="674" y="518"/>
                  </a:lnTo>
                  <a:lnTo>
                    <a:pt x="662" y="520"/>
                  </a:lnTo>
                  <a:lnTo>
                    <a:pt x="651" y="522"/>
                  </a:lnTo>
                  <a:lnTo>
                    <a:pt x="637" y="522"/>
                  </a:lnTo>
                  <a:lnTo>
                    <a:pt x="622" y="520"/>
                  </a:lnTo>
                  <a:lnTo>
                    <a:pt x="607" y="516"/>
                  </a:lnTo>
                  <a:lnTo>
                    <a:pt x="588" y="511"/>
                  </a:lnTo>
                  <a:lnTo>
                    <a:pt x="568" y="501"/>
                  </a:lnTo>
                  <a:lnTo>
                    <a:pt x="563" y="499"/>
                  </a:lnTo>
                  <a:lnTo>
                    <a:pt x="559" y="497"/>
                  </a:lnTo>
                  <a:lnTo>
                    <a:pt x="555" y="499"/>
                  </a:lnTo>
                  <a:lnTo>
                    <a:pt x="549" y="499"/>
                  </a:lnTo>
                  <a:lnTo>
                    <a:pt x="541" y="505"/>
                  </a:lnTo>
                  <a:lnTo>
                    <a:pt x="534" y="512"/>
                  </a:lnTo>
                  <a:lnTo>
                    <a:pt x="520" y="534"/>
                  </a:lnTo>
                  <a:lnTo>
                    <a:pt x="507" y="560"/>
                  </a:lnTo>
                  <a:lnTo>
                    <a:pt x="494" y="585"/>
                  </a:lnTo>
                  <a:lnTo>
                    <a:pt x="482" y="607"/>
                  </a:lnTo>
                  <a:lnTo>
                    <a:pt x="476" y="612"/>
                  </a:lnTo>
                  <a:lnTo>
                    <a:pt x="469" y="614"/>
                  </a:lnTo>
                  <a:lnTo>
                    <a:pt x="463" y="612"/>
                  </a:lnTo>
                  <a:lnTo>
                    <a:pt x="455" y="607"/>
                  </a:lnTo>
                  <a:lnTo>
                    <a:pt x="440" y="587"/>
                  </a:lnTo>
                  <a:lnTo>
                    <a:pt x="423" y="566"/>
                  </a:lnTo>
                  <a:lnTo>
                    <a:pt x="405" y="543"/>
                  </a:lnTo>
                  <a:lnTo>
                    <a:pt x="386" y="522"/>
                  </a:lnTo>
                  <a:lnTo>
                    <a:pt x="367" y="505"/>
                  </a:lnTo>
                  <a:lnTo>
                    <a:pt x="346" y="489"/>
                  </a:lnTo>
                  <a:lnTo>
                    <a:pt x="334" y="484"/>
                  </a:lnTo>
                  <a:lnTo>
                    <a:pt x="323" y="480"/>
                  </a:lnTo>
                  <a:lnTo>
                    <a:pt x="309" y="476"/>
                  </a:lnTo>
                  <a:lnTo>
                    <a:pt x="298" y="476"/>
                  </a:lnTo>
                  <a:lnTo>
                    <a:pt x="288" y="474"/>
                  </a:lnTo>
                  <a:lnTo>
                    <a:pt x="281" y="472"/>
                  </a:lnTo>
                  <a:lnTo>
                    <a:pt x="271" y="468"/>
                  </a:lnTo>
                  <a:lnTo>
                    <a:pt x="261" y="464"/>
                  </a:lnTo>
                  <a:lnTo>
                    <a:pt x="244" y="451"/>
                  </a:lnTo>
                  <a:lnTo>
                    <a:pt x="225" y="434"/>
                  </a:lnTo>
                  <a:lnTo>
                    <a:pt x="188" y="390"/>
                  </a:lnTo>
                  <a:lnTo>
                    <a:pt x="150" y="342"/>
                  </a:lnTo>
                  <a:lnTo>
                    <a:pt x="131" y="317"/>
                  </a:lnTo>
                  <a:lnTo>
                    <a:pt x="112" y="294"/>
                  </a:lnTo>
                  <a:lnTo>
                    <a:pt x="92" y="273"/>
                  </a:lnTo>
                  <a:lnTo>
                    <a:pt x="73" y="253"/>
                  </a:lnTo>
                  <a:lnTo>
                    <a:pt x="54" y="238"/>
                  </a:lnTo>
                  <a:lnTo>
                    <a:pt x="35" y="226"/>
                  </a:lnTo>
                  <a:lnTo>
                    <a:pt x="27" y="225"/>
                  </a:lnTo>
                  <a:lnTo>
                    <a:pt x="18" y="223"/>
                  </a:lnTo>
                  <a:lnTo>
                    <a:pt x="8" y="221"/>
                  </a:lnTo>
                  <a:lnTo>
                    <a:pt x="0" y="223"/>
                  </a:lnTo>
                  <a:lnTo>
                    <a:pt x="0" y="115"/>
                  </a:lnTo>
                  <a:lnTo>
                    <a:pt x="16" y="107"/>
                  </a:lnTo>
                  <a:lnTo>
                    <a:pt x="33" y="96"/>
                  </a:lnTo>
                  <a:lnTo>
                    <a:pt x="48" y="84"/>
                  </a:lnTo>
                  <a:lnTo>
                    <a:pt x="64" y="73"/>
                  </a:lnTo>
                  <a:lnTo>
                    <a:pt x="94" y="48"/>
                  </a:lnTo>
                  <a:lnTo>
                    <a:pt x="123" y="25"/>
                  </a:lnTo>
                  <a:lnTo>
                    <a:pt x="137" y="15"/>
                  </a:lnTo>
                  <a:lnTo>
                    <a:pt x="150" y="8"/>
                  </a:lnTo>
                  <a:lnTo>
                    <a:pt x="162" y="2"/>
                  </a:lnTo>
                  <a:lnTo>
                    <a:pt x="171" y="0"/>
                  </a:lnTo>
                  <a:lnTo>
                    <a:pt x="183" y="2"/>
                  </a:lnTo>
                  <a:lnTo>
                    <a:pt x="190" y="6"/>
                  </a:lnTo>
                  <a:lnTo>
                    <a:pt x="200" y="15"/>
                  </a:lnTo>
                  <a:lnTo>
                    <a:pt x="206" y="29"/>
                  </a:lnTo>
                  <a:lnTo>
                    <a:pt x="217" y="52"/>
                  </a:lnTo>
                  <a:lnTo>
                    <a:pt x="233" y="77"/>
                  </a:lnTo>
                  <a:lnTo>
                    <a:pt x="252" y="100"/>
                  </a:lnTo>
                  <a:lnTo>
                    <a:pt x="273" y="123"/>
                  </a:lnTo>
                  <a:lnTo>
                    <a:pt x="296" y="144"/>
                  </a:lnTo>
                  <a:lnTo>
                    <a:pt x="321" y="163"/>
                  </a:lnTo>
                  <a:lnTo>
                    <a:pt x="348" y="182"/>
                  </a:lnTo>
                  <a:lnTo>
                    <a:pt x="375" y="202"/>
                  </a:lnTo>
                  <a:lnTo>
                    <a:pt x="426" y="232"/>
                  </a:lnTo>
                  <a:lnTo>
                    <a:pt x="474" y="257"/>
                  </a:lnTo>
                  <a:lnTo>
                    <a:pt x="515" y="273"/>
                  </a:lnTo>
                  <a:lnTo>
                    <a:pt x="541" y="280"/>
                  </a:lnTo>
                  <a:lnTo>
                    <a:pt x="557" y="282"/>
                  </a:lnTo>
                  <a:lnTo>
                    <a:pt x="572" y="280"/>
                  </a:lnTo>
                  <a:lnTo>
                    <a:pt x="591" y="278"/>
                  </a:lnTo>
                  <a:lnTo>
                    <a:pt x="611" y="274"/>
                  </a:lnTo>
                  <a:lnTo>
                    <a:pt x="651" y="263"/>
                  </a:lnTo>
                  <a:lnTo>
                    <a:pt x="691" y="251"/>
                  </a:lnTo>
                  <a:lnTo>
                    <a:pt x="712" y="248"/>
                  </a:lnTo>
                  <a:lnTo>
                    <a:pt x="733" y="244"/>
                  </a:lnTo>
                  <a:lnTo>
                    <a:pt x="753" y="240"/>
                  </a:lnTo>
                  <a:lnTo>
                    <a:pt x="772" y="240"/>
                  </a:lnTo>
                  <a:lnTo>
                    <a:pt x="791" y="242"/>
                  </a:lnTo>
                  <a:lnTo>
                    <a:pt x="808" y="246"/>
                  </a:lnTo>
                  <a:lnTo>
                    <a:pt x="824" y="251"/>
                  </a:lnTo>
                  <a:lnTo>
                    <a:pt x="839" y="261"/>
                  </a:lnTo>
                  <a:lnTo>
                    <a:pt x="854" y="274"/>
                  </a:lnTo>
                  <a:lnTo>
                    <a:pt x="1142" y="560"/>
                  </a:lnTo>
                  <a:lnTo>
                    <a:pt x="1374" y="672"/>
                  </a:lnTo>
                  <a:lnTo>
                    <a:pt x="1417" y="695"/>
                  </a:lnTo>
                  <a:lnTo>
                    <a:pt x="1457" y="722"/>
                  </a:lnTo>
                  <a:lnTo>
                    <a:pt x="1497" y="750"/>
                  </a:lnTo>
                  <a:lnTo>
                    <a:pt x="1537" y="779"/>
                  </a:lnTo>
                  <a:lnTo>
                    <a:pt x="1578" y="804"/>
                  </a:lnTo>
                  <a:lnTo>
                    <a:pt x="1620" y="827"/>
                  </a:lnTo>
                  <a:lnTo>
                    <a:pt x="1639" y="837"/>
                  </a:lnTo>
                  <a:lnTo>
                    <a:pt x="1660" y="845"/>
                  </a:lnTo>
                  <a:lnTo>
                    <a:pt x="1681" y="848"/>
                  </a:lnTo>
                  <a:lnTo>
                    <a:pt x="1701" y="852"/>
                  </a:lnTo>
                  <a:close/>
                </a:path>
              </a:pathLst>
            </a:custGeom>
            <a:solidFill>
              <a:srgbClr val="00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88" name="Freeform 22"/>
            <p:cNvSpPr>
              <a:spLocks/>
            </p:cNvSpPr>
            <p:nvPr/>
          </p:nvSpPr>
          <p:spPr bwMode="auto">
            <a:xfrm>
              <a:off x="1298" y="2578"/>
              <a:ext cx="1701" cy="914"/>
            </a:xfrm>
            <a:custGeom>
              <a:avLst/>
              <a:gdLst>
                <a:gd name="T0" fmla="*/ 1340 w 1701"/>
                <a:gd name="T1" fmla="*/ 904 h 914"/>
                <a:gd name="T2" fmla="*/ 1282 w 1701"/>
                <a:gd name="T3" fmla="*/ 866 h 914"/>
                <a:gd name="T4" fmla="*/ 1202 w 1701"/>
                <a:gd name="T5" fmla="*/ 787 h 914"/>
                <a:gd name="T6" fmla="*/ 1150 w 1701"/>
                <a:gd name="T7" fmla="*/ 745 h 914"/>
                <a:gd name="T8" fmla="*/ 1088 w 1701"/>
                <a:gd name="T9" fmla="*/ 718 h 914"/>
                <a:gd name="T10" fmla="*/ 1042 w 1701"/>
                <a:gd name="T11" fmla="*/ 716 h 914"/>
                <a:gd name="T12" fmla="*/ 983 w 1701"/>
                <a:gd name="T13" fmla="*/ 739 h 914"/>
                <a:gd name="T14" fmla="*/ 885 w 1701"/>
                <a:gd name="T15" fmla="*/ 783 h 914"/>
                <a:gd name="T16" fmla="*/ 845 w 1701"/>
                <a:gd name="T17" fmla="*/ 793 h 914"/>
                <a:gd name="T18" fmla="*/ 816 w 1701"/>
                <a:gd name="T19" fmla="*/ 787 h 914"/>
                <a:gd name="T20" fmla="*/ 791 w 1701"/>
                <a:gd name="T21" fmla="*/ 766 h 914"/>
                <a:gd name="T22" fmla="*/ 779 w 1701"/>
                <a:gd name="T23" fmla="*/ 720 h 914"/>
                <a:gd name="T24" fmla="*/ 779 w 1701"/>
                <a:gd name="T25" fmla="*/ 641 h 914"/>
                <a:gd name="T26" fmla="*/ 772 w 1701"/>
                <a:gd name="T27" fmla="*/ 562 h 914"/>
                <a:gd name="T28" fmla="*/ 743 w 1701"/>
                <a:gd name="T29" fmla="*/ 520 h 914"/>
                <a:gd name="T30" fmla="*/ 718 w 1701"/>
                <a:gd name="T31" fmla="*/ 509 h 914"/>
                <a:gd name="T32" fmla="*/ 674 w 1701"/>
                <a:gd name="T33" fmla="*/ 518 h 914"/>
                <a:gd name="T34" fmla="*/ 637 w 1701"/>
                <a:gd name="T35" fmla="*/ 522 h 914"/>
                <a:gd name="T36" fmla="*/ 588 w 1701"/>
                <a:gd name="T37" fmla="*/ 511 h 914"/>
                <a:gd name="T38" fmla="*/ 559 w 1701"/>
                <a:gd name="T39" fmla="*/ 497 h 914"/>
                <a:gd name="T40" fmla="*/ 541 w 1701"/>
                <a:gd name="T41" fmla="*/ 505 h 914"/>
                <a:gd name="T42" fmla="*/ 507 w 1701"/>
                <a:gd name="T43" fmla="*/ 560 h 914"/>
                <a:gd name="T44" fmla="*/ 476 w 1701"/>
                <a:gd name="T45" fmla="*/ 612 h 914"/>
                <a:gd name="T46" fmla="*/ 455 w 1701"/>
                <a:gd name="T47" fmla="*/ 607 h 914"/>
                <a:gd name="T48" fmla="*/ 405 w 1701"/>
                <a:gd name="T49" fmla="*/ 543 h 914"/>
                <a:gd name="T50" fmla="*/ 346 w 1701"/>
                <a:gd name="T51" fmla="*/ 489 h 914"/>
                <a:gd name="T52" fmla="*/ 309 w 1701"/>
                <a:gd name="T53" fmla="*/ 476 h 914"/>
                <a:gd name="T54" fmla="*/ 281 w 1701"/>
                <a:gd name="T55" fmla="*/ 472 h 914"/>
                <a:gd name="T56" fmla="*/ 244 w 1701"/>
                <a:gd name="T57" fmla="*/ 451 h 914"/>
                <a:gd name="T58" fmla="*/ 150 w 1701"/>
                <a:gd name="T59" fmla="*/ 342 h 914"/>
                <a:gd name="T60" fmla="*/ 92 w 1701"/>
                <a:gd name="T61" fmla="*/ 273 h 914"/>
                <a:gd name="T62" fmla="*/ 35 w 1701"/>
                <a:gd name="T63" fmla="*/ 226 h 914"/>
                <a:gd name="T64" fmla="*/ 8 w 1701"/>
                <a:gd name="T65" fmla="*/ 221 h 914"/>
                <a:gd name="T66" fmla="*/ 16 w 1701"/>
                <a:gd name="T67" fmla="*/ 107 h 914"/>
                <a:gd name="T68" fmla="*/ 64 w 1701"/>
                <a:gd name="T69" fmla="*/ 73 h 914"/>
                <a:gd name="T70" fmla="*/ 137 w 1701"/>
                <a:gd name="T71" fmla="*/ 15 h 914"/>
                <a:gd name="T72" fmla="*/ 171 w 1701"/>
                <a:gd name="T73" fmla="*/ 0 h 914"/>
                <a:gd name="T74" fmla="*/ 200 w 1701"/>
                <a:gd name="T75" fmla="*/ 15 h 914"/>
                <a:gd name="T76" fmla="*/ 233 w 1701"/>
                <a:gd name="T77" fmla="*/ 77 h 914"/>
                <a:gd name="T78" fmla="*/ 296 w 1701"/>
                <a:gd name="T79" fmla="*/ 144 h 914"/>
                <a:gd name="T80" fmla="*/ 375 w 1701"/>
                <a:gd name="T81" fmla="*/ 202 h 914"/>
                <a:gd name="T82" fmla="*/ 515 w 1701"/>
                <a:gd name="T83" fmla="*/ 273 h 914"/>
                <a:gd name="T84" fmla="*/ 572 w 1701"/>
                <a:gd name="T85" fmla="*/ 280 h 914"/>
                <a:gd name="T86" fmla="*/ 651 w 1701"/>
                <a:gd name="T87" fmla="*/ 263 h 914"/>
                <a:gd name="T88" fmla="*/ 733 w 1701"/>
                <a:gd name="T89" fmla="*/ 244 h 914"/>
                <a:gd name="T90" fmla="*/ 791 w 1701"/>
                <a:gd name="T91" fmla="*/ 242 h 914"/>
                <a:gd name="T92" fmla="*/ 839 w 1701"/>
                <a:gd name="T93" fmla="*/ 261 h 914"/>
                <a:gd name="T94" fmla="*/ 1374 w 1701"/>
                <a:gd name="T95" fmla="*/ 672 h 914"/>
                <a:gd name="T96" fmla="*/ 1497 w 1701"/>
                <a:gd name="T97" fmla="*/ 750 h 914"/>
                <a:gd name="T98" fmla="*/ 1620 w 1701"/>
                <a:gd name="T99" fmla="*/ 827 h 914"/>
                <a:gd name="T100" fmla="*/ 1681 w 1701"/>
                <a:gd name="T101" fmla="*/ 848 h 91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701"/>
                <a:gd name="T154" fmla="*/ 0 h 914"/>
                <a:gd name="T155" fmla="*/ 1701 w 1701"/>
                <a:gd name="T156" fmla="*/ 914 h 91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701" h="914">
                  <a:moveTo>
                    <a:pt x="1701" y="852"/>
                  </a:moveTo>
                  <a:lnTo>
                    <a:pt x="1363" y="914"/>
                  </a:lnTo>
                  <a:lnTo>
                    <a:pt x="1340" y="904"/>
                  </a:lnTo>
                  <a:lnTo>
                    <a:pt x="1321" y="893"/>
                  </a:lnTo>
                  <a:lnTo>
                    <a:pt x="1301" y="879"/>
                  </a:lnTo>
                  <a:lnTo>
                    <a:pt x="1282" y="866"/>
                  </a:lnTo>
                  <a:lnTo>
                    <a:pt x="1250" y="835"/>
                  </a:lnTo>
                  <a:lnTo>
                    <a:pt x="1217" y="802"/>
                  </a:lnTo>
                  <a:lnTo>
                    <a:pt x="1202" y="787"/>
                  </a:lnTo>
                  <a:lnTo>
                    <a:pt x="1184" y="772"/>
                  </a:lnTo>
                  <a:lnTo>
                    <a:pt x="1167" y="758"/>
                  </a:lnTo>
                  <a:lnTo>
                    <a:pt x="1150" y="745"/>
                  </a:lnTo>
                  <a:lnTo>
                    <a:pt x="1131" y="733"/>
                  </a:lnTo>
                  <a:lnTo>
                    <a:pt x="1110" y="724"/>
                  </a:lnTo>
                  <a:lnTo>
                    <a:pt x="1088" y="718"/>
                  </a:lnTo>
                  <a:lnTo>
                    <a:pt x="1065" y="714"/>
                  </a:lnTo>
                  <a:lnTo>
                    <a:pt x="1054" y="714"/>
                  </a:lnTo>
                  <a:lnTo>
                    <a:pt x="1042" y="716"/>
                  </a:lnTo>
                  <a:lnTo>
                    <a:pt x="1029" y="720"/>
                  </a:lnTo>
                  <a:lnTo>
                    <a:pt x="1014" y="726"/>
                  </a:lnTo>
                  <a:lnTo>
                    <a:pt x="983" y="739"/>
                  </a:lnTo>
                  <a:lnTo>
                    <a:pt x="950" y="754"/>
                  </a:lnTo>
                  <a:lnTo>
                    <a:pt x="916" y="770"/>
                  </a:lnTo>
                  <a:lnTo>
                    <a:pt x="885" y="783"/>
                  </a:lnTo>
                  <a:lnTo>
                    <a:pt x="870" y="787"/>
                  </a:lnTo>
                  <a:lnTo>
                    <a:pt x="856" y="791"/>
                  </a:lnTo>
                  <a:lnTo>
                    <a:pt x="845" y="793"/>
                  </a:lnTo>
                  <a:lnTo>
                    <a:pt x="833" y="791"/>
                  </a:lnTo>
                  <a:lnTo>
                    <a:pt x="824" y="789"/>
                  </a:lnTo>
                  <a:lnTo>
                    <a:pt x="816" y="787"/>
                  </a:lnTo>
                  <a:lnTo>
                    <a:pt x="808" y="783"/>
                  </a:lnTo>
                  <a:lnTo>
                    <a:pt x="802" y="777"/>
                  </a:lnTo>
                  <a:lnTo>
                    <a:pt x="791" y="766"/>
                  </a:lnTo>
                  <a:lnTo>
                    <a:pt x="785" y="752"/>
                  </a:lnTo>
                  <a:lnTo>
                    <a:pt x="781" y="737"/>
                  </a:lnTo>
                  <a:lnTo>
                    <a:pt x="779" y="720"/>
                  </a:lnTo>
                  <a:lnTo>
                    <a:pt x="778" y="702"/>
                  </a:lnTo>
                  <a:lnTo>
                    <a:pt x="778" y="681"/>
                  </a:lnTo>
                  <a:lnTo>
                    <a:pt x="779" y="641"/>
                  </a:lnTo>
                  <a:lnTo>
                    <a:pt x="779" y="601"/>
                  </a:lnTo>
                  <a:lnTo>
                    <a:pt x="776" y="580"/>
                  </a:lnTo>
                  <a:lnTo>
                    <a:pt x="772" y="562"/>
                  </a:lnTo>
                  <a:lnTo>
                    <a:pt x="764" y="545"/>
                  </a:lnTo>
                  <a:lnTo>
                    <a:pt x="753" y="528"/>
                  </a:lnTo>
                  <a:lnTo>
                    <a:pt x="743" y="520"/>
                  </a:lnTo>
                  <a:lnTo>
                    <a:pt x="735" y="514"/>
                  </a:lnTo>
                  <a:lnTo>
                    <a:pt x="728" y="511"/>
                  </a:lnTo>
                  <a:lnTo>
                    <a:pt x="718" y="509"/>
                  </a:lnTo>
                  <a:lnTo>
                    <a:pt x="703" y="511"/>
                  </a:lnTo>
                  <a:lnTo>
                    <a:pt x="684" y="516"/>
                  </a:lnTo>
                  <a:lnTo>
                    <a:pt x="674" y="518"/>
                  </a:lnTo>
                  <a:lnTo>
                    <a:pt x="662" y="520"/>
                  </a:lnTo>
                  <a:lnTo>
                    <a:pt x="651" y="522"/>
                  </a:lnTo>
                  <a:lnTo>
                    <a:pt x="637" y="522"/>
                  </a:lnTo>
                  <a:lnTo>
                    <a:pt x="622" y="520"/>
                  </a:lnTo>
                  <a:lnTo>
                    <a:pt x="607" y="516"/>
                  </a:lnTo>
                  <a:lnTo>
                    <a:pt x="588" y="511"/>
                  </a:lnTo>
                  <a:lnTo>
                    <a:pt x="568" y="501"/>
                  </a:lnTo>
                  <a:lnTo>
                    <a:pt x="563" y="499"/>
                  </a:lnTo>
                  <a:lnTo>
                    <a:pt x="559" y="497"/>
                  </a:lnTo>
                  <a:lnTo>
                    <a:pt x="555" y="499"/>
                  </a:lnTo>
                  <a:lnTo>
                    <a:pt x="549" y="499"/>
                  </a:lnTo>
                  <a:lnTo>
                    <a:pt x="541" y="505"/>
                  </a:lnTo>
                  <a:lnTo>
                    <a:pt x="534" y="512"/>
                  </a:lnTo>
                  <a:lnTo>
                    <a:pt x="520" y="534"/>
                  </a:lnTo>
                  <a:lnTo>
                    <a:pt x="507" y="560"/>
                  </a:lnTo>
                  <a:lnTo>
                    <a:pt x="494" y="585"/>
                  </a:lnTo>
                  <a:lnTo>
                    <a:pt x="482" y="607"/>
                  </a:lnTo>
                  <a:lnTo>
                    <a:pt x="476" y="612"/>
                  </a:lnTo>
                  <a:lnTo>
                    <a:pt x="469" y="614"/>
                  </a:lnTo>
                  <a:lnTo>
                    <a:pt x="463" y="612"/>
                  </a:lnTo>
                  <a:lnTo>
                    <a:pt x="455" y="607"/>
                  </a:lnTo>
                  <a:lnTo>
                    <a:pt x="440" y="587"/>
                  </a:lnTo>
                  <a:lnTo>
                    <a:pt x="423" y="566"/>
                  </a:lnTo>
                  <a:lnTo>
                    <a:pt x="405" y="543"/>
                  </a:lnTo>
                  <a:lnTo>
                    <a:pt x="386" y="522"/>
                  </a:lnTo>
                  <a:lnTo>
                    <a:pt x="367" y="505"/>
                  </a:lnTo>
                  <a:lnTo>
                    <a:pt x="346" y="489"/>
                  </a:lnTo>
                  <a:lnTo>
                    <a:pt x="334" y="484"/>
                  </a:lnTo>
                  <a:lnTo>
                    <a:pt x="323" y="480"/>
                  </a:lnTo>
                  <a:lnTo>
                    <a:pt x="309" y="476"/>
                  </a:lnTo>
                  <a:lnTo>
                    <a:pt x="298" y="476"/>
                  </a:lnTo>
                  <a:lnTo>
                    <a:pt x="288" y="474"/>
                  </a:lnTo>
                  <a:lnTo>
                    <a:pt x="281" y="472"/>
                  </a:lnTo>
                  <a:lnTo>
                    <a:pt x="271" y="468"/>
                  </a:lnTo>
                  <a:lnTo>
                    <a:pt x="261" y="464"/>
                  </a:lnTo>
                  <a:lnTo>
                    <a:pt x="244" y="451"/>
                  </a:lnTo>
                  <a:lnTo>
                    <a:pt x="225" y="434"/>
                  </a:lnTo>
                  <a:lnTo>
                    <a:pt x="188" y="390"/>
                  </a:lnTo>
                  <a:lnTo>
                    <a:pt x="150" y="342"/>
                  </a:lnTo>
                  <a:lnTo>
                    <a:pt x="131" y="317"/>
                  </a:lnTo>
                  <a:lnTo>
                    <a:pt x="112" y="294"/>
                  </a:lnTo>
                  <a:lnTo>
                    <a:pt x="92" y="273"/>
                  </a:lnTo>
                  <a:lnTo>
                    <a:pt x="73" y="253"/>
                  </a:lnTo>
                  <a:lnTo>
                    <a:pt x="54" y="238"/>
                  </a:lnTo>
                  <a:lnTo>
                    <a:pt x="35" y="226"/>
                  </a:lnTo>
                  <a:lnTo>
                    <a:pt x="27" y="225"/>
                  </a:lnTo>
                  <a:lnTo>
                    <a:pt x="18" y="223"/>
                  </a:lnTo>
                  <a:lnTo>
                    <a:pt x="8" y="221"/>
                  </a:lnTo>
                  <a:lnTo>
                    <a:pt x="0" y="223"/>
                  </a:lnTo>
                  <a:lnTo>
                    <a:pt x="0" y="115"/>
                  </a:lnTo>
                  <a:lnTo>
                    <a:pt x="16" y="107"/>
                  </a:lnTo>
                  <a:lnTo>
                    <a:pt x="33" y="96"/>
                  </a:lnTo>
                  <a:lnTo>
                    <a:pt x="48" y="84"/>
                  </a:lnTo>
                  <a:lnTo>
                    <a:pt x="64" y="73"/>
                  </a:lnTo>
                  <a:lnTo>
                    <a:pt x="94" y="48"/>
                  </a:lnTo>
                  <a:lnTo>
                    <a:pt x="123" y="25"/>
                  </a:lnTo>
                  <a:lnTo>
                    <a:pt x="137" y="15"/>
                  </a:lnTo>
                  <a:lnTo>
                    <a:pt x="150" y="8"/>
                  </a:lnTo>
                  <a:lnTo>
                    <a:pt x="162" y="2"/>
                  </a:lnTo>
                  <a:lnTo>
                    <a:pt x="171" y="0"/>
                  </a:lnTo>
                  <a:lnTo>
                    <a:pt x="183" y="2"/>
                  </a:lnTo>
                  <a:lnTo>
                    <a:pt x="190" y="6"/>
                  </a:lnTo>
                  <a:lnTo>
                    <a:pt x="200" y="15"/>
                  </a:lnTo>
                  <a:lnTo>
                    <a:pt x="206" y="29"/>
                  </a:lnTo>
                  <a:lnTo>
                    <a:pt x="217" y="52"/>
                  </a:lnTo>
                  <a:lnTo>
                    <a:pt x="233" y="77"/>
                  </a:lnTo>
                  <a:lnTo>
                    <a:pt x="252" y="100"/>
                  </a:lnTo>
                  <a:lnTo>
                    <a:pt x="273" y="123"/>
                  </a:lnTo>
                  <a:lnTo>
                    <a:pt x="296" y="144"/>
                  </a:lnTo>
                  <a:lnTo>
                    <a:pt x="321" y="163"/>
                  </a:lnTo>
                  <a:lnTo>
                    <a:pt x="348" y="182"/>
                  </a:lnTo>
                  <a:lnTo>
                    <a:pt x="375" y="202"/>
                  </a:lnTo>
                  <a:lnTo>
                    <a:pt x="426" y="232"/>
                  </a:lnTo>
                  <a:lnTo>
                    <a:pt x="474" y="257"/>
                  </a:lnTo>
                  <a:lnTo>
                    <a:pt x="515" y="273"/>
                  </a:lnTo>
                  <a:lnTo>
                    <a:pt x="541" y="280"/>
                  </a:lnTo>
                  <a:lnTo>
                    <a:pt x="557" y="282"/>
                  </a:lnTo>
                  <a:lnTo>
                    <a:pt x="572" y="280"/>
                  </a:lnTo>
                  <a:lnTo>
                    <a:pt x="591" y="278"/>
                  </a:lnTo>
                  <a:lnTo>
                    <a:pt x="611" y="274"/>
                  </a:lnTo>
                  <a:lnTo>
                    <a:pt x="651" y="263"/>
                  </a:lnTo>
                  <a:lnTo>
                    <a:pt x="691" y="251"/>
                  </a:lnTo>
                  <a:lnTo>
                    <a:pt x="712" y="248"/>
                  </a:lnTo>
                  <a:lnTo>
                    <a:pt x="733" y="244"/>
                  </a:lnTo>
                  <a:lnTo>
                    <a:pt x="753" y="240"/>
                  </a:lnTo>
                  <a:lnTo>
                    <a:pt x="772" y="240"/>
                  </a:lnTo>
                  <a:lnTo>
                    <a:pt x="791" y="242"/>
                  </a:lnTo>
                  <a:lnTo>
                    <a:pt x="808" y="246"/>
                  </a:lnTo>
                  <a:lnTo>
                    <a:pt x="824" y="251"/>
                  </a:lnTo>
                  <a:lnTo>
                    <a:pt x="839" y="261"/>
                  </a:lnTo>
                  <a:lnTo>
                    <a:pt x="854" y="274"/>
                  </a:lnTo>
                  <a:lnTo>
                    <a:pt x="1142" y="560"/>
                  </a:lnTo>
                  <a:lnTo>
                    <a:pt x="1374" y="672"/>
                  </a:lnTo>
                  <a:lnTo>
                    <a:pt x="1417" y="695"/>
                  </a:lnTo>
                  <a:lnTo>
                    <a:pt x="1457" y="722"/>
                  </a:lnTo>
                  <a:lnTo>
                    <a:pt x="1497" y="750"/>
                  </a:lnTo>
                  <a:lnTo>
                    <a:pt x="1537" y="779"/>
                  </a:lnTo>
                  <a:lnTo>
                    <a:pt x="1578" y="804"/>
                  </a:lnTo>
                  <a:lnTo>
                    <a:pt x="1620" y="827"/>
                  </a:lnTo>
                  <a:lnTo>
                    <a:pt x="1639" y="837"/>
                  </a:lnTo>
                  <a:lnTo>
                    <a:pt x="1660" y="845"/>
                  </a:lnTo>
                  <a:lnTo>
                    <a:pt x="1681" y="848"/>
                  </a:lnTo>
                  <a:lnTo>
                    <a:pt x="1701" y="85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89" name="Freeform 23"/>
            <p:cNvSpPr>
              <a:spLocks/>
            </p:cNvSpPr>
            <p:nvPr/>
          </p:nvSpPr>
          <p:spPr bwMode="auto">
            <a:xfrm>
              <a:off x="1296" y="2799"/>
              <a:ext cx="1365" cy="936"/>
            </a:xfrm>
            <a:custGeom>
              <a:avLst/>
              <a:gdLst>
                <a:gd name="T0" fmla="*/ 10 w 1365"/>
                <a:gd name="T1" fmla="*/ 0 h 936"/>
                <a:gd name="T2" fmla="*/ 29 w 1365"/>
                <a:gd name="T3" fmla="*/ 2 h 936"/>
                <a:gd name="T4" fmla="*/ 56 w 1365"/>
                <a:gd name="T5" fmla="*/ 17 h 936"/>
                <a:gd name="T6" fmla="*/ 94 w 1365"/>
                <a:gd name="T7" fmla="*/ 50 h 936"/>
                <a:gd name="T8" fmla="*/ 133 w 1365"/>
                <a:gd name="T9" fmla="*/ 96 h 936"/>
                <a:gd name="T10" fmla="*/ 190 w 1365"/>
                <a:gd name="T11" fmla="*/ 169 h 936"/>
                <a:gd name="T12" fmla="*/ 246 w 1365"/>
                <a:gd name="T13" fmla="*/ 228 h 936"/>
                <a:gd name="T14" fmla="*/ 273 w 1365"/>
                <a:gd name="T15" fmla="*/ 247 h 936"/>
                <a:gd name="T16" fmla="*/ 290 w 1365"/>
                <a:gd name="T17" fmla="*/ 253 h 936"/>
                <a:gd name="T18" fmla="*/ 313 w 1365"/>
                <a:gd name="T19" fmla="*/ 255 h 936"/>
                <a:gd name="T20" fmla="*/ 336 w 1365"/>
                <a:gd name="T21" fmla="*/ 261 h 936"/>
                <a:gd name="T22" fmla="*/ 369 w 1365"/>
                <a:gd name="T23" fmla="*/ 282 h 936"/>
                <a:gd name="T24" fmla="*/ 407 w 1365"/>
                <a:gd name="T25" fmla="*/ 322 h 936"/>
                <a:gd name="T26" fmla="*/ 442 w 1365"/>
                <a:gd name="T27" fmla="*/ 366 h 936"/>
                <a:gd name="T28" fmla="*/ 465 w 1365"/>
                <a:gd name="T29" fmla="*/ 391 h 936"/>
                <a:gd name="T30" fmla="*/ 478 w 1365"/>
                <a:gd name="T31" fmla="*/ 391 h 936"/>
                <a:gd name="T32" fmla="*/ 497 w 1365"/>
                <a:gd name="T33" fmla="*/ 364 h 936"/>
                <a:gd name="T34" fmla="*/ 522 w 1365"/>
                <a:gd name="T35" fmla="*/ 313 h 936"/>
                <a:gd name="T36" fmla="*/ 543 w 1365"/>
                <a:gd name="T37" fmla="*/ 282 h 936"/>
                <a:gd name="T38" fmla="*/ 557 w 1365"/>
                <a:gd name="T39" fmla="*/ 276 h 936"/>
                <a:gd name="T40" fmla="*/ 565 w 1365"/>
                <a:gd name="T41" fmla="*/ 276 h 936"/>
                <a:gd name="T42" fmla="*/ 590 w 1365"/>
                <a:gd name="T43" fmla="*/ 290 h 936"/>
                <a:gd name="T44" fmla="*/ 626 w 1365"/>
                <a:gd name="T45" fmla="*/ 299 h 936"/>
                <a:gd name="T46" fmla="*/ 653 w 1365"/>
                <a:gd name="T47" fmla="*/ 301 h 936"/>
                <a:gd name="T48" fmla="*/ 676 w 1365"/>
                <a:gd name="T49" fmla="*/ 297 h 936"/>
                <a:gd name="T50" fmla="*/ 705 w 1365"/>
                <a:gd name="T51" fmla="*/ 290 h 936"/>
                <a:gd name="T52" fmla="*/ 730 w 1365"/>
                <a:gd name="T53" fmla="*/ 288 h 936"/>
                <a:gd name="T54" fmla="*/ 747 w 1365"/>
                <a:gd name="T55" fmla="*/ 297 h 936"/>
                <a:gd name="T56" fmla="*/ 766 w 1365"/>
                <a:gd name="T57" fmla="*/ 322 h 936"/>
                <a:gd name="T58" fmla="*/ 780 w 1365"/>
                <a:gd name="T59" fmla="*/ 359 h 936"/>
                <a:gd name="T60" fmla="*/ 781 w 1365"/>
                <a:gd name="T61" fmla="*/ 420 h 936"/>
                <a:gd name="T62" fmla="*/ 780 w 1365"/>
                <a:gd name="T63" fmla="*/ 480 h 936"/>
                <a:gd name="T64" fmla="*/ 783 w 1365"/>
                <a:gd name="T65" fmla="*/ 516 h 936"/>
                <a:gd name="T66" fmla="*/ 795 w 1365"/>
                <a:gd name="T67" fmla="*/ 545 h 936"/>
                <a:gd name="T68" fmla="*/ 810 w 1365"/>
                <a:gd name="T69" fmla="*/ 560 h 936"/>
                <a:gd name="T70" fmla="*/ 826 w 1365"/>
                <a:gd name="T71" fmla="*/ 568 h 936"/>
                <a:gd name="T72" fmla="*/ 847 w 1365"/>
                <a:gd name="T73" fmla="*/ 570 h 936"/>
                <a:gd name="T74" fmla="*/ 872 w 1365"/>
                <a:gd name="T75" fmla="*/ 566 h 936"/>
                <a:gd name="T76" fmla="*/ 918 w 1365"/>
                <a:gd name="T77" fmla="*/ 549 h 936"/>
                <a:gd name="T78" fmla="*/ 985 w 1365"/>
                <a:gd name="T79" fmla="*/ 516 h 936"/>
                <a:gd name="T80" fmla="*/ 1031 w 1365"/>
                <a:gd name="T81" fmla="*/ 497 h 936"/>
                <a:gd name="T82" fmla="*/ 1056 w 1365"/>
                <a:gd name="T83" fmla="*/ 491 h 936"/>
                <a:gd name="T84" fmla="*/ 1090 w 1365"/>
                <a:gd name="T85" fmla="*/ 497 h 936"/>
                <a:gd name="T86" fmla="*/ 1133 w 1365"/>
                <a:gd name="T87" fmla="*/ 512 h 936"/>
                <a:gd name="T88" fmla="*/ 1169 w 1365"/>
                <a:gd name="T89" fmla="*/ 537 h 936"/>
                <a:gd name="T90" fmla="*/ 1204 w 1365"/>
                <a:gd name="T91" fmla="*/ 566 h 936"/>
                <a:gd name="T92" fmla="*/ 1252 w 1365"/>
                <a:gd name="T93" fmla="*/ 614 h 936"/>
                <a:gd name="T94" fmla="*/ 1303 w 1365"/>
                <a:gd name="T95" fmla="*/ 658 h 936"/>
                <a:gd name="T96" fmla="*/ 1344 w 1365"/>
                <a:gd name="T97" fmla="*/ 683 h 936"/>
                <a:gd name="T98" fmla="*/ 0 w 1365"/>
                <a:gd name="T99" fmla="*/ 936 h 9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5"/>
                <a:gd name="T151" fmla="*/ 0 h 936"/>
                <a:gd name="T152" fmla="*/ 1365 w 1365"/>
                <a:gd name="T153" fmla="*/ 936 h 9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5" h="936">
                  <a:moveTo>
                    <a:pt x="2" y="0"/>
                  </a:moveTo>
                  <a:lnTo>
                    <a:pt x="10" y="0"/>
                  </a:lnTo>
                  <a:lnTo>
                    <a:pt x="20" y="0"/>
                  </a:lnTo>
                  <a:lnTo>
                    <a:pt x="29" y="2"/>
                  </a:lnTo>
                  <a:lnTo>
                    <a:pt x="39" y="5"/>
                  </a:lnTo>
                  <a:lnTo>
                    <a:pt x="56" y="17"/>
                  </a:lnTo>
                  <a:lnTo>
                    <a:pt x="75" y="30"/>
                  </a:lnTo>
                  <a:lnTo>
                    <a:pt x="94" y="50"/>
                  </a:lnTo>
                  <a:lnTo>
                    <a:pt x="114" y="71"/>
                  </a:lnTo>
                  <a:lnTo>
                    <a:pt x="133" y="96"/>
                  </a:lnTo>
                  <a:lnTo>
                    <a:pt x="152" y="119"/>
                  </a:lnTo>
                  <a:lnTo>
                    <a:pt x="190" y="169"/>
                  </a:lnTo>
                  <a:lnTo>
                    <a:pt x="229" y="211"/>
                  </a:lnTo>
                  <a:lnTo>
                    <a:pt x="246" y="228"/>
                  </a:lnTo>
                  <a:lnTo>
                    <a:pt x="265" y="242"/>
                  </a:lnTo>
                  <a:lnTo>
                    <a:pt x="273" y="247"/>
                  </a:lnTo>
                  <a:lnTo>
                    <a:pt x="283" y="251"/>
                  </a:lnTo>
                  <a:lnTo>
                    <a:pt x="290" y="253"/>
                  </a:lnTo>
                  <a:lnTo>
                    <a:pt x="300" y="253"/>
                  </a:lnTo>
                  <a:lnTo>
                    <a:pt x="313" y="255"/>
                  </a:lnTo>
                  <a:lnTo>
                    <a:pt x="325" y="257"/>
                  </a:lnTo>
                  <a:lnTo>
                    <a:pt x="336" y="261"/>
                  </a:lnTo>
                  <a:lnTo>
                    <a:pt x="348" y="267"/>
                  </a:lnTo>
                  <a:lnTo>
                    <a:pt x="369" y="282"/>
                  </a:lnTo>
                  <a:lnTo>
                    <a:pt x="390" y="301"/>
                  </a:lnTo>
                  <a:lnTo>
                    <a:pt x="407" y="322"/>
                  </a:lnTo>
                  <a:lnTo>
                    <a:pt x="425" y="343"/>
                  </a:lnTo>
                  <a:lnTo>
                    <a:pt x="442" y="366"/>
                  </a:lnTo>
                  <a:lnTo>
                    <a:pt x="457" y="386"/>
                  </a:lnTo>
                  <a:lnTo>
                    <a:pt x="465" y="391"/>
                  </a:lnTo>
                  <a:lnTo>
                    <a:pt x="471" y="393"/>
                  </a:lnTo>
                  <a:lnTo>
                    <a:pt x="478" y="391"/>
                  </a:lnTo>
                  <a:lnTo>
                    <a:pt x="484" y="384"/>
                  </a:lnTo>
                  <a:lnTo>
                    <a:pt x="497" y="364"/>
                  </a:lnTo>
                  <a:lnTo>
                    <a:pt x="509" y="339"/>
                  </a:lnTo>
                  <a:lnTo>
                    <a:pt x="522" y="313"/>
                  </a:lnTo>
                  <a:lnTo>
                    <a:pt x="536" y="290"/>
                  </a:lnTo>
                  <a:lnTo>
                    <a:pt x="543" y="282"/>
                  </a:lnTo>
                  <a:lnTo>
                    <a:pt x="551" y="278"/>
                  </a:lnTo>
                  <a:lnTo>
                    <a:pt x="557" y="276"/>
                  </a:lnTo>
                  <a:lnTo>
                    <a:pt x="561" y="276"/>
                  </a:lnTo>
                  <a:lnTo>
                    <a:pt x="565" y="276"/>
                  </a:lnTo>
                  <a:lnTo>
                    <a:pt x="570" y="280"/>
                  </a:lnTo>
                  <a:lnTo>
                    <a:pt x="590" y="290"/>
                  </a:lnTo>
                  <a:lnTo>
                    <a:pt x="609" y="295"/>
                  </a:lnTo>
                  <a:lnTo>
                    <a:pt x="626" y="299"/>
                  </a:lnTo>
                  <a:lnTo>
                    <a:pt x="639" y="301"/>
                  </a:lnTo>
                  <a:lnTo>
                    <a:pt x="653" y="301"/>
                  </a:lnTo>
                  <a:lnTo>
                    <a:pt x="666" y="299"/>
                  </a:lnTo>
                  <a:lnTo>
                    <a:pt x="676" y="297"/>
                  </a:lnTo>
                  <a:lnTo>
                    <a:pt x="686" y="293"/>
                  </a:lnTo>
                  <a:lnTo>
                    <a:pt x="705" y="290"/>
                  </a:lnTo>
                  <a:lnTo>
                    <a:pt x="722" y="288"/>
                  </a:lnTo>
                  <a:lnTo>
                    <a:pt x="730" y="288"/>
                  </a:lnTo>
                  <a:lnTo>
                    <a:pt x="737" y="291"/>
                  </a:lnTo>
                  <a:lnTo>
                    <a:pt x="747" y="297"/>
                  </a:lnTo>
                  <a:lnTo>
                    <a:pt x="755" y="307"/>
                  </a:lnTo>
                  <a:lnTo>
                    <a:pt x="766" y="322"/>
                  </a:lnTo>
                  <a:lnTo>
                    <a:pt x="774" y="339"/>
                  </a:lnTo>
                  <a:lnTo>
                    <a:pt x="780" y="359"/>
                  </a:lnTo>
                  <a:lnTo>
                    <a:pt x="781" y="378"/>
                  </a:lnTo>
                  <a:lnTo>
                    <a:pt x="781" y="420"/>
                  </a:lnTo>
                  <a:lnTo>
                    <a:pt x="781" y="460"/>
                  </a:lnTo>
                  <a:lnTo>
                    <a:pt x="780" y="480"/>
                  </a:lnTo>
                  <a:lnTo>
                    <a:pt x="781" y="499"/>
                  </a:lnTo>
                  <a:lnTo>
                    <a:pt x="783" y="516"/>
                  </a:lnTo>
                  <a:lnTo>
                    <a:pt x="787" y="531"/>
                  </a:lnTo>
                  <a:lnTo>
                    <a:pt x="795" y="545"/>
                  </a:lnTo>
                  <a:lnTo>
                    <a:pt x="804" y="556"/>
                  </a:lnTo>
                  <a:lnTo>
                    <a:pt x="810" y="560"/>
                  </a:lnTo>
                  <a:lnTo>
                    <a:pt x="818" y="564"/>
                  </a:lnTo>
                  <a:lnTo>
                    <a:pt x="826" y="568"/>
                  </a:lnTo>
                  <a:lnTo>
                    <a:pt x="835" y="570"/>
                  </a:lnTo>
                  <a:lnTo>
                    <a:pt x="847" y="570"/>
                  </a:lnTo>
                  <a:lnTo>
                    <a:pt x="858" y="570"/>
                  </a:lnTo>
                  <a:lnTo>
                    <a:pt x="872" y="566"/>
                  </a:lnTo>
                  <a:lnTo>
                    <a:pt x="887" y="560"/>
                  </a:lnTo>
                  <a:lnTo>
                    <a:pt x="918" y="549"/>
                  </a:lnTo>
                  <a:lnTo>
                    <a:pt x="952" y="531"/>
                  </a:lnTo>
                  <a:lnTo>
                    <a:pt x="985" y="516"/>
                  </a:lnTo>
                  <a:lnTo>
                    <a:pt x="1016" y="503"/>
                  </a:lnTo>
                  <a:lnTo>
                    <a:pt x="1031" y="497"/>
                  </a:lnTo>
                  <a:lnTo>
                    <a:pt x="1044" y="493"/>
                  </a:lnTo>
                  <a:lnTo>
                    <a:pt x="1056" y="491"/>
                  </a:lnTo>
                  <a:lnTo>
                    <a:pt x="1067" y="491"/>
                  </a:lnTo>
                  <a:lnTo>
                    <a:pt x="1090" y="497"/>
                  </a:lnTo>
                  <a:lnTo>
                    <a:pt x="1113" y="503"/>
                  </a:lnTo>
                  <a:lnTo>
                    <a:pt x="1133" y="512"/>
                  </a:lnTo>
                  <a:lnTo>
                    <a:pt x="1152" y="524"/>
                  </a:lnTo>
                  <a:lnTo>
                    <a:pt x="1169" y="537"/>
                  </a:lnTo>
                  <a:lnTo>
                    <a:pt x="1186" y="551"/>
                  </a:lnTo>
                  <a:lnTo>
                    <a:pt x="1204" y="566"/>
                  </a:lnTo>
                  <a:lnTo>
                    <a:pt x="1219" y="581"/>
                  </a:lnTo>
                  <a:lnTo>
                    <a:pt x="1252" y="614"/>
                  </a:lnTo>
                  <a:lnTo>
                    <a:pt x="1286" y="645"/>
                  </a:lnTo>
                  <a:lnTo>
                    <a:pt x="1303" y="658"/>
                  </a:lnTo>
                  <a:lnTo>
                    <a:pt x="1323" y="672"/>
                  </a:lnTo>
                  <a:lnTo>
                    <a:pt x="1344" y="683"/>
                  </a:lnTo>
                  <a:lnTo>
                    <a:pt x="1365" y="691"/>
                  </a:lnTo>
                  <a:lnTo>
                    <a:pt x="0" y="936"/>
                  </a:lnTo>
                  <a:lnTo>
                    <a:pt x="2"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90" name="Freeform 24"/>
            <p:cNvSpPr>
              <a:spLocks/>
            </p:cNvSpPr>
            <p:nvPr/>
          </p:nvSpPr>
          <p:spPr bwMode="auto">
            <a:xfrm>
              <a:off x="1296" y="2799"/>
              <a:ext cx="1365" cy="936"/>
            </a:xfrm>
            <a:custGeom>
              <a:avLst/>
              <a:gdLst>
                <a:gd name="T0" fmla="*/ 10 w 1365"/>
                <a:gd name="T1" fmla="*/ 0 h 936"/>
                <a:gd name="T2" fmla="*/ 29 w 1365"/>
                <a:gd name="T3" fmla="*/ 2 h 936"/>
                <a:gd name="T4" fmla="*/ 56 w 1365"/>
                <a:gd name="T5" fmla="*/ 17 h 936"/>
                <a:gd name="T6" fmla="*/ 94 w 1365"/>
                <a:gd name="T7" fmla="*/ 50 h 936"/>
                <a:gd name="T8" fmla="*/ 133 w 1365"/>
                <a:gd name="T9" fmla="*/ 96 h 936"/>
                <a:gd name="T10" fmla="*/ 190 w 1365"/>
                <a:gd name="T11" fmla="*/ 169 h 936"/>
                <a:gd name="T12" fmla="*/ 246 w 1365"/>
                <a:gd name="T13" fmla="*/ 228 h 936"/>
                <a:gd name="T14" fmla="*/ 273 w 1365"/>
                <a:gd name="T15" fmla="*/ 247 h 936"/>
                <a:gd name="T16" fmla="*/ 290 w 1365"/>
                <a:gd name="T17" fmla="*/ 253 h 936"/>
                <a:gd name="T18" fmla="*/ 313 w 1365"/>
                <a:gd name="T19" fmla="*/ 255 h 936"/>
                <a:gd name="T20" fmla="*/ 336 w 1365"/>
                <a:gd name="T21" fmla="*/ 261 h 936"/>
                <a:gd name="T22" fmla="*/ 369 w 1365"/>
                <a:gd name="T23" fmla="*/ 282 h 936"/>
                <a:gd name="T24" fmla="*/ 407 w 1365"/>
                <a:gd name="T25" fmla="*/ 322 h 936"/>
                <a:gd name="T26" fmla="*/ 442 w 1365"/>
                <a:gd name="T27" fmla="*/ 366 h 936"/>
                <a:gd name="T28" fmla="*/ 465 w 1365"/>
                <a:gd name="T29" fmla="*/ 391 h 936"/>
                <a:gd name="T30" fmla="*/ 478 w 1365"/>
                <a:gd name="T31" fmla="*/ 391 h 936"/>
                <a:gd name="T32" fmla="*/ 497 w 1365"/>
                <a:gd name="T33" fmla="*/ 364 h 936"/>
                <a:gd name="T34" fmla="*/ 522 w 1365"/>
                <a:gd name="T35" fmla="*/ 313 h 936"/>
                <a:gd name="T36" fmla="*/ 543 w 1365"/>
                <a:gd name="T37" fmla="*/ 282 h 936"/>
                <a:gd name="T38" fmla="*/ 557 w 1365"/>
                <a:gd name="T39" fmla="*/ 276 h 936"/>
                <a:gd name="T40" fmla="*/ 565 w 1365"/>
                <a:gd name="T41" fmla="*/ 276 h 936"/>
                <a:gd name="T42" fmla="*/ 590 w 1365"/>
                <a:gd name="T43" fmla="*/ 290 h 936"/>
                <a:gd name="T44" fmla="*/ 626 w 1365"/>
                <a:gd name="T45" fmla="*/ 299 h 936"/>
                <a:gd name="T46" fmla="*/ 653 w 1365"/>
                <a:gd name="T47" fmla="*/ 301 h 936"/>
                <a:gd name="T48" fmla="*/ 676 w 1365"/>
                <a:gd name="T49" fmla="*/ 297 h 936"/>
                <a:gd name="T50" fmla="*/ 705 w 1365"/>
                <a:gd name="T51" fmla="*/ 290 h 936"/>
                <a:gd name="T52" fmla="*/ 730 w 1365"/>
                <a:gd name="T53" fmla="*/ 288 h 936"/>
                <a:gd name="T54" fmla="*/ 747 w 1365"/>
                <a:gd name="T55" fmla="*/ 297 h 936"/>
                <a:gd name="T56" fmla="*/ 766 w 1365"/>
                <a:gd name="T57" fmla="*/ 322 h 936"/>
                <a:gd name="T58" fmla="*/ 780 w 1365"/>
                <a:gd name="T59" fmla="*/ 359 h 936"/>
                <a:gd name="T60" fmla="*/ 781 w 1365"/>
                <a:gd name="T61" fmla="*/ 420 h 936"/>
                <a:gd name="T62" fmla="*/ 780 w 1365"/>
                <a:gd name="T63" fmla="*/ 480 h 936"/>
                <a:gd name="T64" fmla="*/ 783 w 1365"/>
                <a:gd name="T65" fmla="*/ 516 h 936"/>
                <a:gd name="T66" fmla="*/ 795 w 1365"/>
                <a:gd name="T67" fmla="*/ 545 h 936"/>
                <a:gd name="T68" fmla="*/ 810 w 1365"/>
                <a:gd name="T69" fmla="*/ 560 h 936"/>
                <a:gd name="T70" fmla="*/ 826 w 1365"/>
                <a:gd name="T71" fmla="*/ 568 h 936"/>
                <a:gd name="T72" fmla="*/ 847 w 1365"/>
                <a:gd name="T73" fmla="*/ 570 h 936"/>
                <a:gd name="T74" fmla="*/ 872 w 1365"/>
                <a:gd name="T75" fmla="*/ 566 h 936"/>
                <a:gd name="T76" fmla="*/ 918 w 1365"/>
                <a:gd name="T77" fmla="*/ 549 h 936"/>
                <a:gd name="T78" fmla="*/ 985 w 1365"/>
                <a:gd name="T79" fmla="*/ 516 h 936"/>
                <a:gd name="T80" fmla="*/ 1031 w 1365"/>
                <a:gd name="T81" fmla="*/ 497 h 936"/>
                <a:gd name="T82" fmla="*/ 1056 w 1365"/>
                <a:gd name="T83" fmla="*/ 491 h 936"/>
                <a:gd name="T84" fmla="*/ 1090 w 1365"/>
                <a:gd name="T85" fmla="*/ 497 h 936"/>
                <a:gd name="T86" fmla="*/ 1133 w 1365"/>
                <a:gd name="T87" fmla="*/ 512 h 936"/>
                <a:gd name="T88" fmla="*/ 1169 w 1365"/>
                <a:gd name="T89" fmla="*/ 537 h 936"/>
                <a:gd name="T90" fmla="*/ 1204 w 1365"/>
                <a:gd name="T91" fmla="*/ 566 h 936"/>
                <a:gd name="T92" fmla="*/ 1252 w 1365"/>
                <a:gd name="T93" fmla="*/ 614 h 936"/>
                <a:gd name="T94" fmla="*/ 1303 w 1365"/>
                <a:gd name="T95" fmla="*/ 658 h 936"/>
                <a:gd name="T96" fmla="*/ 1344 w 1365"/>
                <a:gd name="T97" fmla="*/ 683 h 936"/>
                <a:gd name="T98" fmla="*/ 0 w 1365"/>
                <a:gd name="T99" fmla="*/ 936 h 9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5"/>
                <a:gd name="T151" fmla="*/ 0 h 936"/>
                <a:gd name="T152" fmla="*/ 1365 w 1365"/>
                <a:gd name="T153" fmla="*/ 936 h 9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5" h="936">
                  <a:moveTo>
                    <a:pt x="2" y="0"/>
                  </a:moveTo>
                  <a:lnTo>
                    <a:pt x="10" y="0"/>
                  </a:lnTo>
                  <a:lnTo>
                    <a:pt x="20" y="0"/>
                  </a:lnTo>
                  <a:lnTo>
                    <a:pt x="29" y="2"/>
                  </a:lnTo>
                  <a:lnTo>
                    <a:pt x="39" y="5"/>
                  </a:lnTo>
                  <a:lnTo>
                    <a:pt x="56" y="17"/>
                  </a:lnTo>
                  <a:lnTo>
                    <a:pt x="75" y="30"/>
                  </a:lnTo>
                  <a:lnTo>
                    <a:pt x="94" y="50"/>
                  </a:lnTo>
                  <a:lnTo>
                    <a:pt x="114" y="71"/>
                  </a:lnTo>
                  <a:lnTo>
                    <a:pt x="133" y="96"/>
                  </a:lnTo>
                  <a:lnTo>
                    <a:pt x="152" y="119"/>
                  </a:lnTo>
                  <a:lnTo>
                    <a:pt x="190" y="169"/>
                  </a:lnTo>
                  <a:lnTo>
                    <a:pt x="229" y="211"/>
                  </a:lnTo>
                  <a:lnTo>
                    <a:pt x="246" y="228"/>
                  </a:lnTo>
                  <a:lnTo>
                    <a:pt x="265" y="242"/>
                  </a:lnTo>
                  <a:lnTo>
                    <a:pt x="273" y="247"/>
                  </a:lnTo>
                  <a:lnTo>
                    <a:pt x="283" y="251"/>
                  </a:lnTo>
                  <a:lnTo>
                    <a:pt x="290" y="253"/>
                  </a:lnTo>
                  <a:lnTo>
                    <a:pt x="300" y="253"/>
                  </a:lnTo>
                  <a:lnTo>
                    <a:pt x="313" y="255"/>
                  </a:lnTo>
                  <a:lnTo>
                    <a:pt x="325" y="257"/>
                  </a:lnTo>
                  <a:lnTo>
                    <a:pt x="336" y="261"/>
                  </a:lnTo>
                  <a:lnTo>
                    <a:pt x="348" y="267"/>
                  </a:lnTo>
                  <a:lnTo>
                    <a:pt x="369" y="282"/>
                  </a:lnTo>
                  <a:lnTo>
                    <a:pt x="390" y="301"/>
                  </a:lnTo>
                  <a:lnTo>
                    <a:pt x="407" y="322"/>
                  </a:lnTo>
                  <a:lnTo>
                    <a:pt x="425" y="343"/>
                  </a:lnTo>
                  <a:lnTo>
                    <a:pt x="442" y="366"/>
                  </a:lnTo>
                  <a:lnTo>
                    <a:pt x="457" y="386"/>
                  </a:lnTo>
                  <a:lnTo>
                    <a:pt x="465" y="391"/>
                  </a:lnTo>
                  <a:lnTo>
                    <a:pt x="471" y="393"/>
                  </a:lnTo>
                  <a:lnTo>
                    <a:pt x="478" y="391"/>
                  </a:lnTo>
                  <a:lnTo>
                    <a:pt x="484" y="384"/>
                  </a:lnTo>
                  <a:lnTo>
                    <a:pt x="497" y="364"/>
                  </a:lnTo>
                  <a:lnTo>
                    <a:pt x="509" y="339"/>
                  </a:lnTo>
                  <a:lnTo>
                    <a:pt x="522" y="313"/>
                  </a:lnTo>
                  <a:lnTo>
                    <a:pt x="536" y="290"/>
                  </a:lnTo>
                  <a:lnTo>
                    <a:pt x="543" y="282"/>
                  </a:lnTo>
                  <a:lnTo>
                    <a:pt x="551" y="278"/>
                  </a:lnTo>
                  <a:lnTo>
                    <a:pt x="557" y="276"/>
                  </a:lnTo>
                  <a:lnTo>
                    <a:pt x="561" y="276"/>
                  </a:lnTo>
                  <a:lnTo>
                    <a:pt x="565" y="276"/>
                  </a:lnTo>
                  <a:lnTo>
                    <a:pt x="570" y="280"/>
                  </a:lnTo>
                  <a:lnTo>
                    <a:pt x="590" y="290"/>
                  </a:lnTo>
                  <a:lnTo>
                    <a:pt x="609" y="295"/>
                  </a:lnTo>
                  <a:lnTo>
                    <a:pt x="626" y="299"/>
                  </a:lnTo>
                  <a:lnTo>
                    <a:pt x="639" y="301"/>
                  </a:lnTo>
                  <a:lnTo>
                    <a:pt x="653" y="301"/>
                  </a:lnTo>
                  <a:lnTo>
                    <a:pt x="666" y="299"/>
                  </a:lnTo>
                  <a:lnTo>
                    <a:pt x="676" y="297"/>
                  </a:lnTo>
                  <a:lnTo>
                    <a:pt x="686" y="293"/>
                  </a:lnTo>
                  <a:lnTo>
                    <a:pt x="705" y="290"/>
                  </a:lnTo>
                  <a:lnTo>
                    <a:pt x="722" y="288"/>
                  </a:lnTo>
                  <a:lnTo>
                    <a:pt x="730" y="288"/>
                  </a:lnTo>
                  <a:lnTo>
                    <a:pt x="737" y="291"/>
                  </a:lnTo>
                  <a:lnTo>
                    <a:pt x="747" y="297"/>
                  </a:lnTo>
                  <a:lnTo>
                    <a:pt x="755" y="307"/>
                  </a:lnTo>
                  <a:lnTo>
                    <a:pt x="766" y="322"/>
                  </a:lnTo>
                  <a:lnTo>
                    <a:pt x="774" y="339"/>
                  </a:lnTo>
                  <a:lnTo>
                    <a:pt x="780" y="359"/>
                  </a:lnTo>
                  <a:lnTo>
                    <a:pt x="781" y="378"/>
                  </a:lnTo>
                  <a:lnTo>
                    <a:pt x="781" y="420"/>
                  </a:lnTo>
                  <a:lnTo>
                    <a:pt x="781" y="460"/>
                  </a:lnTo>
                  <a:lnTo>
                    <a:pt x="780" y="480"/>
                  </a:lnTo>
                  <a:lnTo>
                    <a:pt x="781" y="499"/>
                  </a:lnTo>
                  <a:lnTo>
                    <a:pt x="783" y="516"/>
                  </a:lnTo>
                  <a:lnTo>
                    <a:pt x="787" y="531"/>
                  </a:lnTo>
                  <a:lnTo>
                    <a:pt x="795" y="545"/>
                  </a:lnTo>
                  <a:lnTo>
                    <a:pt x="804" y="556"/>
                  </a:lnTo>
                  <a:lnTo>
                    <a:pt x="810" y="560"/>
                  </a:lnTo>
                  <a:lnTo>
                    <a:pt x="818" y="564"/>
                  </a:lnTo>
                  <a:lnTo>
                    <a:pt x="826" y="568"/>
                  </a:lnTo>
                  <a:lnTo>
                    <a:pt x="835" y="570"/>
                  </a:lnTo>
                  <a:lnTo>
                    <a:pt x="847" y="570"/>
                  </a:lnTo>
                  <a:lnTo>
                    <a:pt x="858" y="570"/>
                  </a:lnTo>
                  <a:lnTo>
                    <a:pt x="872" y="566"/>
                  </a:lnTo>
                  <a:lnTo>
                    <a:pt x="887" y="560"/>
                  </a:lnTo>
                  <a:lnTo>
                    <a:pt x="918" y="549"/>
                  </a:lnTo>
                  <a:lnTo>
                    <a:pt x="952" y="531"/>
                  </a:lnTo>
                  <a:lnTo>
                    <a:pt x="985" y="516"/>
                  </a:lnTo>
                  <a:lnTo>
                    <a:pt x="1016" y="503"/>
                  </a:lnTo>
                  <a:lnTo>
                    <a:pt x="1031" y="497"/>
                  </a:lnTo>
                  <a:lnTo>
                    <a:pt x="1044" y="493"/>
                  </a:lnTo>
                  <a:lnTo>
                    <a:pt x="1056" y="491"/>
                  </a:lnTo>
                  <a:lnTo>
                    <a:pt x="1067" y="491"/>
                  </a:lnTo>
                  <a:lnTo>
                    <a:pt x="1090" y="497"/>
                  </a:lnTo>
                  <a:lnTo>
                    <a:pt x="1113" y="503"/>
                  </a:lnTo>
                  <a:lnTo>
                    <a:pt x="1133" y="512"/>
                  </a:lnTo>
                  <a:lnTo>
                    <a:pt x="1152" y="524"/>
                  </a:lnTo>
                  <a:lnTo>
                    <a:pt x="1169" y="537"/>
                  </a:lnTo>
                  <a:lnTo>
                    <a:pt x="1186" y="551"/>
                  </a:lnTo>
                  <a:lnTo>
                    <a:pt x="1204" y="566"/>
                  </a:lnTo>
                  <a:lnTo>
                    <a:pt x="1219" y="581"/>
                  </a:lnTo>
                  <a:lnTo>
                    <a:pt x="1252" y="614"/>
                  </a:lnTo>
                  <a:lnTo>
                    <a:pt x="1286" y="645"/>
                  </a:lnTo>
                  <a:lnTo>
                    <a:pt x="1303" y="658"/>
                  </a:lnTo>
                  <a:lnTo>
                    <a:pt x="1323" y="672"/>
                  </a:lnTo>
                  <a:lnTo>
                    <a:pt x="1344" y="683"/>
                  </a:lnTo>
                  <a:lnTo>
                    <a:pt x="1365" y="691"/>
                  </a:lnTo>
                  <a:lnTo>
                    <a:pt x="0" y="936"/>
                  </a:lnTo>
                  <a:lnTo>
                    <a:pt x="2"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91" name="Freeform 25"/>
            <p:cNvSpPr>
              <a:spLocks/>
            </p:cNvSpPr>
            <p:nvPr/>
          </p:nvSpPr>
          <p:spPr bwMode="auto">
            <a:xfrm>
              <a:off x="1298" y="2948"/>
              <a:ext cx="108" cy="594"/>
            </a:xfrm>
            <a:custGeom>
              <a:avLst/>
              <a:gdLst>
                <a:gd name="T0" fmla="*/ 0 w 108"/>
                <a:gd name="T1" fmla="*/ 0 h 594"/>
                <a:gd name="T2" fmla="*/ 10 w 108"/>
                <a:gd name="T3" fmla="*/ 2 h 594"/>
                <a:gd name="T4" fmla="*/ 21 w 108"/>
                <a:gd name="T5" fmla="*/ 6 h 594"/>
                <a:gd name="T6" fmla="*/ 31 w 108"/>
                <a:gd name="T7" fmla="*/ 14 h 594"/>
                <a:gd name="T8" fmla="*/ 41 w 108"/>
                <a:gd name="T9" fmla="*/ 23 h 594"/>
                <a:gd name="T10" fmla="*/ 50 w 108"/>
                <a:gd name="T11" fmla="*/ 35 h 594"/>
                <a:gd name="T12" fmla="*/ 60 w 108"/>
                <a:gd name="T13" fmla="*/ 50 h 594"/>
                <a:gd name="T14" fmla="*/ 67 w 108"/>
                <a:gd name="T15" fmla="*/ 68 h 594"/>
                <a:gd name="T16" fmla="*/ 75 w 108"/>
                <a:gd name="T17" fmla="*/ 87 h 594"/>
                <a:gd name="T18" fmla="*/ 83 w 108"/>
                <a:gd name="T19" fmla="*/ 108 h 594"/>
                <a:gd name="T20" fmla="*/ 89 w 108"/>
                <a:gd name="T21" fmla="*/ 131 h 594"/>
                <a:gd name="T22" fmla="*/ 94 w 108"/>
                <a:gd name="T23" fmla="*/ 156 h 594"/>
                <a:gd name="T24" fmla="*/ 100 w 108"/>
                <a:gd name="T25" fmla="*/ 181 h 594"/>
                <a:gd name="T26" fmla="*/ 104 w 108"/>
                <a:gd name="T27" fmla="*/ 208 h 594"/>
                <a:gd name="T28" fmla="*/ 106 w 108"/>
                <a:gd name="T29" fmla="*/ 237 h 594"/>
                <a:gd name="T30" fmla="*/ 108 w 108"/>
                <a:gd name="T31" fmla="*/ 267 h 594"/>
                <a:gd name="T32" fmla="*/ 108 w 108"/>
                <a:gd name="T33" fmla="*/ 296 h 594"/>
                <a:gd name="T34" fmla="*/ 108 w 108"/>
                <a:gd name="T35" fmla="*/ 311 h 594"/>
                <a:gd name="T36" fmla="*/ 106 w 108"/>
                <a:gd name="T37" fmla="*/ 325 h 594"/>
                <a:gd name="T38" fmla="*/ 104 w 108"/>
                <a:gd name="T39" fmla="*/ 338 h 594"/>
                <a:gd name="T40" fmla="*/ 100 w 108"/>
                <a:gd name="T41" fmla="*/ 352 h 594"/>
                <a:gd name="T42" fmla="*/ 91 w 108"/>
                <a:gd name="T43" fmla="*/ 377 h 594"/>
                <a:gd name="T44" fmla="*/ 81 w 108"/>
                <a:gd name="T45" fmla="*/ 400 h 594"/>
                <a:gd name="T46" fmla="*/ 69 w 108"/>
                <a:gd name="T47" fmla="*/ 421 h 594"/>
                <a:gd name="T48" fmla="*/ 58 w 108"/>
                <a:gd name="T49" fmla="*/ 440 h 594"/>
                <a:gd name="T50" fmla="*/ 48 w 108"/>
                <a:gd name="T51" fmla="*/ 461 h 594"/>
                <a:gd name="T52" fmla="*/ 39 w 108"/>
                <a:gd name="T53" fmla="*/ 480 h 594"/>
                <a:gd name="T54" fmla="*/ 33 w 108"/>
                <a:gd name="T55" fmla="*/ 499 h 594"/>
                <a:gd name="T56" fmla="*/ 29 w 108"/>
                <a:gd name="T57" fmla="*/ 521 h 594"/>
                <a:gd name="T58" fmla="*/ 27 w 108"/>
                <a:gd name="T59" fmla="*/ 540 h 594"/>
                <a:gd name="T60" fmla="*/ 23 w 108"/>
                <a:gd name="T61" fmla="*/ 557 h 594"/>
                <a:gd name="T62" fmla="*/ 20 w 108"/>
                <a:gd name="T63" fmla="*/ 571 h 594"/>
                <a:gd name="T64" fmla="*/ 16 w 108"/>
                <a:gd name="T65" fmla="*/ 582 h 594"/>
                <a:gd name="T66" fmla="*/ 12 w 108"/>
                <a:gd name="T67" fmla="*/ 588 h 594"/>
                <a:gd name="T68" fmla="*/ 8 w 108"/>
                <a:gd name="T69" fmla="*/ 590 h 594"/>
                <a:gd name="T70" fmla="*/ 4 w 108"/>
                <a:gd name="T71" fmla="*/ 592 h 594"/>
                <a:gd name="T72" fmla="*/ 0 w 108"/>
                <a:gd name="T73" fmla="*/ 594 h 594"/>
                <a:gd name="T74" fmla="*/ 0 w 108"/>
                <a:gd name="T75" fmla="*/ 0 h 5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8"/>
                <a:gd name="T115" fmla="*/ 0 h 594"/>
                <a:gd name="T116" fmla="*/ 108 w 108"/>
                <a:gd name="T117" fmla="*/ 594 h 5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8" h="594">
                  <a:moveTo>
                    <a:pt x="0" y="0"/>
                  </a:moveTo>
                  <a:lnTo>
                    <a:pt x="10" y="2"/>
                  </a:lnTo>
                  <a:lnTo>
                    <a:pt x="21" y="6"/>
                  </a:lnTo>
                  <a:lnTo>
                    <a:pt x="31" y="14"/>
                  </a:lnTo>
                  <a:lnTo>
                    <a:pt x="41" y="23"/>
                  </a:lnTo>
                  <a:lnTo>
                    <a:pt x="50" y="35"/>
                  </a:lnTo>
                  <a:lnTo>
                    <a:pt x="60" y="50"/>
                  </a:lnTo>
                  <a:lnTo>
                    <a:pt x="67" y="68"/>
                  </a:lnTo>
                  <a:lnTo>
                    <a:pt x="75" y="87"/>
                  </a:lnTo>
                  <a:lnTo>
                    <a:pt x="83" y="108"/>
                  </a:lnTo>
                  <a:lnTo>
                    <a:pt x="89" y="131"/>
                  </a:lnTo>
                  <a:lnTo>
                    <a:pt x="94" y="156"/>
                  </a:lnTo>
                  <a:lnTo>
                    <a:pt x="100" y="181"/>
                  </a:lnTo>
                  <a:lnTo>
                    <a:pt x="104" y="208"/>
                  </a:lnTo>
                  <a:lnTo>
                    <a:pt x="106" y="237"/>
                  </a:lnTo>
                  <a:lnTo>
                    <a:pt x="108" y="267"/>
                  </a:lnTo>
                  <a:lnTo>
                    <a:pt x="108" y="296"/>
                  </a:lnTo>
                  <a:lnTo>
                    <a:pt x="108" y="311"/>
                  </a:lnTo>
                  <a:lnTo>
                    <a:pt x="106" y="325"/>
                  </a:lnTo>
                  <a:lnTo>
                    <a:pt x="104" y="338"/>
                  </a:lnTo>
                  <a:lnTo>
                    <a:pt x="100" y="352"/>
                  </a:lnTo>
                  <a:lnTo>
                    <a:pt x="91" y="377"/>
                  </a:lnTo>
                  <a:lnTo>
                    <a:pt x="81" y="400"/>
                  </a:lnTo>
                  <a:lnTo>
                    <a:pt x="69" y="421"/>
                  </a:lnTo>
                  <a:lnTo>
                    <a:pt x="58" y="440"/>
                  </a:lnTo>
                  <a:lnTo>
                    <a:pt x="48" y="461"/>
                  </a:lnTo>
                  <a:lnTo>
                    <a:pt x="39" y="480"/>
                  </a:lnTo>
                  <a:lnTo>
                    <a:pt x="33" y="499"/>
                  </a:lnTo>
                  <a:lnTo>
                    <a:pt x="29" y="521"/>
                  </a:lnTo>
                  <a:lnTo>
                    <a:pt x="27" y="540"/>
                  </a:lnTo>
                  <a:lnTo>
                    <a:pt x="23" y="557"/>
                  </a:lnTo>
                  <a:lnTo>
                    <a:pt x="20" y="571"/>
                  </a:lnTo>
                  <a:lnTo>
                    <a:pt x="16" y="582"/>
                  </a:lnTo>
                  <a:lnTo>
                    <a:pt x="12" y="588"/>
                  </a:lnTo>
                  <a:lnTo>
                    <a:pt x="8" y="590"/>
                  </a:lnTo>
                  <a:lnTo>
                    <a:pt x="4" y="592"/>
                  </a:lnTo>
                  <a:lnTo>
                    <a:pt x="0" y="594"/>
                  </a:lnTo>
                  <a:lnTo>
                    <a:pt x="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92" name="Freeform 26"/>
            <p:cNvSpPr>
              <a:spLocks/>
            </p:cNvSpPr>
            <p:nvPr/>
          </p:nvSpPr>
          <p:spPr bwMode="auto">
            <a:xfrm>
              <a:off x="1298" y="2948"/>
              <a:ext cx="108" cy="594"/>
            </a:xfrm>
            <a:custGeom>
              <a:avLst/>
              <a:gdLst>
                <a:gd name="T0" fmla="*/ 0 w 108"/>
                <a:gd name="T1" fmla="*/ 0 h 594"/>
                <a:gd name="T2" fmla="*/ 10 w 108"/>
                <a:gd name="T3" fmla="*/ 2 h 594"/>
                <a:gd name="T4" fmla="*/ 21 w 108"/>
                <a:gd name="T5" fmla="*/ 6 h 594"/>
                <a:gd name="T6" fmla="*/ 31 w 108"/>
                <a:gd name="T7" fmla="*/ 14 h 594"/>
                <a:gd name="T8" fmla="*/ 41 w 108"/>
                <a:gd name="T9" fmla="*/ 23 h 594"/>
                <a:gd name="T10" fmla="*/ 50 w 108"/>
                <a:gd name="T11" fmla="*/ 35 h 594"/>
                <a:gd name="T12" fmla="*/ 60 w 108"/>
                <a:gd name="T13" fmla="*/ 50 h 594"/>
                <a:gd name="T14" fmla="*/ 67 w 108"/>
                <a:gd name="T15" fmla="*/ 68 h 594"/>
                <a:gd name="T16" fmla="*/ 75 w 108"/>
                <a:gd name="T17" fmla="*/ 87 h 594"/>
                <a:gd name="T18" fmla="*/ 83 w 108"/>
                <a:gd name="T19" fmla="*/ 108 h 594"/>
                <a:gd name="T20" fmla="*/ 89 w 108"/>
                <a:gd name="T21" fmla="*/ 131 h 594"/>
                <a:gd name="T22" fmla="*/ 94 w 108"/>
                <a:gd name="T23" fmla="*/ 156 h 594"/>
                <a:gd name="T24" fmla="*/ 100 w 108"/>
                <a:gd name="T25" fmla="*/ 181 h 594"/>
                <a:gd name="T26" fmla="*/ 104 w 108"/>
                <a:gd name="T27" fmla="*/ 208 h 594"/>
                <a:gd name="T28" fmla="*/ 106 w 108"/>
                <a:gd name="T29" fmla="*/ 237 h 594"/>
                <a:gd name="T30" fmla="*/ 108 w 108"/>
                <a:gd name="T31" fmla="*/ 267 h 594"/>
                <a:gd name="T32" fmla="*/ 108 w 108"/>
                <a:gd name="T33" fmla="*/ 296 h 594"/>
                <a:gd name="T34" fmla="*/ 108 w 108"/>
                <a:gd name="T35" fmla="*/ 311 h 594"/>
                <a:gd name="T36" fmla="*/ 106 w 108"/>
                <a:gd name="T37" fmla="*/ 325 h 594"/>
                <a:gd name="T38" fmla="*/ 104 w 108"/>
                <a:gd name="T39" fmla="*/ 338 h 594"/>
                <a:gd name="T40" fmla="*/ 100 w 108"/>
                <a:gd name="T41" fmla="*/ 352 h 594"/>
                <a:gd name="T42" fmla="*/ 91 w 108"/>
                <a:gd name="T43" fmla="*/ 377 h 594"/>
                <a:gd name="T44" fmla="*/ 81 w 108"/>
                <a:gd name="T45" fmla="*/ 400 h 594"/>
                <a:gd name="T46" fmla="*/ 69 w 108"/>
                <a:gd name="T47" fmla="*/ 421 h 594"/>
                <a:gd name="T48" fmla="*/ 58 w 108"/>
                <a:gd name="T49" fmla="*/ 440 h 594"/>
                <a:gd name="T50" fmla="*/ 48 w 108"/>
                <a:gd name="T51" fmla="*/ 461 h 594"/>
                <a:gd name="T52" fmla="*/ 39 w 108"/>
                <a:gd name="T53" fmla="*/ 480 h 594"/>
                <a:gd name="T54" fmla="*/ 33 w 108"/>
                <a:gd name="T55" fmla="*/ 499 h 594"/>
                <a:gd name="T56" fmla="*/ 29 w 108"/>
                <a:gd name="T57" fmla="*/ 521 h 594"/>
                <a:gd name="T58" fmla="*/ 27 w 108"/>
                <a:gd name="T59" fmla="*/ 540 h 594"/>
                <a:gd name="T60" fmla="*/ 23 w 108"/>
                <a:gd name="T61" fmla="*/ 557 h 594"/>
                <a:gd name="T62" fmla="*/ 20 w 108"/>
                <a:gd name="T63" fmla="*/ 571 h 594"/>
                <a:gd name="T64" fmla="*/ 16 w 108"/>
                <a:gd name="T65" fmla="*/ 582 h 594"/>
                <a:gd name="T66" fmla="*/ 12 w 108"/>
                <a:gd name="T67" fmla="*/ 588 h 594"/>
                <a:gd name="T68" fmla="*/ 8 w 108"/>
                <a:gd name="T69" fmla="*/ 590 h 594"/>
                <a:gd name="T70" fmla="*/ 4 w 108"/>
                <a:gd name="T71" fmla="*/ 592 h 594"/>
                <a:gd name="T72" fmla="*/ 0 w 108"/>
                <a:gd name="T73" fmla="*/ 594 h 594"/>
                <a:gd name="T74" fmla="*/ 0 w 108"/>
                <a:gd name="T75" fmla="*/ 0 h 59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8"/>
                <a:gd name="T115" fmla="*/ 0 h 594"/>
                <a:gd name="T116" fmla="*/ 108 w 108"/>
                <a:gd name="T117" fmla="*/ 594 h 59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8" h="594">
                  <a:moveTo>
                    <a:pt x="0" y="0"/>
                  </a:moveTo>
                  <a:lnTo>
                    <a:pt x="10" y="2"/>
                  </a:lnTo>
                  <a:lnTo>
                    <a:pt x="21" y="6"/>
                  </a:lnTo>
                  <a:lnTo>
                    <a:pt x="31" y="14"/>
                  </a:lnTo>
                  <a:lnTo>
                    <a:pt x="41" y="23"/>
                  </a:lnTo>
                  <a:lnTo>
                    <a:pt x="50" y="35"/>
                  </a:lnTo>
                  <a:lnTo>
                    <a:pt x="60" y="50"/>
                  </a:lnTo>
                  <a:lnTo>
                    <a:pt x="67" y="68"/>
                  </a:lnTo>
                  <a:lnTo>
                    <a:pt x="75" y="87"/>
                  </a:lnTo>
                  <a:lnTo>
                    <a:pt x="83" y="108"/>
                  </a:lnTo>
                  <a:lnTo>
                    <a:pt x="89" y="131"/>
                  </a:lnTo>
                  <a:lnTo>
                    <a:pt x="94" y="156"/>
                  </a:lnTo>
                  <a:lnTo>
                    <a:pt x="100" y="181"/>
                  </a:lnTo>
                  <a:lnTo>
                    <a:pt x="104" y="208"/>
                  </a:lnTo>
                  <a:lnTo>
                    <a:pt x="106" y="237"/>
                  </a:lnTo>
                  <a:lnTo>
                    <a:pt x="108" y="267"/>
                  </a:lnTo>
                  <a:lnTo>
                    <a:pt x="108" y="296"/>
                  </a:lnTo>
                  <a:lnTo>
                    <a:pt x="108" y="311"/>
                  </a:lnTo>
                  <a:lnTo>
                    <a:pt x="106" y="325"/>
                  </a:lnTo>
                  <a:lnTo>
                    <a:pt x="104" y="338"/>
                  </a:lnTo>
                  <a:lnTo>
                    <a:pt x="100" y="352"/>
                  </a:lnTo>
                  <a:lnTo>
                    <a:pt x="91" y="377"/>
                  </a:lnTo>
                  <a:lnTo>
                    <a:pt x="81" y="400"/>
                  </a:lnTo>
                  <a:lnTo>
                    <a:pt x="69" y="421"/>
                  </a:lnTo>
                  <a:lnTo>
                    <a:pt x="58" y="440"/>
                  </a:lnTo>
                  <a:lnTo>
                    <a:pt x="48" y="461"/>
                  </a:lnTo>
                  <a:lnTo>
                    <a:pt x="39" y="480"/>
                  </a:lnTo>
                  <a:lnTo>
                    <a:pt x="33" y="499"/>
                  </a:lnTo>
                  <a:lnTo>
                    <a:pt x="29" y="521"/>
                  </a:lnTo>
                  <a:lnTo>
                    <a:pt x="27" y="540"/>
                  </a:lnTo>
                  <a:lnTo>
                    <a:pt x="23" y="557"/>
                  </a:lnTo>
                  <a:lnTo>
                    <a:pt x="20" y="571"/>
                  </a:lnTo>
                  <a:lnTo>
                    <a:pt x="16" y="582"/>
                  </a:lnTo>
                  <a:lnTo>
                    <a:pt x="12" y="588"/>
                  </a:lnTo>
                  <a:lnTo>
                    <a:pt x="8" y="590"/>
                  </a:lnTo>
                  <a:lnTo>
                    <a:pt x="4" y="592"/>
                  </a:lnTo>
                  <a:lnTo>
                    <a:pt x="0" y="594"/>
                  </a:lnTo>
                  <a:lnTo>
                    <a:pt x="0" y="0"/>
                  </a:lnTo>
                  <a:close/>
                </a:path>
              </a:pathLst>
            </a:custGeom>
            <a:solidFill>
              <a:srgbClr val="9900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93" name="Freeform 27"/>
            <p:cNvSpPr>
              <a:spLocks/>
            </p:cNvSpPr>
            <p:nvPr/>
          </p:nvSpPr>
          <p:spPr bwMode="auto">
            <a:xfrm>
              <a:off x="1575" y="3421"/>
              <a:ext cx="656" cy="263"/>
            </a:xfrm>
            <a:custGeom>
              <a:avLst/>
              <a:gdLst>
                <a:gd name="T0" fmla="*/ 4 w 656"/>
                <a:gd name="T1" fmla="*/ 263 h 263"/>
                <a:gd name="T2" fmla="*/ 2 w 656"/>
                <a:gd name="T3" fmla="*/ 245 h 263"/>
                <a:gd name="T4" fmla="*/ 0 w 656"/>
                <a:gd name="T5" fmla="*/ 226 h 263"/>
                <a:gd name="T6" fmla="*/ 2 w 656"/>
                <a:gd name="T7" fmla="*/ 218 h 263"/>
                <a:gd name="T8" fmla="*/ 4 w 656"/>
                <a:gd name="T9" fmla="*/ 209 h 263"/>
                <a:gd name="T10" fmla="*/ 7 w 656"/>
                <a:gd name="T11" fmla="*/ 201 h 263"/>
                <a:gd name="T12" fmla="*/ 13 w 656"/>
                <a:gd name="T13" fmla="*/ 192 h 263"/>
                <a:gd name="T14" fmla="*/ 19 w 656"/>
                <a:gd name="T15" fmla="*/ 184 h 263"/>
                <a:gd name="T16" fmla="*/ 28 w 656"/>
                <a:gd name="T17" fmla="*/ 174 h 263"/>
                <a:gd name="T18" fmla="*/ 38 w 656"/>
                <a:gd name="T19" fmla="*/ 167 h 263"/>
                <a:gd name="T20" fmla="*/ 51 w 656"/>
                <a:gd name="T21" fmla="*/ 157 h 263"/>
                <a:gd name="T22" fmla="*/ 82 w 656"/>
                <a:gd name="T23" fmla="*/ 140 h 263"/>
                <a:gd name="T24" fmla="*/ 124 w 656"/>
                <a:gd name="T25" fmla="*/ 121 h 263"/>
                <a:gd name="T26" fmla="*/ 134 w 656"/>
                <a:gd name="T27" fmla="*/ 115 h 263"/>
                <a:gd name="T28" fmla="*/ 151 w 656"/>
                <a:gd name="T29" fmla="*/ 101 h 263"/>
                <a:gd name="T30" fmla="*/ 172 w 656"/>
                <a:gd name="T31" fmla="*/ 84 h 263"/>
                <a:gd name="T32" fmla="*/ 195 w 656"/>
                <a:gd name="T33" fmla="*/ 65 h 263"/>
                <a:gd name="T34" fmla="*/ 218 w 656"/>
                <a:gd name="T35" fmla="*/ 44 h 263"/>
                <a:gd name="T36" fmla="*/ 240 w 656"/>
                <a:gd name="T37" fmla="*/ 26 h 263"/>
                <a:gd name="T38" fmla="*/ 257 w 656"/>
                <a:gd name="T39" fmla="*/ 13 h 263"/>
                <a:gd name="T40" fmla="*/ 268 w 656"/>
                <a:gd name="T41" fmla="*/ 7 h 263"/>
                <a:gd name="T42" fmla="*/ 299 w 656"/>
                <a:gd name="T43" fmla="*/ 2 h 263"/>
                <a:gd name="T44" fmla="*/ 330 w 656"/>
                <a:gd name="T45" fmla="*/ 0 h 263"/>
                <a:gd name="T46" fmla="*/ 362 w 656"/>
                <a:gd name="T47" fmla="*/ 0 h 263"/>
                <a:gd name="T48" fmla="*/ 393 w 656"/>
                <a:gd name="T49" fmla="*/ 3 h 263"/>
                <a:gd name="T50" fmla="*/ 426 w 656"/>
                <a:gd name="T51" fmla="*/ 9 h 263"/>
                <a:gd name="T52" fmla="*/ 456 w 656"/>
                <a:gd name="T53" fmla="*/ 17 h 263"/>
                <a:gd name="T54" fmla="*/ 487 w 656"/>
                <a:gd name="T55" fmla="*/ 28 h 263"/>
                <a:gd name="T56" fmla="*/ 516 w 656"/>
                <a:gd name="T57" fmla="*/ 40 h 263"/>
                <a:gd name="T58" fmla="*/ 543 w 656"/>
                <a:gd name="T59" fmla="*/ 51 h 263"/>
                <a:gd name="T60" fmla="*/ 568 w 656"/>
                <a:gd name="T61" fmla="*/ 65 h 263"/>
                <a:gd name="T62" fmla="*/ 591 w 656"/>
                <a:gd name="T63" fmla="*/ 80 h 263"/>
                <a:gd name="T64" fmla="*/ 612 w 656"/>
                <a:gd name="T65" fmla="*/ 94 h 263"/>
                <a:gd name="T66" fmla="*/ 629 w 656"/>
                <a:gd name="T67" fmla="*/ 107 h 263"/>
                <a:gd name="T68" fmla="*/ 643 w 656"/>
                <a:gd name="T69" fmla="*/ 121 h 263"/>
                <a:gd name="T70" fmla="*/ 650 w 656"/>
                <a:gd name="T71" fmla="*/ 134 h 263"/>
                <a:gd name="T72" fmla="*/ 656 w 656"/>
                <a:gd name="T73" fmla="*/ 146 h 263"/>
                <a:gd name="T74" fmla="*/ 4 w 656"/>
                <a:gd name="T75" fmla="*/ 263 h 26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56"/>
                <a:gd name="T115" fmla="*/ 0 h 263"/>
                <a:gd name="T116" fmla="*/ 656 w 656"/>
                <a:gd name="T117" fmla="*/ 263 h 26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56" h="263">
                  <a:moveTo>
                    <a:pt x="4" y="263"/>
                  </a:moveTo>
                  <a:lnTo>
                    <a:pt x="2" y="245"/>
                  </a:lnTo>
                  <a:lnTo>
                    <a:pt x="0" y="226"/>
                  </a:lnTo>
                  <a:lnTo>
                    <a:pt x="2" y="218"/>
                  </a:lnTo>
                  <a:lnTo>
                    <a:pt x="4" y="209"/>
                  </a:lnTo>
                  <a:lnTo>
                    <a:pt x="7" y="201"/>
                  </a:lnTo>
                  <a:lnTo>
                    <a:pt x="13" y="192"/>
                  </a:lnTo>
                  <a:lnTo>
                    <a:pt x="19" y="184"/>
                  </a:lnTo>
                  <a:lnTo>
                    <a:pt x="28" y="174"/>
                  </a:lnTo>
                  <a:lnTo>
                    <a:pt x="38" y="167"/>
                  </a:lnTo>
                  <a:lnTo>
                    <a:pt x="51" y="157"/>
                  </a:lnTo>
                  <a:lnTo>
                    <a:pt x="82" y="140"/>
                  </a:lnTo>
                  <a:lnTo>
                    <a:pt x="124" y="121"/>
                  </a:lnTo>
                  <a:lnTo>
                    <a:pt x="134" y="115"/>
                  </a:lnTo>
                  <a:lnTo>
                    <a:pt x="151" y="101"/>
                  </a:lnTo>
                  <a:lnTo>
                    <a:pt x="172" y="84"/>
                  </a:lnTo>
                  <a:lnTo>
                    <a:pt x="195" y="65"/>
                  </a:lnTo>
                  <a:lnTo>
                    <a:pt x="218" y="44"/>
                  </a:lnTo>
                  <a:lnTo>
                    <a:pt x="240" y="26"/>
                  </a:lnTo>
                  <a:lnTo>
                    <a:pt x="257" y="13"/>
                  </a:lnTo>
                  <a:lnTo>
                    <a:pt x="268" y="7"/>
                  </a:lnTo>
                  <a:lnTo>
                    <a:pt x="299" y="2"/>
                  </a:lnTo>
                  <a:lnTo>
                    <a:pt x="330" y="0"/>
                  </a:lnTo>
                  <a:lnTo>
                    <a:pt x="362" y="0"/>
                  </a:lnTo>
                  <a:lnTo>
                    <a:pt x="393" y="3"/>
                  </a:lnTo>
                  <a:lnTo>
                    <a:pt x="426" y="9"/>
                  </a:lnTo>
                  <a:lnTo>
                    <a:pt x="456" y="17"/>
                  </a:lnTo>
                  <a:lnTo>
                    <a:pt x="487" y="28"/>
                  </a:lnTo>
                  <a:lnTo>
                    <a:pt x="516" y="40"/>
                  </a:lnTo>
                  <a:lnTo>
                    <a:pt x="543" y="51"/>
                  </a:lnTo>
                  <a:lnTo>
                    <a:pt x="568" y="65"/>
                  </a:lnTo>
                  <a:lnTo>
                    <a:pt x="591" y="80"/>
                  </a:lnTo>
                  <a:lnTo>
                    <a:pt x="612" y="94"/>
                  </a:lnTo>
                  <a:lnTo>
                    <a:pt x="629" y="107"/>
                  </a:lnTo>
                  <a:lnTo>
                    <a:pt x="643" y="121"/>
                  </a:lnTo>
                  <a:lnTo>
                    <a:pt x="650" y="134"/>
                  </a:lnTo>
                  <a:lnTo>
                    <a:pt x="656" y="146"/>
                  </a:lnTo>
                  <a:lnTo>
                    <a:pt x="4" y="263"/>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94" name="Freeform 28"/>
            <p:cNvSpPr>
              <a:spLocks/>
            </p:cNvSpPr>
            <p:nvPr/>
          </p:nvSpPr>
          <p:spPr bwMode="auto">
            <a:xfrm>
              <a:off x="1575" y="3421"/>
              <a:ext cx="656" cy="263"/>
            </a:xfrm>
            <a:custGeom>
              <a:avLst/>
              <a:gdLst>
                <a:gd name="T0" fmla="*/ 4 w 656"/>
                <a:gd name="T1" fmla="*/ 263 h 263"/>
                <a:gd name="T2" fmla="*/ 2 w 656"/>
                <a:gd name="T3" fmla="*/ 245 h 263"/>
                <a:gd name="T4" fmla="*/ 0 w 656"/>
                <a:gd name="T5" fmla="*/ 226 h 263"/>
                <a:gd name="T6" fmla="*/ 2 w 656"/>
                <a:gd name="T7" fmla="*/ 218 h 263"/>
                <a:gd name="T8" fmla="*/ 4 w 656"/>
                <a:gd name="T9" fmla="*/ 209 h 263"/>
                <a:gd name="T10" fmla="*/ 7 w 656"/>
                <a:gd name="T11" fmla="*/ 201 h 263"/>
                <a:gd name="T12" fmla="*/ 13 w 656"/>
                <a:gd name="T13" fmla="*/ 192 h 263"/>
                <a:gd name="T14" fmla="*/ 19 w 656"/>
                <a:gd name="T15" fmla="*/ 184 h 263"/>
                <a:gd name="T16" fmla="*/ 28 w 656"/>
                <a:gd name="T17" fmla="*/ 174 h 263"/>
                <a:gd name="T18" fmla="*/ 38 w 656"/>
                <a:gd name="T19" fmla="*/ 167 h 263"/>
                <a:gd name="T20" fmla="*/ 51 w 656"/>
                <a:gd name="T21" fmla="*/ 157 h 263"/>
                <a:gd name="T22" fmla="*/ 82 w 656"/>
                <a:gd name="T23" fmla="*/ 140 h 263"/>
                <a:gd name="T24" fmla="*/ 124 w 656"/>
                <a:gd name="T25" fmla="*/ 121 h 263"/>
                <a:gd name="T26" fmla="*/ 134 w 656"/>
                <a:gd name="T27" fmla="*/ 115 h 263"/>
                <a:gd name="T28" fmla="*/ 151 w 656"/>
                <a:gd name="T29" fmla="*/ 101 h 263"/>
                <a:gd name="T30" fmla="*/ 172 w 656"/>
                <a:gd name="T31" fmla="*/ 84 h 263"/>
                <a:gd name="T32" fmla="*/ 195 w 656"/>
                <a:gd name="T33" fmla="*/ 65 h 263"/>
                <a:gd name="T34" fmla="*/ 218 w 656"/>
                <a:gd name="T35" fmla="*/ 44 h 263"/>
                <a:gd name="T36" fmla="*/ 240 w 656"/>
                <a:gd name="T37" fmla="*/ 26 h 263"/>
                <a:gd name="T38" fmla="*/ 257 w 656"/>
                <a:gd name="T39" fmla="*/ 13 h 263"/>
                <a:gd name="T40" fmla="*/ 268 w 656"/>
                <a:gd name="T41" fmla="*/ 7 h 263"/>
                <a:gd name="T42" fmla="*/ 299 w 656"/>
                <a:gd name="T43" fmla="*/ 2 h 263"/>
                <a:gd name="T44" fmla="*/ 330 w 656"/>
                <a:gd name="T45" fmla="*/ 0 h 263"/>
                <a:gd name="T46" fmla="*/ 362 w 656"/>
                <a:gd name="T47" fmla="*/ 0 h 263"/>
                <a:gd name="T48" fmla="*/ 393 w 656"/>
                <a:gd name="T49" fmla="*/ 3 h 263"/>
                <a:gd name="T50" fmla="*/ 426 w 656"/>
                <a:gd name="T51" fmla="*/ 9 h 263"/>
                <a:gd name="T52" fmla="*/ 456 w 656"/>
                <a:gd name="T53" fmla="*/ 17 h 263"/>
                <a:gd name="T54" fmla="*/ 487 w 656"/>
                <a:gd name="T55" fmla="*/ 28 h 263"/>
                <a:gd name="T56" fmla="*/ 516 w 656"/>
                <a:gd name="T57" fmla="*/ 40 h 263"/>
                <a:gd name="T58" fmla="*/ 543 w 656"/>
                <a:gd name="T59" fmla="*/ 51 h 263"/>
                <a:gd name="T60" fmla="*/ 568 w 656"/>
                <a:gd name="T61" fmla="*/ 65 h 263"/>
                <a:gd name="T62" fmla="*/ 591 w 656"/>
                <a:gd name="T63" fmla="*/ 80 h 263"/>
                <a:gd name="T64" fmla="*/ 612 w 656"/>
                <a:gd name="T65" fmla="*/ 94 h 263"/>
                <a:gd name="T66" fmla="*/ 629 w 656"/>
                <a:gd name="T67" fmla="*/ 107 h 263"/>
                <a:gd name="T68" fmla="*/ 643 w 656"/>
                <a:gd name="T69" fmla="*/ 121 h 263"/>
                <a:gd name="T70" fmla="*/ 650 w 656"/>
                <a:gd name="T71" fmla="*/ 134 h 263"/>
                <a:gd name="T72" fmla="*/ 656 w 656"/>
                <a:gd name="T73" fmla="*/ 146 h 263"/>
                <a:gd name="T74" fmla="*/ 4 w 656"/>
                <a:gd name="T75" fmla="*/ 263 h 26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56"/>
                <a:gd name="T115" fmla="*/ 0 h 263"/>
                <a:gd name="T116" fmla="*/ 656 w 656"/>
                <a:gd name="T117" fmla="*/ 263 h 26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56" h="263">
                  <a:moveTo>
                    <a:pt x="4" y="263"/>
                  </a:moveTo>
                  <a:lnTo>
                    <a:pt x="2" y="245"/>
                  </a:lnTo>
                  <a:lnTo>
                    <a:pt x="0" y="226"/>
                  </a:lnTo>
                  <a:lnTo>
                    <a:pt x="2" y="218"/>
                  </a:lnTo>
                  <a:lnTo>
                    <a:pt x="4" y="209"/>
                  </a:lnTo>
                  <a:lnTo>
                    <a:pt x="7" y="201"/>
                  </a:lnTo>
                  <a:lnTo>
                    <a:pt x="13" y="192"/>
                  </a:lnTo>
                  <a:lnTo>
                    <a:pt x="19" y="184"/>
                  </a:lnTo>
                  <a:lnTo>
                    <a:pt x="28" y="174"/>
                  </a:lnTo>
                  <a:lnTo>
                    <a:pt x="38" y="167"/>
                  </a:lnTo>
                  <a:lnTo>
                    <a:pt x="51" y="157"/>
                  </a:lnTo>
                  <a:lnTo>
                    <a:pt x="82" y="140"/>
                  </a:lnTo>
                  <a:lnTo>
                    <a:pt x="124" y="121"/>
                  </a:lnTo>
                  <a:lnTo>
                    <a:pt x="134" y="115"/>
                  </a:lnTo>
                  <a:lnTo>
                    <a:pt x="151" y="101"/>
                  </a:lnTo>
                  <a:lnTo>
                    <a:pt x="172" y="84"/>
                  </a:lnTo>
                  <a:lnTo>
                    <a:pt x="195" y="65"/>
                  </a:lnTo>
                  <a:lnTo>
                    <a:pt x="218" y="44"/>
                  </a:lnTo>
                  <a:lnTo>
                    <a:pt x="240" y="26"/>
                  </a:lnTo>
                  <a:lnTo>
                    <a:pt x="257" y="13"/>
                  </a:lnTo>
                  <a:lnTo>
                    <a:pt x="268" y="7"/>
                  </a:lnTo>
                  <a:lnTo>
                    <a:pt x="299" y="2"/>
                  </a:lnTo>
                  <a:lnTo>
                    <a:pt x="330" y="0"/>
                  </a:lnTo>
                  <a:lnTo>
                    <a:pt x="362" y="0"/>
                  </a:lnTo>
                  <a:lnTo>
                    <a:pt x="393" y="3"/>
                  </a:lnTo>
                  <a:lnTo>
                    <a:pt x="426" y="9"/>
                  </a:lnTo>
                  <a:lnTo>
                    <a:pt x="456" y="17"/>
                  </a:lnTo>
                  <a:lnTo>
                    <a:pt x="487" y="28"/>
                  </a:lnTo>
                  <a:lnTo>
                    <a:pt x="516" y="40"/>
                  </a:lnTo>
                  <a:lnTo>
                    <a:pt x="543" y="51"/>
                  </a:lnTo>
                  <a:lnTo>
                    <a:pt x="568" y="65"/>
                  </a:lnTo>
                  <a:lnTo>
                    <a:pt x="591" y="80"/>
                  </a:lnTo>
                  <a:lnTo>
                    <a:pt x="612" y="94"/>
                  </a:lnTo>
                  <a:lnTo>
                    <a:pt x="629" y="107"/>
                  </a:lnTo>
                  <a:lnTo>
                    <a:pt x="643" y="121"/>
                  </a:lnTo>
                  <a:lnTo>
                    <a:pt x="650" y="134"/>
                  </a:lnTo>
                  <a:lnTo>
                    <a:pt x="656" y="146"/>
                  </a:lnTo>
                  <a:lnTo>
                    <a:pt x="4" y="263"/>
                  </a:lnTo>
                  <a:close/>
                </a:path>
              </a:pathLst>
            </a:custGeom>
            <a:solidFill>
              <a:srgbClr val="9900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95" name="Freeform 29"/>
            <p:cNvSpPr>
              <a:spLocks/>
            </p:cNvSpPr>
            <p:nvPr/>
          </p:nvSpPr>
          <p:spPr bwMode="auto">
            <a:xfrm>
              <a:off x="2375" y="2451"/>
              <a:ext cx="1288" cy="749"/>
            </a:xfrm>
            <a:custGeom>
              <a:avLst/>
              <a:gdLst>
                <a:gd name="T0" fmla="*/ 622 w 1288"/>
                <a:gd name="T1" fmla="*/ 169 h 749"/>
                <a:gd name="T2" fmla="*/ 641 w 1288"/>
                <a:gd name="T3" fmla="*/ 154 h 749"/>
                <a:gd name="T4" fmla="*/ 675 w 1288"/>
                <a:gd name="T5" fmla="*/ 115 h 749"/>
                <a:gd name="T6" fmla="*/ 723 w 1288"/>
                <a:gd name="T7" fmla="*/ 56 h 749"/>
                <a:gd name="T8" fmla="*/ 758 w 1288"/>
                <a:gd name="T9" fmla="*/ 19 h 749"/>
                <a:gd name="T10" fmla="*/ 777 w 1288"/>
                <a:gd name="T11" fmla="*/ 4 h 749"/>
                <a:gd name="T12" fmla="*/ 812 w 1288"/>
                <a:gd name="T13" fmla="*/ 0 h 749"/>
                <a:gd name="T14" fmla="*/ 865 w 1288"/>
                <a:gd name="T15" fmla="*/ 2 h 749"/>
                <a:gd name="T16" fmla="*/ 917 w 1288"/>
                <a:gd name="T17" fmla="*/ 14 h 749"/>
                <a:gd name="T18" fmla="*/ 965 w 1288"/>
                <a:gd name="T19" fmla="*/ 33 h 749"/>
                <a:gd name="T20" fmla="*/ 1009 w 1288"/>
                <a:gd name="T21" fmla="*/ 60 h 749"/>
                <a:gd name="T22" fmla="*/ 1052 w 1288"/>
                <a:gd name="T23" fmla="*/ 92 h 749"/>
                <a:gd name="T24" fmla="*/ 1090 w 1288"/>
                <a:gd name="T25" fmla="*/ 129 h 749"/>
                <a:gd name="T26" fmla="*/ 1126 w 1288"/>
                <a:gd name="T27" fmla="*/ 169 h 749"/>
                <a:gd name="T28" fmla="*/ 1172 w 1288"/>
                <a:gd name="T29" fmla="*/ 234 h 749"/>
                <a:gd name="T30" fmla="*/ 1224 w 1288"/>
                <a:gd name="T31" fmla="*/ 319 h 749"/>
                <a:gd name="T32" fmla="*/ 1261 w 1288"/>
                <a:gd name="T33" fmla="*/ 398 h 749"/>
                <a:gd name="T34" fmla="*/ 1282 w 1288"/>
                <a:gd name="T35" fmla="*/ 457 h 749"/>
                <a:gd name="T36" fmla="*/ 1288 w 1288"/>
                <a:gd name="T37" fmla="*/ 488 h 749"/>
                <a:gd name="T38" fmla="*/ 1286 w 1288"/>
                <a:gd name="T39" fmla="*/ 509 h 749"/>
                <a:gd name="T40" fmla="*/ 1276 w 1288"/>
                <a:gd name="T41" fmla="*/ 542 h 749"/>
                <a:gd name="T42" fmla="*/ 1245 w 1288"/>
                <a:gd name="T43" fmla="*/ 588 h 749"/>
                <a:gd name="T44" fmla="*/ 1197 w 1288"/>
                <a:gd name="T45" fmla="*/ 634 h 749"/>
                <a:gd name="T46" fmla="*/ 1130 w 1288"/>
                <a:gd name="T47" fmla="*/ 676 h 749"/>
                <a:gd name="T48" fmla="*/ 1046 w 1288"/>
                <a:gd name="T49" fmla="*/ 710 h 749"/>
                <a:gd name="T50" fmla="*/ 938 w 1288"/>
                <a:gd name="T51" fmla="*/ 735 h 749"/>
                <a:gd name="T52" fmla="*/ 846 w 1288"/>
                <a:gd name="T53" fmla="*/ 747 h 749"/>
                <a:gd name="T54" fmla="*/ 777 w 1288"/>
                <a:gd name="T55" fmla="*/ 749 h 749"/>
                <a:gd name="T56" fmla="*/ 725 w 1288"/>
                <a:gd name="T57" fmla="*/ 745 h 749"/>
                <a:gd name="T58" fmla="*/ 693 w 1288"/>
                <a:gd name="T59" fmla="*/ 732 h 749"/>
                <a:gd name="T60" fmla="*/ 660 w 1288"/>
                <a:gd name="T61" fmla="*/ 710 h 749"/>
                <a:gd name="T62" fmla="*/ 626 w 1288"/>
                <a:gd name="T63" fmla="*/ 695 h 749"/>
                <a:gd name="T64" fmla="*/ 478 w 1288"/>
                <a:gd name="T65" fmla="*/ 676 h 749"/>
                <a:gd name="T66" fmla="*/ 305 w 1288"/>
                <a:gd name="T67" fmla="*/ 653 h 749"/>
                <a:gd name="T68" fmla="*/ 219 w 1288"/>
                <a:gd name="T69" fmla="*/ 639 h 749"/>
                <a:gd name="T70" fmla="*/ 171 w 1288"/>
                <a:gd name="T71" fmla="*/ 622 h 749"/>
                <a:gd name="T72" fmla="*/ 140 w 1288"/>
                <a:gd name="T73" fmla="*/ 603 h 749"/>
                <a:gd name="T74" fmla="*/ 107 w 1288"/>
                <a:gd name="T75" fmla="*/ 576 h 749"/>
                <a:gd name="T76" fmla="*/ 65 w 1288"/>
                <a:gd name="T77" fmla="*/ 538 h 749"/>
                <a:gd name="T78" fmla="*/ 31 w 1288"/>
                <a:gd name="T79" fmla="*/ 503 h 749"/>
                <a:gd name="T80" fmla="*/ 13 w 1288"/>
                <a:gd name="T81" fmla="*/ 467 h 749"/>
                <a:gd name="T82" fmla="*/ 2 w 1288"/>
                <a:gd name="T83" fmla="*/ 421 h 749"/>
                <a:gd name="T84" fmla="*/ 0 w 1288"/>
                <a:gd name="T85" fmla="*/ 378 h 749"/>
                <a:gd name="T86" fmla="*/ 10 w 1288"/>
                <a:gd name="T87" fmla="*/ 340 h 749"/>
                <a:gd name="T88" fmla="*/ 31 w 1288"/>
                <a:gd name="T89" fmla="*/ 305 h 749"/>
                <a:gd name="T90" fmla="*/ 61 w 1288"/>
                <a:gd name="T91" fmla="*/ 275 h 749"/>
                <a:gd name="T92" fmla="*/ 105 w 1288"/>
                <a:gd name="T93" fmla="*/ 244 h 749"/>
                <a:gd name="T94" fmla="*/ 161 w 1288"/>
                <a:gd name="T95" fmla="*/ 217 h 749"/>
                <a:gd name="T96" fmla="*/ 215 w 1288"/>
                <a:gd name="T97" fmla="*/ 196 h 749"/>
                <a:gd name="T98" fmla="*/ 263 w 1288"/>
                <a:gd name="T99" fmla="*/ 186 h 749"/>
                <a:gd name="T100" fmla="*/ 340 w 1288"/>
                <a:gd name="T101" fmla="*/ 181 h 749"/>
                <a:gd name="T102" fmla="*/ 451 w 1288"/>
                <a:gd name="T103" fmla="*/ 183 h 749"/>
                <a:gd name="T104" fmla="*/ 533 w 1288"/>
                <a:gd name="T105" fmla="*/ 181 h 749"/>
                <a:gd name="T106" fmla="*/ 587 w 1288"/>
                <a:gd name="T107" fmla="*/ 175 h 74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288"/>
                <a:gd name="T163" fmla="*/ 0 h 749"/>
                <a:gd name="T164" fmla="*/ 1288 w 1288"/>
                <a:gd name="T165" fmla="*/ 749 h 74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288" h="749">
                  <a:moveTo>
                    <a:pt x="612" y="171"/>
                  </a:moveTo>
                  <a:lnTo>
                    <a:pt x="622" y="169"/>
                  </a:lnTo>
                  <a:lnTo>
                    <a:pt x="631" y="162"/>
                  </a:lnTo>
                  <a:lnTo>
                    <a:pt x="641" y="154"/>
                  </a:lnTo>
                  <a:lnTo>
                    <a:pt x="652" y="142"/>
                  </a:lnTo>
                  <a:lnTo>
                    <a:pt x="675" y="115"/>
                  </a:lnTo>
                  <a:lnTo>
                    <a:pt x="700" y="87"/>
                  </a:lnTo>
                  <a:lnTo>
                    <a:pt x="723" y="56"/>
                  </a:lnTo>
                  <a:lnTo>
                    <a:pt x="746" y="29"/>
                  </a:lnTo>
                  <a:lnTo>
                    <a:pt x="758" y="19"/>
                  </a:lnTo>
                  <a:lnTo>
                    <a:pt x="768" y="10"/>
                  </a:lnTo>
                  <a:lnTo>
                    <a:pt x="777" y="4"/>
                  </a:lnTo>
                  <a:lnTo>
                    <a:pt x="785" y="2"/>
                  </a:lnTo>
                  <a:lnTo>
                    <a:pt x="812" y="0"/>
                  </a:lnTo>
                  <a:lnTo>
                    <a:pt x="839" y="0"/>
                  </a:lnTo>
                  <a:lnTo>
                    <a:pt x="865" y="2"/>
                  </a:lnTo>
                  <a:lnTo>
                    <a:pt x="892" y="6"/>
                  </a:lnTo>
                  <a:lnTo>
                    <a:pt x="917" y="14"/>
                  </a:lnTo>
                  <a:lnTo>
                    <a:pt x="940" y="23"/>
                  </a:lnTo>
                  <a:lnTo>
                    <a:pt x="965" y="33"/>
                  </a:lnTo>
                  <a:lnTo>
                    <a:pt x="986" y="46"/>
                  </a:lnTo>
                  <a:lnTo>
                    <a:pt x="1009" y="60"/>
                  </a:lnTo>
                  <a:lnTo>
                    <a:pt x="1030" y="75"/>
                  </a:lnTo>
                  <a:lnTo>
                    <a:pt x="1052" y="92"/>
                  </a:lnTo>
                  <a:lnTo>
                    <a:pt x="1071" y="112"/>
                  </a:lnTo>
                  <a:lnTo>
                    <a:pt x="1090" y="129"/>
                  </a:lnTo>
                  <a:lnTo>
                    <a:pt x="1109" y="150"/>
                  </a:lnTo>
                  <a:lnTo>
                    <a:pt x="1126" y="169"/>
                  </a:lnTo>
                  <a:lnTo>
                    <a:pt x="1142" y="190"/>
                  </a:lnTo>
                  <a:lnTo>
                    <a:pt x="1172" y="234"/>
                  </a:lnTo>
                  <a:lnTo>
                    <a:pt x="1201" y="277"/>
                  </a:lnTo>
                  <a:lnTo>
                    <a:pt x="1224" y="319"/>
                  </a:lnTo>
                  <a:lnTo>
                    <a:pt x="1245" y="359"/>
                  </a:lnTo>
                  <a:lnTo>
                    <a:pt x="1261" y="398"/>
                  </a:lnTo>
                  <a:lnTo>
                    <a:pt x="1274" y="430"/>
                  </a:lnTo>
                  <a:lnTo>
                    <a:pt x="1282" y="457"/>
                  </a:lnTo>
                  <a:lnTo>
                    <a:pt x="1286" y="478"/>
                  </a:lnTo>
                  <a:lnTo>
                    <a:pt x="1288" y="488"/>
                  </a:lnTo>
                  <a:lnTo>
                    <a:pt x="1288" y="497"/>
                  </a:lnTo>
                  <a:lnTo>
                    <a:pt x="1286" y="509"/>
                  </a:lnTo>
                  <a:lnTo>
                    <a:pt x="1284" y="519"/>
                  </a:lnTo>
                  <a:lnTo>
                    <a:pt x="1276" y="542"/>
                  </a:lnTo>
                  <a:lnTo>
                    <a:pt x="1263" y="565"/>
                  </a:lnTo>
                  <a:lnTo>
                    <a:pt x="1245" y="588"/>
                  </a:lnTo>
                  <a:lnTo>
                    <a:pt x="1224" y="611"/>
                  </a:lnTo>
                  <a:lnTo>
                    <a:pt x="1197" y="634"/>
                  </a:lnTo>
                  <a:lnTo>
                    <a:pt x="1167" y="655"/>
                  </a:lnTo>
                  <a:lnTo>
                    <a:pt x="1130" y="676"/>
                  </a:lnTo>
                  <a:lnTo>
                    <a:pt x="1090" y="695"/>
                  </a:lnTo>
                  <a:lnTo>
                    <a:pt x="1046" y="710"/>
                  </a:lnTo>
                  <a:lnTo>
                    <a:pt x="994" y="724"/>
                  </a:lnTo>
                  <a:lnTo>
                    <a:pt x="938" y="735"/>
                  </a:lnTo>
                  <a:lnTo>
                    <a:pt x="879" y="743"/>
                  </a:lnTo>
                  <a:lnTo>
                    <a:pt x="846" y="747"/>
                  </a:lnTo>
                  <a:lnTo>
                    <a:pt x="812" y="747"/>
                  </a:lnTo>
                  <a:lnTo>
                    <a:pt x="777" y="749"/>
                  </a:lnTo>
                  <a:lnTo>
                    <a:pt x="741" y="749"/>
                  </a:lnTo>
                  <a:lnTo>
                    <a:pt x="725" y="745"/>
                  </a:lnTo>
                  <a:lnTo>
                    <a:pt x="710" y="739"/>
                  </a:lnTo>
                  <a:lnTo>
                    <a:pt x="693" y="732"/>
                  </a:lnTo>
                  <a:lnTo>
                    <a:pt x="677" y="722"/>
                  </a:lnTo>
                  <a:lnTo>
                    <a:pt x="660" y="710"/>
                  </a:lnTo>
                  <a:lnTo>
                    <a:pt x="643" y="703"/>
                  </a:lnTo>
                  <a:lnTo>
                    <a:pt x="626" y="695"/>
                  </a:lnTo>
                  <a:lnTo>
                    <a:pt x="610" y="691"/>
                  </a:lnTo>
                  <a:lnTo>
                    <a:pt x="478" y="676"/>
                  </a:lnTo>
                  <a:lnTo>
                    <a:pt x="378" y="662"/>
                  </a:lnTo>
                  <a:lnTo>
                    <a:pt x="305" y="653"/>
                  </a:lnTo>
                  <a:lnTo>
                    <a:pt x="253" y="647"/>
                  </a:lnTo>
                  <a:lnTo>
                    <a:pt x="219" y="639"/>
                  </a:lnTo>
                  <a:lnTo>
                    <a:pt x="192" y="632"/>
                  </a:lnTo>
                  <a:lnTo>
                    <a:pt x="171" y="622"/>
                  </a:lnTo>
                  <a:lnTo>
                    <a:pt x="148" y="609"/>
                  </a:lnTo>
                  <a:lnTo>
                    <a:pt x="140" y="603"/>
                  </a:lnTo>
                  <a:lnTo>
                    <a:pt x="127" y="591"/>
                  </a:lnTo>
                  <a:lnTo>
                    <a:pt x="107" y="576"/>
                  </a:lnTo>
                  <a:lnTo>
                    <a:pt x="86" y="559"/>
                  </a:lnTo>
                  <a:lnTo>
                    <a:pt x="65" y="538"/>
                  </a:lnTo>
                  <a:lnTo>
                    <a:pt x="46" y="520"/>
                  </a:lnTo>
                  <a:lnTo>
                    <a:pt x="31" y="503"/>
                  </a:lnTo>
                  <a:lnTo>
                    <a:pt x="23" y="492"/>
                  </a:lnTo>
                  <a:lnTo>
                    <a:pt x="13" y="467"/>
                  </a:lnTo>
                  <a:lnTo>
                    <a:pt x="6" y="442"/>
                  </a:lnTo>
                  <a:lnTo>
                    <a:pt x="2" y="421"/>
                  </a:lnTo>
                  <a:lnTo>
                    <a:pt x="0" y="398"/>
                  </a:lnTo>
                  <a:lnTo>
                    <a:pt x="0" y="378"/>
                  </a:lnTo>
                  <a:lnTo>
                    <a:pt x="4" y="359"/>
                  </a:lnTo>
                  <a:lnTo>
                    <a:pt x="10" y="340"/>
                  </a:lnTo>
                  <a:lnTo>
                    <a:pt x="19" y="323"/>
                  </a:lnTo>
                  <a:lnTo>
                    <a:pt x="31" y="305"/>
                  </a:lnTo>
                  <a:lnTo>
                    <a:pt x="44" y="290"/>
                  </a:lnTo>
                  <a:lnTo>
                    <a:pt x="61" y="275"/>
                  </a:lnTo>
                  <a:lnTo>
                    <a:pt x="82" y="259"/>
                  </a:lnTo>
                  <a:lnTo>
                    <a:pt x="105" y="244"/>
                  </a:lnTo>
                  <a:lnTo>
                    <a:pt x="132" y="231"/>
                  </a:lnTo>
                  <a:lnTo>
                    <a:pt x="161" y="217"/>
                  </a:lnTo>
                  <a:lnTo>
                    <a:pt x="194" y="204"/>
                  </a:lnTo>
                  <a:lnTo>
                    <a:pt x="215" y="196"/>
                  </a:lnTo>
                  <a:lnTo>
                    <a:pt x="238" y="190"/>
                  </a:lnTo>
                  <a:lnTo>
                    <a:pt x="263" y="186"/>
                  </a:lnTo>
                  <a:lnTo>
                    <a:pt x="288" y="185"/>
                  </a:lnTo>
                  <a:lnTo>
                    <a:pt x="340" y="181"/>
                  </a:lnTo>
                  <a:lnTo>
                    <a:pt x="395" y="181"/>
                  </a:lnTo>
                  <a:lnTo>
                    <a:pt x="451" y="183"/>
                  </a:lnTo>
                  <a:lnTo>
                    <a:pt x="507" y="181"/>
                  </a:lnTo>
                  <a:lnTo>
                    <a:pt x="533" y="181"/>
                  </a:lnTo>
                  <a:lnTo>
                    <a:pt x="560" y="179"/>
                  </a:lnTo>
                  <a:lnTo>
                    <a:pt x="587" y="175"/>
                  </a:lnTo>
                  <a:lnTo>
                    <a:pt x="612" y="17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96" name="Freeform 30"/>
            <p:cNvSpPr>
              <a:spLocks/>
            </p:cNvSpPr>
            <p:nvPr/>
          </p:nvSpPr>
          <p:spPr bwMode="auto">
            <a:xfrm>
              <a:off x="2375" y="2451"/>
              <a:ext cx="1288" cy="749"/>
            </a:xfrm>
            <a:custGeom>
              <a:avLst/>
              <a:gdLst>
                <a:gd name="T0" fmla="*/ 622 w 1288"/>
                <a:gd name="T1" fmla="*/ 169 h 749"/>
                <a:gd name="T2" fmla="*/ 641 w 1288"/>
                <a:gd name="T3" fmla="*/ 154 h 749"/>
                <a:gd name="T4" fmla="*/ 675 w 1288"/>
                <a:gd name="T5" fmla="*/ 115 h 749"/>
                <a:gd name="T6" fmla="*/ 723 w 1288"/>
                <a:gd name="T7" fmla="*/ 56 h 749"/>
                <a:gd name="T8" fmla="*/ 758 w 1288"/>
                <a:gd name="T9" fmla="*/ 19 h 749"/>
                <a:gd name="T10" fmla="*/ 777 w 1288"/>
                <a:gd name="T11" fmla="*/ 4 h 749"/>
                <a:gd name="T12" fmla="*/ 812 w 1288"/>
                <a:gd name="T13" fmla="*/ 0 h 749"/>
                <a:gd name="T14" fmla="*/ 865 w 1288"/>
                <a:gd name="T15" fmla="*/ 2 h 749"/>
                <a:gd name="T16" fmla="*/ 917 w 1288"/>
                <a:gd name="T17" fmla="*/ 14 h 749"/>
                <a:gd name="T18" fmla="*/ 965 w 1288"/>
                <a:gd name="T19" fmla="*/ 33 h 749"/>
                <a:gd name="T20" fmla="*/ 1009 w 1288"/>
                <a:gd name="T21" fmla="*/ 60 h 749"/>
                <a:gd name="T22" fmla="*/ 1052 w 1288"/>
                <a:gd name="T23" fmla="*/ 92 h 749"/>
                <a:gd name="T24" fmla="*/ 1090 w 1288"/>
                <a:gd name="T25" fmla="*/ 129 h 749"/>
                <a:gd name="T26" fmla="*/ 1126 w 1288"/>
                <a:gd name="T27" fmla="*/ 169 h 749"/>
                <a:gd name="T28" fmla="*/ 1172 w 1288"/>
                <a:gd name="T29" fmla="*/ 234 h 749"/>
                <a:gd name="T30" fmla="*/ 1224 w 1288"/>
                <a:gd name="T31" fmla="*/ 319 h 749"/>
                <a:gd name="T32" fmla="*/ 1261 w 1288"/>
                <a:gd name="T33" fmla="*/ 398 h 749"/>
                <a:gd name="T34" fmla="*/ 1282 w 1288"/>
                <a:gd name="T35" fmla="*/ 457 h 749"/>
                <a:gd name="T36" fmla="*/ 1288 w 1288"/>
                <a:gd name="T37" fmla="*/ 488 h 749"/>
                <a:gd name="T38" fmla="*/ 1286 w 1288"/>
                <a:gd name="T39" fmla="*/ 509 h 749"/>
                <a:gd name="T40" fmla="*/ 1276 w 1288"/>
                <a:gd name="T41" fmla="*/ 542 h 749"/>
                <a:gd name="T42" fmla="*/ 1245 w 1288"/>
                <a:gd name="T43" fmla="*/ 588 h 749"/>
                <a:gd name="T44" fmla="*/ 1197 w 1288"/>
                <a:gd name="T45" fmla="*/ 634 h 749"/>
                <a:gd name="T46" fmla="*/ 1130 w 1288"/>
                <a:gd name="T47" fmla="*/ 676 h 749"/>
                <a:gd name="T48" fmla="*/ 1046 w 1288"/>
                <a:gd name="T49" fmla="*/ 710 h 749"/>
                <a:gd name="T50" fmla="*/ 938 w 1288"/>
                <a:gd name="T51" fmla="*/ 735 h 749"/>
                <a:gd name="T52" fmla="*/ 846 w 1288"/>
                <a:gd name="T53" fmla="*/ 747 h 749"/>
                <a:gd name="T54" fmla="*/ 777 w 1288"/>
                <a:gd name="T55" fmla="*/ 749 h 749"/>
                <a:gd name="T56" fmla="*/ 725 w 1288"/>
                <a:gd name="T57" fmla="*/ 745 h 749"/>
                <a:gd name="T58" fmla="*/ 693 w 1288"/>
                <a:gd name="T59" fmla="*/ 732 h 749"/>
                <a:gd name="T60" fmla="*/ 660 w 1288"/>
                <a:gd name="T61" fmla="*/ 710 h 749"/>
                <a:gd name="T62" fmla="*/ 626 w 1288"/>
                <a:gd name="T63" fmla="*/ 695 h 749"/>
                <a:gd name="T64" fmla="*/ 478 w 1288"/>
                <a:gd name="T65" fmla="*/ 676 h 749"/>
                <a:gd name="T66" fmla="*/ 305 w 1288"/>
                <a:gd name="T67" fmla="*/ 653 h 749"/>
                <a:gd name="T68" fmla="*/ 219 w 1288"/>
                <a:gd name="T69" fmla="*/ 639 h 749"/>
                <a:gd name="T70" fmla="*/ 171 w 1288"/>
                <a:gd name="T71" fmla="*/ 622 h 749"/>
                <a:gd name="T72" fmla="*/ 140 w 1288"/>
                <a:gd name="T73" fmla="*/ 603 h 749"/>
                <a:gd name="T74" fmla="*/ 107 w 1288"/>
                <a:gd name="T75" fmla="*/ 576 h 749"/>
                <a:gd name="T76" fmla="*/ 65 w 1288"/>
                <a:gd name="T77" fmla="*/ 538 h 749"/>
                <a:gd name="T78" fmla="*/ 31 w 1288"/>
                <a:gd name="T79" fmla="*/ 503 h 749"/>
                <a:gd name="T80" fmla="*/ 13 w 1288"/>
                <a:gd name="T81" fmla="*/ 467 h 749"/>
                <a:gd name="T82" fmla="*/ 2 w 1288"/>
                <a:gd name="T83" fmla="*/ 421 h 749"/>
                <a:gd name="T84" fmla="*/ 0 w 1288"/>
                <a:gd name="T85" fmla="*/ 378 h 749"/>
                <a:gd name="T86" fmla="*/ 10 w 1288"/>
                <a:gd name="T87" fmla="*/ 340 h 749"/>
                <a:gd name="T88" fmla="*/ 31 w 1288"/>
                <a:gd name="T89" fmla="*/ 305 h 749"/>
                <a:gd name="T90" fmla="*/ 61 w 1288"/>
                <a:gd name="T91" fmla="*/ 275 h 749"/>
                <a:gd name="T92" fmla="*/ 105 w 1288"/>
                <a:gd name="T93" fmla="*/ 244 h 749"/>
                <a:gd name="T94" fmla="*/ 161 w 1288"/>
                <a:gd name="T95" fmla="*/ 217 h 749"/>
                <a:gd name="T96" fmla="*/ 215 w 1288"/>
                <a:gd name="T97" fmla="*/ 196 h 749"/>
                <a:gd name="T98" fmla="*/ 263 w 1288"/>
                <a:gd name="T99" fmla="*/ 186 h 749"/>
                <a:gd name="T100" fmla="*/ 340 w 1288"/>
                <a:gd name="T101" fmla="*/ 181 h 749"/>
                <a:gd name="T102" fmla="*/ 451 w 1288"/>
                <a:gd name="T103" fmla="*/ 183 h 749"/>
                <a:gd name="T104" fmla="*/ 533 w 1288"/>
                <a:gd name="T105" fmla="*/ 181 h 749"/>
                <a:gd name="T106" fmla="*/ 587 w 1288"/>
                <a:gd name="T107" fmla="*/ 175 h 74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288"/>
                <a:gd name="T163" fmla="*/ 0 h 749"/>
                <a:gd name="T164" fmla="*/ 1288 w 1288"/>
                <a:gd name="T165" fmla="*/ 749 h 74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288" h="749">
                  <a:moveTo>
                    <a:pt x="612" y="171"/>
                  </a:moveTo>
                  <a:lnTo>
                    <a:pt x="622" y="169"/>
                  </a:lnTo>
                  <a:lnTo>
                    <a:pt x="631" y="162"/>
                  </a:lnTo>
                  <a:lnTo>
                    <a:pt x="641" y="154"/>
                  </a:lnTo>
                  <a:lnTo>
                    <a:pt x="652" y="142"/>
                  </a:lnTo>
                  <a:lnTo>
                    <a:pt x="675" y="115"/>
                  </a:lnTo>
                  <a:lnTo>
                    <a:pt x="700" y="87"/>
                  </a:lnTo>
                  <a:lnTo>
                    <a:pt x="723" y="56"/>
                  </a:lnTo>
                  <a:lnTo>
                    <a:pt x="746" y="29"/>
                  </a:lnTo>
                  <a:lnTo>
                    <a:pt x="758" y="19"/>
                  </a:lnTo>
                  <a:lnTo>
                    <a:pt x="768" y="10"/>
                  </a:lnTo>
                  <a:lnTo>
                    <a:pt x="777" y="4"/>
                  </a:lnTo>
                  <a:lnTo>
                    <a:pt x="785" y="2"/>
                  </a:lnTo>
                  <a:lnTo>
                    <a:pt x="812" y="0"/>
                  </a:lnTo>
                  <a:lnTo>
                    <a:pt x="839" y="0"/>
                  </a:lnTo>
                  <a:lnTo>
                    <a:pt x="865" y="2"/>
                  </a:lnTo>
                  <a:lnTo>
                    <a:pt x="892" y="6"/>
                  </a:lnTo>
                  <a:lnTo>
                    <a:pt x="917" y="14"/>
                  </a:lnTo>
                  <a:lnTo>
                    <a:pt x="940" y="23"/>
                  </a:lnTo>
                  <a:lnTo>
                    <a:pt x="965" y="33"/>
                  </a:lnTo>
                  <a:lnTo>
                    <a:pt x="986" y="46"/>
                  </a:lnTo>
                  <a:lnTo>
                    <a:pt x="1009" y="60"/>
                  </a:lnTo>
                  <a:lnTo>
                    <a:pt x="1030" y="75"/>
                  </a:lnTo>
                  <a:lnTo>
                    <a:pt x="1052" y="92"/>
                  </a:lnTo>
                  <a:lnTo>
                    <a:pt x="1071" y="112"/>
                  </a:lnTo>
                  <a:lnTo>
                    <a:pt x="1090" y="129"/>
                  </a:lnTo>
                  <a:lnTo>
                    <a:pt x="1109" y="150"/>
                  </a:lnTo>
                  <a:lnTo>
                    <a:pt x="1126" y="169"/>
                  </a:lnTo>
                  <a:lnTo>
                    <a:pt x="1142" y="190"/>
                  </a:lnTo>
                  <a:lnTo>
                    <a:pt x="1172" y="234"/>
                  </a:lnTo>
                  <a:lnTo>
                    <a:pt x="1201" y="277"/>
                  </a:lnTo>
                  <a:lnTo>
                    <a:pt x="1224" y="319"/>
                  </a:lnTo>
                  <a:lnTo>
                    <a:pt x="1245" y="359"/>
                  </a:lnTo>
                  <a:lnTo>
                    <a:pt x="1261" y="398"/>
                  </a:lnTo>
                  <a:lnTo>
                    <a:pt x="1274" y="430"/>
                  </a:lnTo>
                  <a:lnTo>
                    <a:pt x="1282" y="457"/>
                  </a:lnTo>
                  <a:lnTo>
                    <a:pt x="1286" y="478"/>
                  </a:lnTo>
                  <a:lnTo>
                    <a:pt x="1288" y="488"/>
                  </a:lnTo>
                  <a:lnTo>
                    <a:pt x="1288" y="497"/>
                  </a:lnTo>
                  <a:lnTo>
                    <a:pt x="1286" y="509"/>
                  </a:lnTo>
                  <a:lnTo>
                    <a:pt x="1284" y="519"/>
                  </a:lnTo>
                  <a:lnTo>
                    <a:pt x="1276" y="542"/>
                  </a:lnTo>
                  <a:lnTo>
                    <a:pt x="1263" y="565"/>
                  </a:lnTo>
                  <a:lnTo>
                    <a:pt x="1245" y="588"/>
                  </a:lnTo>
                  <a:lnTo>
                    <a:pt x="1224" y="611"/>
                  </a:lnTo>
                  <a:lnTo>
                    <a:pt x="1197" y="634"/>
                  </a:lnTo>
                  <a:lnTo>
                    <a:pt x="1167" y="655"/>
                  </a:lnTo>
                  <a:lnTo>
                    <a:pt x="1130" y="676"/>
                  </a:lnTo>
                  <a:lnTo>
                    <a:pt x="1090" y="695"/>
                  </a:lnTo>
                  <a:lnTo>
                    <a:pt x="1046" y="710"/>
                  </a:lnTo>
                  <a:lnTo>
                    <a:pt x="994" y="724"/>
                  </a:lnTo>
                  <a:lnTo>
                    <a:pt x="938" y="735"/>
                  </a:lnTo>
                  <a:lnTo>
                    <a:pt x="879" y="743"/>
                  </a:lnTo>
                  <a:lnTo>
                    <a:pt x="846" y="747"/>
                  </a:lnTo>
                  <a:lnTo>
                    <a:pt x="812" y="747"/>
                  </a:lnTo>
                  <a:lnTo>
                    <a:pt x="777" y="749"/>
                  </a:lnTo>
                  <a:lnTo>
                    <a:pt x="741" y="749"/>
                  </a:lnTo>
                  <a:lnTo>
                    <a:pt x="725" y="745"/>
                  </a:lnTo>
                  <a:lnTo>
                    <a:pt x="710" y="739"/>
                  </a:lnTo>
                  <a:lnTo>
                    <a:pt x="693" y="732"/>
                  </a:lnTo>
                  <a:lnTo>
                    <a:pt x="677" y="722"/>
                  </a:lnTo>
                  <a:lnTo>
                    <a:pt x="660" y="710"/>
                  </a:lnTo>
                  <a:lnTo>
                    <a:pt x="643" y="703"/>
                  </a:lnTo>
                  <a:lnTo>
                    <a:pt x="626" y="695"/>
                  </a:lnTo>
                  <a:lnTo>
                    <a:pt x="610" y="691"/>
                  </a:lnTo>
                  <a:lnTo>
                    <a:pt x="478" y="676"/>
                  </a:lnTo>
                  <a:lnTo>
                    <a:pt x="378" y="662"/>
                  </a:lnTo>
                  <a:lnTo>
                    <a:pt x="305" y="653"/>
                  </a:lnTo>
                  <a:lnTo>
                    <a:pt x="253" y="647"/>
                  </a:lnTo>
                  <a:lnTo>
                    <a:pt x="219" y="639"/>
                  </a:lnTo>
                  <a:lnTo>
                    <a:pt x="192" y="632"/>
                  </a:lnTo>
                  <a:lnTo>
                    <a:pt x="171" y="622"/>
                  </a:lnTo>
                  <a:lnTo>
                    <a:pt x="148" y="609"/>
                  </a:lnTo>
                  <a:lnTo>
                    <a:pt x="140" y="603"/>
                  </a:lnTo>
                  <a:lnTo>
                    <a:pt x="127" y="591"/>
                  </a:lnTo>
                  <a:lnTo>
                    <a:pt x="107" y="576"/>
                  </a:lnTo>
                  <a:lnTo>
                    <a:pt x="86" y="559"/>
                  </a:lnTo>
                  <a:lnTo>
                    <a:pt x="65" y="538"/>
                  </a:lnTo>
                  <a:lnTo>
                    <a:pt x="46" y="520"/>
                  </a:lnTo>
                  <a:lnTo>
                    <a:pt x="31" y="503"/>
                  </a:lnTo>
                  <a:lnTo>
                    <a:pt x="23" y="492"/>
                  </a:lnTo>
                  <a:lnTo>
                    <a:pt x="13" y="467"/>
                  </a:lnTo>
                  <a:lnTo>
                    <a:pt x="6" y="442"/>
                  </a:lnTo>
                  <a:lnTo>
                    <a:pt x="2" y="421"/>
                  </a:lnTo>
                  <a:lnTo>
                    <a:pt x="0" y="398"/>
                  </a:lnTo>
                  <a:lnTo>
                    <a:pt x="0" y="378"/>
                  </a:lnTo>
                  <a:lnTo>
                    <a:pt x="4" y="359"/>
                  </a:lnTo>
                  <a:lnTo>
                    <a:pt x="10" y="340"/>
                  </a:lnTo>
                  <a:lnTo>
                    <a:pt x="19" y="323"/>
                  </a:lnTo>
                  <a:lnTo>
                    <a:pt x="31" y="305"/>
                  </a:lnTo>
                  <a:lnTo>
                    <a:pt x="44" y="290"/>
                  </a:lnTo>
                  <a:lnTo>
                    <a:pt x="61" y="275"/>
                  </a:lnTo>
                  <a:lnTo>
                    <a:pt x="82" y="259"/>
                  </a:lnTo>
                  <a:lnTo>
                    <a:pt x="105" y="244"/>
                  </a:lnTo>
                  <a:lnTo>
                    <a:pt x="132" y="231"/>
                  </a:lnTo>
                  <a:lnTo>
                    <a:pt x="161" y="217"/>
                  </a:lnTo>
                  <a:lnTo>
                    <a:pt x="194" y="204"/>
                  </a:lnTo>
                  <a:lnTo>
                    <a:pt x="215" y="196"/>
                  </a:lnTo>
                  <a:lnTo>
                    <a:pt x="238" y="190"/>
                  </a:lnTo>
                  <a:lnTo>
                    <a:pt x="263" y="186"/>
                  </a:lnTo>
                  <a:lnTo>
                    <a:pt x="288" y="185"/>
                  </a:lnTo>
                  <a:lnTo>
                    <a:pt x="340" y="181"/>
                  </a:lnTo>
                  <a:lnTo>
                    <a:pt x="395" y="181"/>
                  </a:lnTo>
                  <a:lnTo>
                    <a:pt x="451" y="183"/>
                  </a:lnTo>
                  <a:lnTo>
                    <a:pt x="507" y="181"/>
                  </a:lnTo>
                  <a:lnTo>
                    <a:pt x="533" y="181"/>
                  </a:lnTo>
                  <a:lnTo>
                    <a:pt x="560" y="179"/>
                  </a:lnTo>
                  <a:lnTo>
                    <a:pt x="587" y="175"/>
                  </a:lnTo>
                  <a:lnTo>
                    <a:pt x="612" y="17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97" name="Freeform 31"/>
            <p:cNvSpPr>
              <a:spLocks/>
            </p:cNvSpPr>
            <p:nvPr/>
          </p:nvSpPr>
          <p:spPr bwMode="auto">
            <a:xfrm>
              <a:off x="2555" y="2693"/>
              <a:ext cx="914" cy="330"/>
            </a:xfrm>
            <a:custGeom>
              <a:avLst/>
              <a:gdLst>
                <a:gd name="T0" fmla="*/ 476 w 914"/>
                <a:gd name="T1" fmla="*/ 75 h 330"/>
                <a:gd name="T2" fmla="*/ 568 w 914"/>
                <a:gd name="T3" fmla="*/ 56 h 330"/>
                <a:gd name="T4" fmla="*/ 651 w 914"/>
                <a:gd name="T5" fmla="*/ 37 h 330"/>
                <a:gd name="T6" fmla="*/ 726 w 914"/>
                <a:gd name="T7" fmla="*/ 21 h 330"/>
                <a:gd name="T8" fmla="*/ 789 w 914"/>
                <a:gd name="T9" fmla="*/ 8 h 330"/>
                <a:gd name="T10" fmla="*/ 818 w 914"/>
                <a:gd name="T11" fmla="*/ 4 h 330"/>
                <a:gd name="T12" fmla="*/ 843 w 914"/>
                <a:gd name="T13" fmla="*/ 0 h 330"/>
                <a:gd name="T14" fmla="*/ 864 w 914"/>
                <a:gd name="T15" fmla="*/ 0 h 330"/>
                <a:gd name="T16" fmla="*/ 881 w 914"/>
                <a:gd name="T17" fmla="*/ 0 h 330"/>
                <a:gd name="T18" fmla="*/ 896 w 914"/>
                <a:gd name="T19" fmla="*/ 4 h 330"/>
                <a:gd name="T20" fmla="*/ 906 w 914"/>
                <a:gd name="T21" fmla="*/ 12 h 330"/>
                <a:gd name="T22" fmla="*/ 910 w 914"/>
                <a:gd name="T23" fmla="*/ 15 h 330"/>
                <a:gd name="T24" fmla="*/ 912 w 914"/>
                <a:gd name="T25" fmla="*/ 19 h 330"/>
                <a:gd name="T26" fmla="*/ 914 w 914"/>
                <a:gd name="T27" fmla="*/ 25 h 330"/>
                <a:gd name="T28" fmla="*/ 914 w 914"/>
                <a:gd name="T29" fmla="*/ 33 h 330"/>
                <a:gd name="T30" fmla="*/ 912 w 914"/>
                <a:gd name="T31" fmla="*/ 46 h 330"/>
                <a:gd name="T32" fmla="*/ 906 w 914"/>
                <a:gd name="T33" fmla="*/ 63 h 330"/>
                <a:gd name="T34" fmla="*/ 895 w 914"/>
                <a:gd name="T35" fmla="*/ 83 h 330"/>
                <a:gd name="T36" fmla="*/ 879 w 914"/>
                <a:gd name="T37" fmla="*/ 102 h 330"/>
                <a:gd name="T38" fmla="*/ 860 w 914"/>
                <a:gd name="T39" fmla="*/ 121 h 330"/>
                <a:gd name="T40" fmla="*/ 837 w 914"/>
                <a:gd name="T41" fmla="*/ 142 h 330"/>
                <a:gd name="T42" fmla="*/ 810 w 914"/>
                <a:gd name="T43" fmla="*/ 163 h 330"/>
                <a:gd name="T44" fmla="*/ 779 w 914"/>
                <a:gd name="T45" fmla="*/ 184 h 330"/>
                <a:gd name="T46" fmla="*/ 749 w 914"/>
                <a:gd name="T47" fmla="*/ 204 h 330"/>
                <a:gd name="T48" fmla="*/ 712 w 914"/>
                <a:gd name="T49" fmla="*/ 225 h 330"/>
                <a:gd name="T50" fmla="*/ 676 w 914"/>
                <a:gd name="T51" fmla="*/ 244 h 330"/>
                <a:gd name="T52" fmla="*/ 636 w 914"/>
                <a:gd name="T53" fmla="*/ 261 h 330"/>
                <a:gd name="T54" fmla="*/ 593 w 914"/>
                <a:gd name="T55" fmla="*/ 278 h 330"/>
                <a:gd name="T56" fmla="*/ 549 w 914"/>
                <a:gd name="T57" fmla="*/ 292 h 330"/>
                <a:gd name="T58" fmla="*/ 503 w 914"/>
                <a:gd name="T59" fmla="*/ 305 h 330"/>
                <a:gd name="T60" fmla="*/ 457 w 914"/>
                <a:gd name="T61" fmla="*/ 317 h 330"/>
                <a:gd name="T62" fmla="*/ 411 w 914"/>
                <a:gd name="T63" fmla="*/ 325 h 330"/>
                <a:gd name="T64" fmla="*/ 365 w 914"/>
                <a:gd name="T65" fmla="*/ 328 h 330"/>
                <a:gd name="T66" fmla="*/ 323 w 914"/>
                <a:gd name="T67" fmla="*/ 330 h 330"/>
                <a:gd name="T68" fmla="*/ 280 w 914"/>
                <a:gd name="T69" fmla="*/ 330 h 330"/>
                <a:gd name="T70" fmla="*/ 240 w 914"/>
                <a:gd name="T71" fmla="*/ 328 h 330"/>
                <a:gd name="T72" fmla="*/ 202 w 914"/>
                <a:gd name="T73" fmla="*/ 323 h 330"/>
                <a:gd name="T74" fmla="*/ 167 w 914"/>
                <a:gd name="T75" fmla="*/ 317 h 330"/>
                <a:gd name="T76" fmla="*/ 135 w 914"/>
                <a:gd name="T77" fmla="*/ 309 h 330"/>
                <a:gd name="T78" fmla="*/ 106 w 914"/>
                <a:gd name="T79" fmla="*/ 300 h 330"/>
                <a:gd name="T80" fmla="*/ 79 w 914"/>
                <a:gd name="T81" fmla="*/ 288 h 330"/>
                <a:gd name="T82" fmla="*/ 56 w 914"/>
                <a:gd name="T83" fmla="*/ 277 h 330"/>
                <a:gd name="T84" fmla="*/ 37 w 914"/>
                <a:gd name="T85" fmla="*/ 265 h 330"/>
                <a:gd name="T86" fmla="*/ 21 w 914"/>
                <a:gd name="T87" fmla="*/ 252 h 330"/>
                <a:gd name="T88" fmla="*/ 10 w 914"/>
                <a:gd name="T89" fmla="*/ 238 h 330"/>
                <a:gd name="T90" fmla="*/ 6 w 914"/>
                <a:gd name="T91" fmla="*/ 230 h 330"/>
                <a:gd name="T92" fmla="*/ 2 w 914"/>
                <a:gd name="T93" fmla="*/ 223 h 330"/>
                <a:gd name="T94" fmla="*/ 0 w 914"/>
                <a:gd name="T95" fmla="*/ 217 h 330"/>
                <a:gd name="T96" fmla="*/ 0 w 914"/>
                <a:gd name="T97" fmla="*/ 209 h 330"/>
                <a:gd name="T98" fmla="*/ 0 w 914"/>
                <a:gd name="T99" fmla="*/ 204 h 330"/>
                <a:gd name="T100" fmla="*/ 2 w 914"/>
                <a:gd name="T101" fmla="*/ 196 h 330"/>
                <a:gd name="T102" fmla="*/ 6 w 914"/>
                <a:gd name="T103" fmla="*/ 190 h 330"/>
                <a:gd name="T104" fmla="*/ 10 w 914"/>
                <a:gd name="T105" fmla="*/ 184 h 330"/>
                <a:gd name="T106" fmla="*/ 23 w 914"/>
                <a:gd name="T107" fmla="*/ 173 h 330"/>
                <a:gd name="T108" fmla="*/ 39 w 914"/>
                <a:gd name="T109" fmla="*/ 163 h 330"/>
                <a:gd name="T110" fmla="*/ 60 w 914"/>
                <a:gd name="T111" fmla="*/ 156 h 330"/>
                <a:gd name="T112" fmla="*/ 85 w 914"/>
                <a:gd name="T113" fmla="*/ 148 h 330"/>
                <a:gd name="T114" fmla="*/ 114 w 914"/>
                <a:gd name="T115" fmla="*/ 140 h 330"/>
                <a:gd name="T116" fmla="*/ 144 w 914"/>
                <a:gd name="T117" fmla="*/ 133 h 330"/>
                <a:gd name="T118" fmla="*/ 215 w 914"/>
                <a:gd name="T119" fmla="*/ 119 h 330"/>
                <a:gd name="T120" fmla="*/ 296 w 914"/>
                <a:gd name="T121" fmla="*/ 106 h 330"/>
                <a:gd name="T122" fmla="*/ 384 w 914"/>
                <a:gd name="T123" fmla="*/ 92 h 330"/>
                <a:gd name="T124" fmla="*/ 476 w 914"/>
                <a:gd name="T125" fmla="*/ 75 h 33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914"/>
                <a:gd name="T190" fmla="*/ 0 h 330"/>
                <a:gd name="T191" fmla="*/ 914 w 914"/>
                <a:gd name="T192" fmla="*/ 330 h 33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914" h="330">
                  <a:moveTo>
                    <a:pt x="476" y="75"/>
                  </a:moveTo>
                  <a:lnTo>
                    <a:pt x="568" y="56"/>
                  </a:lnTo>
                  <a:lnTo>
                    <a:pt x="651" y="37"/>
                  </a:lnTo>
                  <a:lnTo>
                    <a:pt x="726" y="21"/>
                  </a:lnTo>
                  <a:lnTo>
                    <a:pt x="789" y="8"/>
                  </a:lnTo>
                  <a:lnTo>
                    <a:pt x="818" y="4"/>
                  </a:lnTo>
                  <a:lnTo>
                    <a:pt x="843" y="0"/>
                  </a:lnTo>
                  <a:lnTo>
                    <a:pt x="864" y="0"/>
                  </a:lnTo>
                  <a:lnTo>
                    <a:pt x="881" y="0"/>
                  </a:lnTo>
                  <a:lnTo>
                    <a:pt x="896" y="4"/>
                  </a:lnTo>
                  <a:lnTo>
                    <a:pt x="906" y="12"/>
                  </a:lnTo>
                  <a:lnTo>
                    <a:pt x="910" y="15"/>
                  </a:lnTo>
                  <a:lnTo>
                    <a:pt x="912" y="19"/>
                  </a:lnTo>
                  <a:lnTo>
                    <a:pt x="914" y="25"/>
                  </a:lnTo>
                  <a:lnTo>
                    <a:pt x="914" y="33"/>
                  </a:lnTo>
                  <a:lnTo>
                    <a:pt x="912" y="46"/>
                  </a:lnTo>
                  <a:lnTo>
                    <a:pt x="906" y="63"/>
                  </a:lnTo>
                  <a:lnTo>
                    <a:pt x="895" y="83"/>
                  </a:lnTo>
                  <a:lnTo>
                    <a:pt x="879" y="102"/>
                  </a:lnTo>
                  <a:lnTo>
                    <a:pt x="860" y="121"/>
                  </a:lnTo>
                  <a:lnTo>
                    <a:pt x="837" y="142"/>
                  </a:lnTo>
                  <a:lnTo>
                    <a:pt x="810" y="163"/>
                  </a:lnTo>
                  <a:lnTo>
                    <a:pt x="779" y="184"/>
                  </a:lnTo>
                  <a:lnTo>
                    <a:pt x="749" y="204"/>
                  </a:lnTo>
                  <a:lnTo>
                    <a:pt x="712" y="225"/>
                  </a:lnTo>
                  <a:lnTo>
                    <a:pt x="676" y="244"/>
                  </a:lnTo>
                  <a:lnTo>
                    <a:pt x="636" y="261"/>
                  </a:lnTo>
                  <a:lnTo>
                    <a:pt x="593" y="278"/>
                  </a:lnTo>
                  <a:lnTo>
                    <a:pt x="549" y="292"/>
                  </a:lnTo>
                  <a:lnTo>
                    <a:pt x="503" y="305"/>
                  </a:lnTo>
                  <a:lnTo>
                    <a:pt x="457" y="317"/>
                  </a:lnTo>
                  <a:lnTo>
                    <a:pt x="411" y="325"/>
                  </a:lnTo>
                  <a:lnTo>
                    <a:pt x="365" y="328"/>
                  </a:lnTo>
                  <a:lnTo>
                    <a:pt x="323" y="330"/>
                  </a:lnTo>
                  <a:lnTo>
                    <a:pt x="280" y="330"/>
                  </a:lnTo>
                  <a:lnTo>
                    <a:pt x="240" y="328"/>
                  </a:lnTo>
                  <a:lnTo>
                    <a:pt x="202" y="323"/>
                  </a:lnTo>
                  <a:lnTo>
                    <a:pt x="167" y="317"/>
                  </a:lnTo>
                  <a:lnTo>
                    <a:pt x="135" y="309"/>
                  </a:lnTo>
                  <a:lnTo>
                    <a:pt x="106" y="300"/>
                  </a:lnTo>
                  <a:lnTo>
                    <a:pt x="79" y="288"/>
                  </a:lnTo>
                  <a:lnTo>
                    <a:pt x="56" y="277"/>
                  </a:lnTo>
                  <a:lnTo>
                    <a:pt x="37" y="265"/>
                  </a:lnTo>
                  <a:lnTo>
                    <a:pt x="21" y="252"/>
                  </a:lnTo>
                  <a:lnTo>
                    <a:pt x="10" y="238"/>
                  </a:lnTo>
                  <a:lnTo>
                    <a:pt x="6" y="230"/>
                  </a:lnTo>
                  <a:lnTo>
                    <a:pt x="2" y="223"/>
                  </a:lnTo>
                  <a:lnTo>
                    <a:pt x="0" y="217"/>
                  </a:lnTo>
                  <a:lnTo>
                    <a:pt x="0" y="209"/>
                  </a:lnTo>
                  <a:lnTo>
                    <a:pt x="0" y="204"/>
                  </a:lnTo>
                  <a:lnTo>
                    <a:pt x="2" y="196"/>
                  </a:lnTo>
                  <a:lnTo>
                    <a:pt x="6" y="190"/>
                  </a:lnTo>
                  <a:lnTo>
                    <a:pt x="10" y="184"/>
                  </a:lnTo>
                  <a:lnTo>
                    <a:pt x="23" y="173"/>
                  </a:lnTo>
                  <a:lnTo>
                    <a:pt x="39" y="163"/>
                  </a:lnTo>
                  <a:lnTo>
                    <a:pt x="60" y="156"/>
                  </a:lnTo>
                  <a:lnTo>
                    <a:pt x="85" y="148"/>
                  </a:lnTo>
                  <a:lnTo>
                    <a:pt x="114" y="140"/>
                  </a:lnTo>
                  <a:lnTo>
                    <a:pt x="144" y="133"/>
                  </a:lnTo>
                  <a:lnTo>
                    <a:pt x="215" y="119"/>
                  </a:lnTo>
                  <a:lnTo>
                    <a:pt x="296" y="106"/>
                  </a:lnTo>
                  <a:lnTo>
                    <a:pt x="384" y="92"/>
                  </a:lnTo>
                  <a:lnTo>
                    <a:pt x="476" y="75"/>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898" name="Freeform 32"/>
            <p:cNvSpPr>
              <a:spLocks/>
            </p:cNvSpPr>
            <p:nvPr/>
          </p:nvSpPr>
          <p:spPr bwMode="auto">
            <a:xfrm>
              <a:off x="2555" y="2693"/>
              <a:ext cx="914" cy="330"/>
            </a:xfrm>
            <a:custGeom>
              <a:avLst/>
              <a:gdLst>
                <a:gd name="T0" fmla="*/ 476 w 914"/>
                <a:gd name="T1" fmla="*/ 75 h 330"/>
                <a:gd name="T2" fmla="*/ 568 w 914"/>
                <a:gd name="T3" fmla="*/ 56 h 330"/>
                <a:gd name="T4" fmla="*/ 651 w 914"/>
                <a:gd name="T5" fmla="*/ 37 h 330"/>
                <a:gd name="T6" fmla="*/ 726 w 914"/>
                <a:gd name="T7" fmla="*/ 21 h 330"/>
                <a:gd name="T8" fmla="*/ 789 w 914"/>
                <a:gd name="T9" fmla="*/ 8 h 330"/>
                <a:gd name="T10" fmla="*/ 818 w 914"/>
                <a:gd name="T11" fmla="*/ 4 h 330"/>
                <a:gd name="T12" fmla="*/ 843 w 914"/>
                <a:gd name="T13" fmla="*/ 0 h 330"/>
                <a:gd name="T14" fmla="*/ 864 w 914"/>
                <a:gd name="T15" fmla="*/ 0 h 330"/>
                <a:gd name="T16" fmla="*/ 881 w 914"/>
                <a:gd name="T17" fmla="*/ 0 h 330"/>
                <a:gd name="T18" fmla="*/ 896 w 914"/>
                <a:gd name="T19" fmla="*/ 4 h 330"/>
                <a:gd name="T20" fmla="*/ 906 w 914"/>
                <a:gd name="T21" fmla="*/ 12 h 330"/>
                <a:gd name="T22" fmla="*/ 910 w 914"/>
                <a:gd name="T23" fmla="*/ 15 h 330"/>
                <a:gd name="T24" fmla="*/ 912 w 914"/>
                <a:gd name="T25" fmla="*/ 19 h 330"/>
                <a:gd name="T26" fmla="*/ 914 w 914"/>
                <a:gd name="T27" fmla="*/ 25 h 330"/>
                <a:gd name="T28" fmla="*/ 914 w 914"/>
                <a:gd name="T29" fmla="*/ 33 h 330"/>
                <a:gd name="T30" fmla="*/ 912 w 914"/>
                <a:gd name="T31" fmla="*/ 46 h 330"/>
                <a:gd name="T32" fmla="*/ 906 w 914"/>
                <a:gd name="T33" fmla="*/ 63 h 330"/>
                <a:gd name="T34" fmla="*/ 895 w 914"/>
                <a:gd name="T35" fmla="*/ 83 h 330"/>
                <a:gd name="T36" fmla="*/ 879 w 914"/>
                <a:gd name="T37" fmla="*/ 102 h 330"/>
                <a:gd name="T38" fmla="*/ 860 w 914"/>
                <a:gd name="T39" fmla="*/ 121 h 330"/>
                <a:gd name="T40" fmla="*/ 837 w 914"/>
                <a:gd name="T41" fmla="*/ 142 h 330"/>
                <a:gd name="T42" fmla="*/ 810 w 914"/>
                <a:gd name="T43" fmla="*/ 163 h 330"/>
                <a:gd name="T44" fmla="*/ 779 w 914"/>
                <a:gd name="T45" fmla="*/ 184 h 330"/>
                <a:gd name="T46" fmla="*/ 749 w 914"/>
                <a:gd name="T47" fmla="*/ 204 h 330"/>
                <a:gd name="T48" fmla="*/ 712 w 914"/>
                <a:gd name="T49" fmla="*/ 225 h 330"/>
                <a:gd name="T50" fmla="*/ 676 w 914"/>
                <a:gd name="T51" fmla="*/ 244 h 330"/>
                <a:gd name="T52" fmla="*/ 636 w 914"/>
                <a:gd name="T53" fmla="*/ 261 h 330"/>
                <a:gd name="T54" fmla="*/ 593 w 914"/>
                <a:gd name="T55" fmla="*/ 278 h 330"/>
                <a:gd name="T56" fmla="*/ 549 w 914"/>
                <a:gd name="T57" fmla="*/ 292 h 330"/>
                <a:gd name="T58" fmla="*/ 503 w 914"/>
                <a:gd name="T59" fmla="*/ 305 h 330"/>
                <a:gd name="T60" fmla="*/ 457 w 914"/>
                <a:gd name="T61" fmla="*/ 317 h 330"/>
                <a:gd name="T62" fmla="*/ 411 w 914"/>
                <a:gd name="T63" fmla="*/ 325 h 330"/>
                <a:gd name="T64" fmla="*/ 365 w 914"/>
                <a:gd name="T65" fmla="*/ 328 h 330"/>
                <a:gd name="T66" fmla="*/ 323 w 914"/>
                <a:gd name="T67" fmla="*/ 330 h 330"/>
                <a:gd name="T68" fmla="*/ 280 w 914"/>
                <a:gd name="T69" fmla="*/ 330 h 330"/>
                <a:gd name="T70" fmla="*/ 240 w 914"/>
                <a:gd name="T71" fmla="*/ 328 h 330"/>
                <a:gd name="T72" fmla="*/ 202 w 914"/>
                <a:gd name="T73" fmla="*/ 323 h 330"/>
                <a:gd name="T74" fmla="*/ 167 w 914"/>
                <a:gd name="T75" fmla="*/ 317 h 330"/>
                <a:gd name="T76" fmla="*/ 135 w 914"/>
                <a:gd name="T77" fmla="*/ 309 h 330"/>
                <a:gd name="T78" fmla="*/ 106 w 914"/>
                <a:gd name="T79" fmla="*/ 300 h 330"/>
                <a:gd name="T80" fmla="*/ 79 w 914"/>
                <a:gd name="T81" fmla="*/ 288 h 330"/>
                <a:gd name="T82" fmla="*/ 56 w 914"/>
                <a:gd name="T83" fmla="*/ 277 h 330"/>
                <a:gd name="T84" fmla="*/ 37 w 914"/>
                <a:gd name="T85" fmla="*/ 265 h 330"/>
                <a:gd name="T86" fmla="*/ 21 w 914"/>
                <a:gd name="T87" fmla="*/ 252 h 330"/>
                <a:gd name="T88" fmla="*/ 10 w 914"/>
                <a:gd name="T89" fmla="*/ 238 h 330"/>
                <a:gd name="T90" fmla="*/ 6 w 914"/>
                <a:gd name="T91" fmla="*/ 230 h 330"/>
                <a:gd name="T92" fmla="*/ 2 w 914"/>
                <a:gd name="T93" fmla="*/ 223 h 330"/>
                <a:gd name="T94" fmla="*/ 0 w 914"/>
                <a:gd name="T95" fmla="*/ 217 h 330"/>
                <a:gd name="T96" fmla="*/ 0 w 914"/>
                <a:gd name="T97" fmla="*/ 209 h 330"/>
                <a:gd name="T98" fmla="*/ 0 w 914"/>
                <a:gd name="T99" fmla="*/ 204 h 330"/>
                <a:gd name="T100" fmla="*/ 2 w 914"/>
                <a:gd name="T101" fmla="*/ 196 h 330"/>
                <a:gd name="T102" fmla="*/ 6 w 914"/>
                <a:gd name="T103" fmla="*/ 190 h 330"/>
                <a:gd name="T104" fmla="*/ 10 w 914"/>
                <a:gd name="T105" fmla="*/ 184 h 330"/>
                <a:gd name="T106" fmla="*/ 23 w 914"/>
                <a:gd name="T107" fmla="*/ 173 h 330"/>
                <a:gd name="T108" fmla="*/ 39 w 914"/>
                <a:gd name="T109" fmla="*/ 163 h 330"/>
                <a:gd name="T110" fmla="*/ 60 w 914"/>
                <a:gd name="T111" fmla="*/ 156 h 330"/>
                <a:gd name="T112" fmla="*/ 85 w 914"/>
                <a:gd name="T113" fmla="*/ 148 h 330"/>
                <a:gd name="T114" fmla="*/ 114 w 914"/>
                <a:gd name="T115" fmla="*/ 140 h 330"/>
                <a:gd name="T116" fmla="*/ 144 w 914"/>
                <a:gd name="T117" fmla="*/ 133 h 330"/>
                <a:gd name="T118" fmla="*/ 215 w 914"/>
                <a:gd name="T119" fmla="*/ 119 h 330"/>
                <a:gd name="T120" fmla="*/ 296 w 914"/>
                <a:gd name="T121" fmla="*/ 106 h 330"/>
                <a:gd name="T122" fmla="*/ 384 w 914"/>
                <a:gd name="T123" fmla="*/ 92 h 330"/>
                <a:gd name="T124" fmla="*/ 476 w 914"/>
                <a:gd name="T125" fmla="*/ 75 h 33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914"/>
                <a:gd name="T190" fmla="*/ 0 h 330"/>
                <a:gd name="T191" fmla="*/ 914 w 914"/>
                <a:gd name="T192" fmla="*/ 330 h 33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914" h="330">
                  <a:moveTo>
                    <a:pt x="476" y="75"/>
                  </a:moveTo>
                  <a:lnTo>
                    <a:pt x="568" y="56"/>
                  </a:lnTo>
                  <a:lnTo>
                    <a:pt x="651" y="37"/>
                  </a:lnTo>
                  <a:lnTo>
                    <a:pt x="726" y="21"/>
                  </a:lnTo>
                  <a:lnTo>
                    <a:pt x="789" y="8"/>
                  </a:lnTo>
                  <a:lnTo>
                    <a:pt x="818" y="4"/>
                  </a:lnTo>
                  <a:lnTo>
                    <a:pt x="843" y="0"/>
                  </a:lnTo>
                  <a:lnTo>
                    <a:pt x="864" y="0"/>
                  </a:lnTo>
                  <a:lnTo>
                    <a:pt x="881" y="0"/>
                  </a:lnTo>
                  <a:lnTo>
                    <a:pt x="896" y="4"/>
                  </a:lnTo>
                  <a:lnTo>
                    <a:pt x="906" y="12"/>
                  </a:lnTo>
                  <a:lnTo>
                    <a:pt x="910" y="15"/>
                  </a:lnTo>
                  <a:lnTo>
                    <a:pt x="912" y="19"/>
                  </a:lnTo>
                  <a:lnTo>
                    <a:pt x="914" y="25"/>
                  </a:lnTo>
                  <a:lnTo>
                    <a:pt x="914" y="33"/>
                  </a:lnTo>
                  <a:lnTo>
                    <a:pt x="912" y="46"/>
                  </a:lnTo>
                  <a:lnTo>
                    <a:pt x="906" y="63"/>
                  </a:lnTo>
                  <a:lnTo>
                    <a:pt x="895" y="83"/>
                  </a:lnTo>
                  <a:lnTo>
                    <a:pt x="879" y="102"/>
                  </a:lnTo>
                  <a:lnTo>
                    <a:pt x="860" y="121"/>
                  </a:lnTo>
                  <a:lnTo>
                    <a:pt x="837" y="142"/>
                  </a:lnTo>
                  <a:lnTo>
                    <a:pt x="810" y="163"/>
                  </a:lnTo>
                  <a:lnTo>
                    <a:pt x="779" y="184"/>
                  </a:lnTo>
                  <a:lnTo>
                    <a:pt x="749" y="204"/>
                  </a:lnTo>
                  <a:lnTo>
                    <a:pt x="712" y="225"/>
                  </a:lnTo>
                  <a:lnTo>
                    <a:pt x="676" y="244"/>
                  </a:lnTo>
                  <a:lnTo>
                    <a:pt x="636" y="261"/>
                  </a:lnTo>
                  <a:lnTo>
                    <a:pt x="593" y="278"/>
                  </a:lnTo>
                  <a:lnTo>
                    <a:pt x="549" y="292"/>
                  </a:lnTo>
                  <a:lnTo>
                    <a:pt x="503" y="305"/>
                  </a:lnTo>
                  <a:lnTo>
                    <a:pt x="457" y="317"/>
                  </a:lnTo>
                  <a:lnTo>
                    <a:pt x="411" y="325"/>
                  </a:lnTo>
                  <a:lnTo>
                    <a:pt x="365" y="328"/>
                  </a:lnTo>
                  <a:lnTo>
                    <a:pt x="323" y="330"/>
                  </a:lnTo>
                  <a:lnTo>
                    <a:pt x="280" y="330"/>
                  </a:lnTo>
                  <a:lnTo>
                    <a:pt x="240" y="328"/>
                  </a:lnTo>
                  <a:lnTo>
                    <a:pt x="202" y="323"/>
                  </a:lnTo>
                  <a:lnTo>
                    <a:pt x="167" y="317"/>
                  </a:lnTo>
                  <a:lnTo>
                    <a:pt x="135" y="309"/>
                  </a:lnTo>
                  <a:lnTo>
                    <a:pt x="106" y="300"/>
                  </a:lnTo>
                  <a:lnTo>
                    <a:pt x="79" y="288"/>
                  </a:lnTo>
                  <a:lnTo>
                    <a:pt x="56" y="277"/>
                  </a:lnTo>
                  <a:lnTo>
                    <a:pt x="37" y="265"/>
                  </a:lnTo>
                  <a:lnTo>
                    <a:pt x="21" y="252"/>
                  </a:lnTo>
                  <a:lnTo>
                    <a:pt x="10" y="238"/>
                  </a:lnTo>
                  <a:lnTo>
                    <a:pt x="6" y="230"/>
                  </a:lnTo>
                  <a:lnTo>
                    <a:pt x="2" y="223"/>
                  </a:lnTo>
                  <a:lnTo>
                    <a:pt x="0" y="217"/>
                  </a:lnTo>
                  <a:lnTo>
                    <a:pt x="0" y="209"/>
                  </a:lnTo>
                  <a:lnTo>
                    <a:pt x="0" y="204"/>
                  </a:lnTo>
                  <a:lnTo>
                    <a:pt x="2" y="196"/>
                  </a:lnTo>
                  <a:lnTo>
                    <a:pt x="6" y="190"/>
                  </a:lnTo>
                  <a:lnTo>
                    <a:pt x="10" y="184"/>
                  </a:lnTo>
                  <a:lnTo>
                    <a:pt x="23" y="173"/>
                  </a:lnTo>
                  <a:lnTo>
                    <a:pt x="39" y="163"/>
                  </a:lnTo>
                  <a:lnTo>
                    <a:pt x="60" y="156"/>
                  </a:lnTo>
                  <a:lnTo>
                    <a:pt x="85" y="148"/>
                  </a:lnTo>
                  <a:lnTo>
                    <a:pt x="114" y="140"/>
                  </a:lnTo>
                  <a:lnTo>
                    <a:pt x="144" y="133"/>
                  </a:lnTo>
                  <a:lnTo>
                    <a:pt x="215" y="119"/>
                  </a:lnTo>
                  <a:lnTo>
                    <a:pt x="296" y="106"/>
                  </a:lnTo>
                  <a:lnTo>
                    <a:pt x="384" y="92"/>
                  </a:lnTo>
                  <a:lnTo>
                    <a:pt x="476" y="75"/>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899" name="Freeform 33"/>
            <p:cNvSpPr>
              <a:spLocks/>
            </p:cNvSpPr>
            <p:nvPr/>
          </p:nvSpPr>
          <p:spPr bwMode="auto">
            <a:xfrm>
              <a:off x="3908" y="2037"/>
              <a:ext cx="1232" cy="1230"/>
            </a:xfrm>
            <a:custGeom>
              <a:avLst/>
              <a:gdLst>
                <a:gd name="T0" fmla="*/ 0 w 1232"/>
                <a:gd name="T1" fmla="*/ 1230 h 1230"/>
                <a:gd name="T2" fmla="*/ 16 w 1232"/>
                <a:gd name="T3" fmla="*/ 1190 h 1230"/>
                <a:gd name="T4" fmla="*/ 29 w 1232"/>
                <a:gd name="T5" fmla="*/ 1146 h 1230"/>
                <a:gd name="T6" fmla="*/ 39 w 1232"/>
                <a:gd name="T7" fmla="*/ 1101 h 1230"/>
                <a:gd name="T8" fmla="*/ 48 w 1232"/>
                <a:gd name="T9" fmla="*/ 1055 h 1230"/>
                <a:gd name="T10" fmla="*/ 56 w 1232"/>
                <a:gd name="T11" fmla="*/ 1009 h 1230"/>
                <a:gd name="T12" fmla="*/ 62 w 1232"/>
                <a:gd name="T13" fmla="*/ 965 h 1230"/>
                <a:gd name="T14" fmla="*/ 69 w 1232"/>
                <a:gd name="T15" fmla="*/ 923 h 1230"/>
                <a:gd name="T16" fmla="*/ 75 w 1232"/>
                <a:gd name="T17" fmla="*/ 885 h 1230"/>
                <a:gd name="T18" fmla="*/ 79 w 1232"/>
                <a:gd name="T19" fmla="*/ 852 h 1230"/>
                <a:gd name="T20" fmla="*/ 83 w 1232"/>
                <a:gd name="T21" fmla="*/ 825 h 1230"/>
                <a:gd name="T22" fmla="*/ 83 w 1232"/>
                <a:gd name="T23" fmla="*/ 802 h 1230"/>
                <a:gd name="T24" fmla="*/ 85 w 1232"/>
                <a:gd name="T25" fmla="*/ 781 h 1230"/>
                <a:gd name="T26" fmla="*/ 87 w 1232"/>
                <a:gd name="T27" fmla="*/ 762 h 1230"/>
                <a:gd name="T28" fmla="*/ 90 w 1232"/>
                <a:gd name="T29" fmla="*/ 741 h 1230"/>
                <a:gd name="T30" fmla="*/ 98 w 1232"/>
                <a:gd name="T31" fmla="*/ 718 h 1230"/>
                <a:gd name="T32" fmla="*/ 108 w 1232"/>
                <a:gd name="T33" fmla="*/ 691 h 1230"/>
                <a:gd name="T34" fmla="*/ 115 w 1232"/>
                <a:gd name="T35" fmla="*/ 675 h 1230"/>
                <a:gd name="T36" fmla="*/ 125 w 1232"/>
                <a:gd name="T37" fmla="*/ 662 h 1230"/>
                <a:gd name="T38" fmla="*/ 136 w 1232"/>
                <a:gd name="T39" fmla="*/ 648 h 1230"/>
                <a:gd name="T40" fmla="*/ 148 w 1232"/>
                <a:gd name="T41" fmla="*/ 635 h 1230"/>
                <a:gd name="T42" fmla="*/ 177 w 1232"/>
                <a:gd name="T43" fmla="*/ 612 h 1230"/>
                <a:gd name="T44" fmla="*/ 209 w 1232"/>
                <a:gd name="T45" fmla="*/ 591 h 1230"/>
                <a:gd name="T46" fmla="*/ 242 w 1232"/>
                <a:gd name="T47" fmla="*/ 570 h 1230"/>
                <a:gd name="T48" fmla="*/ 273 w 1232"/>
                <a:gd name="T49" fmla="*/ 549 h 1230"/>
                <a:gd name="T50" fmla="*/ 288 w 1232"/>
                <a:gd name="T51" fmla="*/ 539 h 1230"/>
                <a:gd name="T52" fmla="*/ 302 w 1232"/>
                <a:gd name="T53" fmla="*/ 528 h 1230"/>
                <a:gd name="T54" fmla="*/ 313 w 1232"/>
                <a:gd name="T55" fmla="*/ 516 h 1230"/>
                <a:gd name="T56" fmla="*/ 325 w 1232"/>
                <a:gd name="T57" fmla="*/ 504 h 1230"/>
                <a:gd name="T58" fmla="*/ 334 w 1232"/>
                <a:gd name="T59" fmla="*/ 491 h 1230"/>
                <a:gd name="T60" fmla="*/ 344 w 1232"/>
                <a:gd name="T61" fmla="*/ 474 h 1230"/>
                <a:gd name="T62" fmla="*/ 351 w 1232"/>
                <a:gd name="T63" fmla="*/ 455 h 1230"/>
                <a:gd name="T64" fmla="*/ 359 w 1232"/>
                <a:gd name="T65" fmla="*/ 432 h 1230"/>
                <a:gd name="T66" fmla="*/ 376 w 1232"/>
                <a:gd name="T67" fmla="*/ 384 h 1230"/>
                <a:gd name="T68" fmla="*/ 392 w 1232"/>
                <a:gd name="T69" fmla="*/ 330 h 1230"/>
                <a:gd name="T70" fmla="*/ 407 w 1232"/>
                <a:gd name="T71" fmla="*/ 278 h 1230"/>
                <a:gd name="T72" fmla="*/ 424 w 1232"/>
                <a:gd name="T73" fmla="*/ 226 h 1230"/>
                <a:gd name="T74" fmla="*/ 434 w 1232"/>
                <a:gd name="T75" fmla="*/ 203 h 1230"/>
                <a:gd name="T76" fmla="*/ 444 w 1232"/>
                <a:gd name="T77" fmla="*/ 182 h 1230"/>
                <a:gd name="T78" fmla="*/ 453 w 1232"/>
                <a:gd name="T79" fmla="*/ 165 h 1230"/>
                <a:gd name="T80" fmla="*/ 465 w 1232"/>
                <a:gd name="T81" fmla="*/ 149 h 1230"/>
                <a:gd name="T82" fmla="*/ 486 w 1232"/>
                <a:gd name="T83" fmla="*/ 123 h 1230"/>
                <a:gd name="T84" fmla="*/ 507 w 1232"/>
                <a:gd name="T85" fmla="*/ 103 h 1230"/>
                <a:gd name="T86" fmla="*/ 526 w 1232"/>
                <a:gd name="T87" fmla="*/ 86 h 1230"/>
                <a:gd name="T88" fmla="*/ 545 w 1232"/>
                <a:gd name="T89" fmla="*/ 75 h 1230"/>
                <a:gd name="T90" fmla="*/ 566 w 1232"/>
                <a:gd name="T91" fmla="*/ 63 h 1230"/>
                <a:gd name="T92" fmla="*/ 591 w 1232"/>
                <a:gd name="T93" fmla="*/ 55 h 1230"/>
                <a:gd name="T94" fmla="*/ 620 w 1232"/>
                <a:gd name="T95" fmla="*/ 48 h 1230"/>
                <a:gd name="T96" fmla="*/ 655 w 1232"/>
                <a:gd name="T97" fmla="*/ 40 h 1230"/>
                <a:gd name="T98" fmla="*/ 864 w 1232"/>
                <a:gd name="T99" fmla="*/ 0 h 1230"/>
                <a:gd name="T100" fmla="*/ 1232 w 1232"/>
                <a:gd name="T101" fmla="*/ 1009 h 1230"/>
                <a:gd name="T102" fmla="*/ 0 w 1232"/>
                <a:gd name="T103" fmla="*/ 1230 h 123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32"/>
                <a:gd name="T157" fmla="*/ 0 h 1230"/>
                <a:gd name="T158" fmla="*/ 1232 w 1232"/>
                <a:gd name="T159" fmla="*/ 1230 h 123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32" h="1230">
                  <a:moveTo>
                    <a:pt x="0" y="1230"/>
                  </a:moveTo>
                  <a:lnTo>
                    <a:pt x="16" y="1190"/>
                  </a:lnTo>
                  <a:lnTo>
                    <a:pt x="29" y="1146"/>
                  </a:lnTo>
                  <a:lnTo>
                    <a:pt x="39" y="1101"/>
                  </a:lnTo>
                  <a:lnTo>
                    <a:pt x="48" y="1055"/>
                  </a:lnTo>
                  <a:lnTo>
                    <a:pt x="56" y="1009"/>
                  </a:lnTo>
                  <a:lnTo>
                    <a:pt x="62" y="965"/>
                  </a:lnTo>
                  <a:lnTo>
                    <a:pt x="69" y="923"/>
                  </a:lnTo>
                  <a:lnTo>
                    <a:pt x="75" y="885"/>
                  </a:lnTo>
                  <a:lnTo>
                    <a:pt x="79" y="852"/>
                  </a:lnTo>
                  <a:lnTo>
                    <a:pt x="83" y="825"/>
                  </a:lnTo>
                  <a:lnTo>
                    <a:pt x="83" y="802"/>
                  </a:lnTo>
                  <a:lnTo>
                    <a:pt x="85" y="781"/>
                  </a:lnTo>
                  <a:lnTo>
                    <a:pt x="87" y="762"/>
                  </a:lnTo>
                  <a:lnTo>
                    <a:pt x="90" y="741"/>
                  </a:lnTo>
                  <a:lnTo>
                    <a:pt x="98" y="718"/>
                  </a:lnTo>
                  <a:lnTo>
                    <a:pt x="108" y="691"/>
                  </a:lnTo>
                  <a:lnTo>
                    <a:pt x="115" y="675"/>
                  </a:lnTo>
                  <a:lnTo>
                    <a:pt x="125" y="662"/>
                  </a:lnTo>
                  <a:lnTo>
                    <a:pt x="136" y="648"/>
                  </a:lnTo>
                  <a:lnTo>
                    <a:pt x="148" y="635"/>
                  </a:lnTo>
                  <a:lnTo>
                    <a:pt x="177" y="612"/>
                  </a:lnTo>
                  <a:lnTo>
                    <a:pt x="209" y="591"/>
                  </a:lnTo>
                  <a:lnTo>
                    <a:pt x="242" y="570"/>
                  </a:lnTo>
                  <a:lnTo>
                    <a:pt x="273" y="549"/>
                  </a:lnTo>
                  <a:lnTo>
                    <a:pt x="288" y="539"/>
                  </a:lnTo>
                  <a:lnTo>
                    <a:pt x="302" y="528"/>
                  </a:lnTo>
                  <a:lnTo>
                    <a:pt x="313" y="516"/>
                  </a:lnTo>
                  <a:lnTo>
                    <a:pt x="325" y="504"/>
                  </a:lnTo>
                  <a:lnTo>
                    <a:pt x="334" y="491"/>
                  </a:lnTo>
                  <a:lnTo>
                    <a:pt x="344" y="474"/>
                  </a:lnTo>
                  <a:lnTo>
                    <a:pt x="351" y="455"/>
                  </a:lnTo>
                  <a:lnTo>
                    <a:pt x="359" y="432"/>
                  </a:lnTo>
                  <a:lnTo>
                    <a:pt x="376" y="384"/>
                  </a:lnTo>
                  <a:lnTo>
                    <a:pt x="392" y="330"/>
                  </a:lnTo>
                  <a:lnTo>
                    <a:pt x="407" y="278"/>
                  </a:lnTo>
                  <a:lnTo>
                    <a:pt x="424" y="226"/>
                  </a:lnTo>
                  <a:lnTo>
                    <a:pt x="434" y="203"/>
                  </a:lnTo>
                  <a:lnTo>
                    <a:pt x="444" y="182"/>
                  </a:lnTo>
                  <a:lnTo>
                    <a:pt x="453" y="165"/>
                  </a:lnTo>
                  <a:lnTo>
                    <a:pt x="465" y="149"/>
                  </a:lnTo>
                  <a:lnTo>
                    <a:pt x="486" y="123"/>
                  </a:lnTo>
                  <a:lnTo>
                    <a:pt x="507" y="103"/>
                  </a:lnTo>
                  <a:lnTo>
                    <a:pt x="526" y="86"/>
                  </a:lnTo>
                  <a:lnTo>
                    <a:pt x="545" y="75"/>
                  </a:lnTo>
                  <a:lnTo>
                    <a:pt x="566" y="63"/>
                  </a:lnTo>
                  <a:lnTo>
                    <a:pt x="591" y="55"/>
                  </a:lnTo>
                  <a:lnTo>
                    <a:pt x="620" y="48"/>
                  </a:lnTo>
                  <a:lnTo>
                    <a:pt x="655" y="40"/>
                  </a:lnTo>
                  <a:lnTo>
                    <a:pt x="864" y="0"/>
                  </a:lnTo>
                  <a:lnTo>
                    <a:pt x="1232" y="1009"/>
                  </a:lnTo>
                  <a:lnTo>
                    <a:pt x="0" y="123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00" name="Freeform 34"/>
            <p:cNvSpPr>
              <a:spLocks/>
            </p:cNvSpPr>
            <p:nvPr/>
          </p:nvSpPr>
          <p:spPr bwMode="auto">
            <a:xfrm>
              <a:off x="3908" y="2037"/>
              <a:ext cx="1232" cy="1230"/>
            </a:xfrm>
            <a:custGeom>
              <a:avLst/>
              <a:gdLst>
                <a:gd name="T0" fmla="*/ 0 w 1232"/>
                <a:gd name="T1" fmla="*/ 1230 h 1230"/>
                <a:gd name="T2" fmla="*/ 16 w 1232"/>
                <a:gd name="T3" fmla="*/ 1190 h 1230"/>
                <a:gd name="T4" fmla="*/ 29 w 1232"/>
                <a:gd name="T5" fmla="*/ 1146 h 1230"/>
                <a:gd name="T6" fmla="*/ 39 w 1232"/>
                <a:gd name="T7" fmla="*/ 1101 h 1230"/>
                <a:gd name="T8" fmla="*/ 48 w 1232"/>
                <a:gd name="T9" fmla="*/ 1055 h 1230"/>
                <a:gd name="T10" fmla="*/ 56 w 1232"/>
                <a:gd name="T11" fmla="*/ 1009 h 1230"/>
                <a:gd name="T12" fmla="*/ 62 w 1232"/>
                <a:gd name="T13" fmla="*/ 965 h 1230"/>
                <a:gd name="T14" fmla="*/ 69 w 1232"/>
                <a:gd name="T15" fmla="*/ 923 h 1230"/>
                <a:gd name="T16" fmla="*/ 75 w 1232"/>
                <a:gd name="T17" fmla="*/ 885 h 1230"/>
                <a:gd name="T18" fmla="*/ 79 w 1232"/>
                <a:gd name="T19" fmla="*/ 852 h 1230"/>
                <a:gd name="T20" fmla="*/ 83 w 1232"/>
                <a:gd name="T21" fmla="*/ 825 h 1230"/>
                <a:gd name="T22" fmla="*/ 83 w 1232"/>
                <a:gd name="T23" fmla="*/ 802 h 1230"/>
                <a:gd name="T24" fmla="*/ 85 w 1232"/>
                <a:gd name="T25" fmla="*/ 781 h 1230"/>
                <a:gd name="T26" fmla="*/ 87 w 1232"/>
                <a:gd name="T27" fmla="*/ 762 h 1230"/>
                <a:gd name="T28" fmla="*/ 90 w 1232"/>
                <a:gd name="T29" fmla="*/ 741 h 1230"/>
                <a:gd name="T30" fmla="*/ 98 w 1232"/>
                <a:gd name="T31" fmla="*/ 718 h 1230"/>
                <a:gd name="T32" fmla="*/ 108 w 1232"/>
                <a:gd name="T33" fmla="*/ 691 h 1230"/>
                <a:gd name="T34" fmla="*/ 115 w 1232"/>
                <a:gd name="T35" fmla="*/ 675 h 1230"/>
                <a:gd name="T36" fmla="*/ 125 w 1232"/>
                <a:gd name="T37" fmla="*/ 662 h 1230"/>
                <a:gd name="T38" fmla="*/ 136 w 1232"/>
                <a:gd name="T39" fmla="*/ 648 h 1230"/>
                <a:gd name="T40" fmla="*/ 148 w 1232"/>
                <a:gd name="T41" fmla="*/ 635 h 1230"/>
                <a:gd name="T42" fmla="*/ 177 w 1232"/>
                <a:gd name="T43" fmla="*/ 612 h 1230"/>
                <a:gd name="T44" fmla="*/ 209 w 1232"/>
                <a:gd name="T45" fmla="*/ 591 h 1230"/>
                <a:gd name="T46" fmla="*/ 242 w 1232"/>
                <a:gd name="T47" fmla="*/ 570 h 1230"/>
                <a:gd name="T48" fmla="*/ 273 w 1232"/>
                <a:gd name="T49" fmla="*/ 549 h 1230"/>
                <a:gd name="T50" fmla="*/ 288 w 1232"/>
                <a:gd name="T51" fmla="*/ 539 h 1230"/>
                <a:gd name="T52" fmla="*/ 302 w 1232"/>
                <a:gd name="T53" fmla="*/ 528 h 1230"/>
                <a:gd name="T54" fmla="*/ 313 w 1232"/>
                <a:gd name="T55" fmla="*/ 516 h 1230"/>
                <a:gd name="T56" fmla="*/ 325 w 1232"/>
                <a:gd name="T57" fmla="*/ 504 h 1230"/>
                <a:gd name="T58" fmla="*/ 334 w 1232"/>
                <a:gd name="T59" fmla="*/ 491 h 1230"/>
                <a:gd name="T60" fmla="*/ 344 w 1232"/>
                <a:gd name="T61" fmla="*/ 474 h 1230"/>
                <a:gd name="T62" fmla="*/ 351 w 1232"/>
                <a:gd name="T63" fmla="*/ 455 h 1230"/>
                <a:gd name="T64" fmla="*/ 359 w 1232"/>
                <a:gd name="T65" fmla="*/ 432 h 1230"/>
                <a:gd name="T66" fmla="*/ 376 w 1232"/>
                <a:gd name="T67" fmla="*/ 384 h 1230"/>
                <a:gd name="T68" fmla="*/ 392 w 1232"/>
                <a:gd name="T69" fmla="*/ 330 h 1230"/>
                <a:gd name="T70" fmla="*/ 407 w 1232"/>
                <a:gd name="T71" fmla="*/ 278 h 1230"/>
                <a:gd name="T72" fmla="*/ 424 w 1232"/>
                <a:gd name="T73" fmla="*/ 226 h 1230"/>
                <a:gd name="T74" fmla="*/ 434 w 1232"/>
                <a:gd name="T75" fmla="*/ 203 h 1230"/>
                <a:gd name="T76" fmla="*/ 444 w 1232"/>
                <a:gd name="T77" fmla="*/ 182 h 1230"/>
                <a:gd name="T78" fmla="*/ 453 w 1232"/>
                <a:gd name="T79" fmla="*/ 165 h 1230"/>
                <a:gd name="T80" fmla="*/ 465 w 1232"/>
                <a:gd name="T81" fmla="*/ 149 h 1230"/>
                <a:gd name="T82" fmla="*/ 486 w 1232"/>
                <a:gd name="T83" fmla="*/ 123 h 1230"/>
                <a:gd name="T84" fmla="*/ 507 w 1232"/>
                <a:gd name="T85" fmla="*/ 103 h 1230"/>
                <a:gd name="T86" fmla="*/ 526 w 1232"/>
                <a:gd name="T87" fmla="*/ 86 h 1230"/>
                <a:gd name="T88" fmla="*/ 545 w 1232"/>
                <a:gd name="T89" fmla="*/ 75 h 1230"/>
                <a:gd name="T90" fmla="*/ 566 w 1232"/>
                <a:gd name="T91" fmla="*/ 63 h 1230"/>
                <a:gd name="T92" fmla="*/ 591 w 1232"/>
                <a:gd name="T93" fmla="*/ 55 h 1230"/>
                <a:gd name="T94" fmla="*/ 620 w 1232"/>
                <a:gd name="T95" fmla="*/ 48 h 1230"/>
                <a:gd name="T96" fmla="*/ 655 w 1232"/>
                <a:gd name="T97" fmla="*/ 40 h 1230"/>
                <a:gd name="T98" fmla="*/ 864 w 1232"/>
                <a:gd name="T99" fmla="*/ 0 h 1230"/>
                <a:gd name="T100" fmla="*/ 1232 w 1232"/>
                <a:gd name="T101" fmla="*/ 1009 h 1230"/>
                <a:gd name="T102" fmla="*/ 0 w 1232"/>
                <a:gd name="T103" fmla="*/ 1230 h 123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232"/>
                <a:gd name="T157" fmla="*/ 0 h 1230"/>
                <a:gd name="T158" fmla="*/ 1232 w 1232"/>
                <a:gd name="T159" fmla="*/ 1230 h 123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232" h="1230">
                  <a:moveTo>
                    <a:pt x="0" y="1230"/>
                  </a:moveTo>
                  <a:lnTo>
                    <a:pt x="16" y="1190"/>
                  </a:lnTo>
                  <a:lnTo>
                    <a:pt x="29" y="1146"/>
                  </a:lnTo>
                  <a:lnTo>
                    <a:pt x="39" y="1101"/>
                  </a:lnTo>
                  <a:lnTo>
                    <a:pt x="48" y="1055"/>
                  </a:lnTo>
                  <a:lnTo>
                    <a:pt x="56" y="1009"/>
                  </a:lnTo>
                  <a:lnTo>
                    <a:pt x="62" y="965"/>
                  </a:lnTo>
                  <a:lnTo>
                    <a:pt x="69" y="923"/>
                  </a:lnTo>
                  <a:lnTo>
                    <a:pt x="75" y="885"/>
                  </a:lnTo>
                  <a:lnTo>
                    <a:pt x="79" y="852"/>
                  </a:lnTo>
                  <a:lnTo>
                    <a:pt x="83" y="825"/>
                  </a:lnTo>
                  <a:lnTo>
                    <a:pt x="83" y="802"/>
                  </a:lnTo>
                  <a:lnTo>
                    <a:pt x="85" y="781"/>
                  </a:lnTo>
                  <a:lnTo>
                    <a:pt x="87" y="762"/>
                  </a:lnTo>
                  <a:lnTo>
                    <a:pt x="90" y="741"/>
                  </a:lnTo>
                  <a:lnTo>
                    <a:pt x="98" y="718"/>
                  </a:lnTo>
                  <a:lnTo>
                    <a:pt x="108" y="691"/>
                  </a:lnTo>
                  <a:lnTo>
                    <a:pt x="115" y="675"/>
                  </a:lnTo>
                  <a:lnTo>
                    <a:pt x="125" y="662"/>
                  </a:lnTo>
                  <a:lnTo>
                    <a:pt x="136" y="648"/>
                  </a:lnTo>
                  <a:lnTo>
                    <a:pt x="148" y="635"/>
                  </a:lnTo>
                  <a:lnTo>
                    <a:pt x="177" y="612"/>
                  </a:lnTo>
                  <a:lnTo>
                    <a:pt x="209" y="591"/>
                  </a:lnTo>
                  <a:lnTo>
                    <a:pt x="242" y="570"/>
                  </a:lnTo>
                  <a:lnTo>
                    <a:pt x="273" y="549"/>
                  </a:lnTo>
                  <a:lnTo>
                    <a:pt x="288" y="539"/>
                  </a:lnTo>
                  <a:lnTo>
                    <a:pt x="302" y="528"/>
                  </a:lnTo>
                  <a:lnTo>
                    <a:pt x="313" y="516"/>
                  </a:lnTo>
                  <a:lnTo>
                    <a:pt x="325" y="504"/>
                  </a:lnTo>
                  <a:lnTo>
                    <a:pt x="334" y="491"/>
                  </a:lnTo>
                  <a:lnTo>
                    <a:pt x="344" y="474"/>
                  </a:lnTo>
                  <a:lnTo>
                    <a:pt x="351" y="455"/>
                  </a:lnTo>
                  <a:lnTo>
                    <a:pt x="359" y="432"/>
                  </a:lnTo>
                  <a:lnTo>
                    <a:pt x="376" y="384"/>
                  </a:lnTo>
                  <a:lnTo>
                    <a:pt x="392" y="330"/>
                  </a:lnTo>
                  <a:lnTo>
                    <a:pt x="407" y="278"/>
                  </a:lnTo>
                  <a:lnTo>
                    <a:pt x="424" y="226"/>
                  </a:lnTo>
                  <a:lnTo>
                    <a:pt x="434" y="203"/>
                  </a:lnTo>
                  <a:lnTo>
                    <a:pt x="444" y="182"/>
                  </a:lnTo>
                  <a:lnTo>
                    <a:pt x="453" y="165"/>
                  </a:lnTo>
                  <a:lnTo>
                    <a:pt x="465" y="149"/>
                  </a:lnTo>
                  <a:lnTo>
                    <a:pt x="486" y="123"/>
                  </a:lnTo>
                  <a:lnTo>
                    <a:pt x="507" y="103"/>
                  </a:lnTo>
                  <a:lnTo>
                    <a:pt x="526" y="86"/>
                  </a:lnTo>
                  <a:lnTo>
                    <a:pt x="545" y="75"/>
                  </a:lnTo>
                  <a:lnTo>
                    <a:pt x="566" y="63"/>
                  </a:lnTo>
                  <a:lnTo>
                    <a:pt x="591" y="55"/>
                  </a:lnTo>
                  <a:lnTo>
                    <a:pt x="620" y="48"/>
                  </a:lnTo>
                  <a:lnTo>
                    <a:pt x="655" y="40"/>
                  </a:lnTo>
                  <a:lnTo>
                    <a:pt x="864" y="0"/>
                  </a:lnTo>
                  <a:lnTo>
                    <a:pt x="1232" y="1009"/>
                  </a:lnTo>
                  <a:lnTo>
                    <a:pt x="0" y="123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01" name="Freeform 35"/>
            <p:cNvSpPr>
              <a:spLocks/>
            </p:cNvSpPr>
            <p:nvPr/>
          </p:nvSpPr>
          <p:spPr bwMode="auto">
            <a:xfrm>
              <a:off x="786" y="1015"/>
              <a:ext cx="180" cy="446"/>
            </a:xfrm>
            <a:custGeom>
              <a:avLst/>
              <a:gdLst>
                <a:gd name="T0" fmla="*/ 90 w 180"/>
                <a:gd name="T1" fmla="*/ 0 h 446"/>
                <a:gd name="T2" fmla="*/ 180 w 180"/>
                <a:gd name="T3" fmla="*/ 173 h 446"/>
                <a:gd name="T4" fmla="*/ 121 w 180"/>
                <a:gd name="T5" fmla="*/ 173 h 446"/>
                <a:gd name="T6" fmla="*/ 121 w 180"/>
                <a:gd name="T7" fmla="*/ 446 h 446"/>
                <a:gd name="T8" fmla="*/ 59 w 180"/>
                <a:gd name="T9" fmla="*/ 446 h 446"/>
                <a:gd name="T10" fmla="*/ 59 w 180"/>
                <a:gd name="T11" fmla="*/ 173 h 446"/>
                <a:gd name="T12" fmla="*/ 0 w 180"/>
                <a:gd name="T13" fmla="*/ 173 h 446"/>
                <a:gd name="T14" fmla="*/ 90 w 180"/>
                <a:gd name="T15" fmla="*/ 0 h 446"/>
                <a:gd name="T16" fmla="*/ 0 60000 65536"/>
                <a:gd name="T17" fmla="*/ 0 60000 65536"/>
                <a:gd name="T18" fmla="*/ 0 60000 65536"/>
                <a:gd name="T19" fmla="*/ 0 60000 65536"/>
                <a:gd name="T20" fmla="*/ 0 60000 65536"/>
                <a:gd name="T21" fmla="*/ 0 60000 65536"/>
                <a:gd name="T22" fmla="*/ 0 60000 65536"/>
                <a:gd name="T23" fmla="*/ 0 60000 65536"/>
                <a:gd name="T24" fmla="*/ 0 w 180"/>
                <a:gd name="T25" fmla="*/ 0 h 446"/>
                <a:gd name="T26" fmla="*/ 180 w 180"/>
                <a:gd name="T27" fmla="*/ 446 h 44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80" h="446">
                  <a:moveTo>
                    <a:pt x="90" y="0"/>
                  </a:moveTo>
                  <a:lnTo>
                    <a:pt x="180" y="173"/>
                  </a:lnTo>
                  <a:lnTo>
                    <a:pt x="121" y="173"/>
                  </a:lnTo>
                  <a:lnTo>
                    <a:pt x="121" y="446"/>
                  </a:lnTo>
                  <a:lnTo>
                    <a:pt x="59" y="446"/>
                  </a:lnTo>
                  <a:lnTo>
                    <a:pt x="59" y="173"/>
                  </a:lnTo>
                  <a:lnTo>
                    <a:pt x="0" y="173"/>
                  </a:lnTo>
                  <a:lnTo>
                    <a:pt x="9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02" name="Rectangle 36"/>
            <p:cNvSpPr>
              <a:spLocks noChangeArrowheads="1"/>
            </p:cNvSpPr>
            <p:nvPr/>
          </p:nvSpPr>
          <p:spPr bwMode="auto">
            <a:xfrm>
              <a:off x="669" y="1031"/>
              <a:ext cx="130" cy="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a:solidFill>
                    <a:srgbClr val="000000"/>
                  </a:solidFill>
                  <a:latin typeface="Times New Roman" pitchFamily="18" charset="0"/>
                  <a:cs typeface="Times New Roman" pitchFamily="18" charset="0"/>
                </a:rPr>
                <a:t>N</a:t>
              </a:r>
              <a:endParaRPr lang="ru-RU">
                <a:latin typeface="Times New Roman" pitchFamily="18" charset="0"/>
                <a:cs typeface="Times New Roman" pitchFamily="18" charset="0"/>
              </a:endParaRPr>
            </a:p>
          </p:txBody>
        </p:sp>
        <p:sp>
          <p:nvSpPr>
            <p:cNvPr id="36903" name="Line 37"/>
            <p:cNvSpPr>
              <a:spLocks noChangeShapeType="1"/>
            </p:cNvSpPr>
            <p:nvPr/>
          </p:nvSpPr>
          <p:spPr bwMode="auto">
            <a:xfrm>
              <a:off x="1162" y="925"/>
              <a:ext cx="1" cy="303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04" name="Rectangle 38"/>
            <p:cNvSpPr>
              <a:spLocks noChangeArrowheads="1"/>
            </p:cNvSpPr>
            <p:nvPr/>
          </p:nvSpPr>
          <p:spPr bwMode="auto">
            <a:xfrm>
              <a:off x="4897" y="1125"/>
              <a:ext cx="80" cy="81"/>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6905" name="Rectangle 39"/>
            <p:cNvSpPr>
              <a:spLocks noChangeArrowheads="1"/>
            </p:cNvSpPr>
            <p:nvPr/>
          </p:nvSpPr>
          <p:spPr bwMode="auto">
            <a:xfrm>
              <a:off x="4897" y="1125"/>
              <a:ext cx="80" cy="81"/>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06" name="Rectangle 40"/>
            <p:cNvSpPr>
              <a:spLocks noChangeArrowheads="1"/>
            </p:cNvSpPr>
            <p:nvPr/>
          </p:nvSpPr>
          <p:spPr bwMode="auto">
            <a:xfrm>
              <a:off x="4897" y="1292"/>
              <a:ext cx="80" cy="81"/>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6907" name="Rectangle 41"/>
            <p:cNvSpPr>
              <a:spLocks noChangeArrowheads="1"/>
            </p:cNvSpPr>
            <p:nvPr/>
          </p:nvSpPr>
          <p:spPr bwMode="auto">
            <a:xfrm>
              <a:off x="4897" y="1292"/>
              <a:ext cx="80" cy="81"/>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08" name="Rectangle 42"/>
            <p:cNvSpPr>
              <a:spLocks noChangeArrowheads="1"/>
            </p:cNvSpPr>
            <p:nvPr/>
          </p:nvSpPr>
          <p:spPr bwMode="auto">
            <a:xfrm>
              <a:off x="4897" y="1459"/>
              <a:ext cx="80" cy="80"/>
            </a:xfrm>
            <a:prstGeom prst="rect">
              <a:avLst/>
            </a:prstGeom>
            <a:solidFill>
              <a:srgbClr val="33CC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6909" name="Rectangle 43"/>
            <p:cNvSpPr>
              <a:spLocks noChangeArrowheads="1"/>
            </p:cNvSpPr>
            <p:nvPr/>
          </p:nvSpPr>
          <p:spPr bwMode="auto">
            <a:xfrm>
              <a:off x="4897" y="1459"/>
              <a:ext cx="80" cy="80"/>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10" name="Rectangle 44"/>
            <p:cNvSpPr>
              <a:spLocks noChangeArrowheads="1"/>
            </p:cNvSpPr>
            <p:nvPr/>
          </p:nvSpPr>
          <p:spPr bwMode="auto">
            <a:xfrm>
              <a:off x="4897" y="1626"/>
              <a:ext cx="80" cy="80"/>
            </a:xfrm>
            <a:prstGeom prst="rect">
              <a:avLst/>
            </a:prstGeom>
            <a:solidFill>
              <a:srgbClr val="00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6911" name="Rectangle 45"/>
            <p:cNvSpPr>
              <a:spLocks noChangeArrowheads="1"/>
            </p:cNvSpPr>
            <p:nvPr/>
          </p:nvSpPr>
          <p:spPr bwMode="auto">
            <a:xfrm>
              <a:off x="4897" y="1626"/>
              <a:ext cx="80" cy="80"/>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12" name="Rectangle 46"/>
            <p:cNvSpPr>
              <a:spLocks noChangeArrowheads="1"/>
            </p:cNvSpPr>
            <p:nvPr/>
          </p:nvSpPr>
          <p:spPr bwMode="auto">
            <a:xfrm>
              <a:off x="4893" y="1791"/>
              <a:ext cx="80" cy="82"/>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6913" name="Rectangle 47"/>
            <p:cNvSpPr>
              <a:spLocks noChangeArrowheads="1"/>
            </p:cNvSpPr>
            <p:nvPr/>
          </p:nvSpPr>
          <p:spPr bwMode="auto">
            <a:xfrm>
              <a:off x="4893" y="1791"/>
              <a:ext cx="80" cy="82"/>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14" name="Rectangle 48"/>
            <p:cNvSpPr>
              <a:spLocks noChangeArrowheads="1"/>
            </p:cNvSpPr>
            <p:nvPr/>
          </p:nvSpPr>
          <p:spPr bwMode="auto">
            <a:xfrm>
              <a:off x="4897" y="1958"/>
              <a:ext cx="80" cy="81"/>
            </a:xfrm>
            <a:prstGeom prst="rect">
              <a:avLst/>
            </a:prstGeom>
            <a:solidFill>
              <a:srgbClr val="9900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ru-RU"/>
            </a:p>
          </p:txBody>
        </p:sp>
        <p:sp>
          <p:nvSpPr>
            <p:cNvPr id="36915" name="Rectangle 49"/>
            <p:cNvSpPr>
              <a:spLocks noChangeArrowheads="1"/>
            </p:cNvSpPr>
            <p:nvPr/>
          </p:nvSpPr>
          <p:spPr bwMode="auto">
            <a:xfrm>
              <a:off x="4897" y="1958"/>
              <a:ext cx="80" cy="81"/>
            </a:xfrm>
            <a:prstGeom prst="rect">
              <a:avLst/>
            </a:prstGeom>
            <a:noFill/>
            <a:ln w="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16" name="Rectangle 50"/>
            <p:cNvSpPr>
              <a:spLocks noChangeArrowheads="1"/>
            </p:cNvSpPr>
            <p:nvPr/>
          </p:nvSpPr>
          <p:spPr bwMode="auto">
            <a:xfrm>
              <a:off x="5117" y="1131"/>
              <a:ext cx="289"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0 kg/ ha</a:t>
              </a:r>
              <a:endParaRPr lang="ru-RU">
                <a:latin typeface="Arial" charset="0"/>
              </a:endParaRPr>
            </a:p>
          </p:txBody>
        </p:sp>
        <p:sp>
          <p:nvSpPr>
            <p:cNvPr id="36917" name="Rectangle 51"/>
            <p:cNvSpPr>
              <a:spLocks noChangeArrowheads="1"/>
            </p:cNvSpPr>
            <p:nvPr/>
          </p:nvSpPr>
          <p:spPr bwMode="auto">
            <a:xfrm>
              <a:off x="4889" y="964"/>
              <a:ext cx="598"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endParaRPr lang="ru-RU">
                <a:latin typeface="Arial" charset="0"/>
              </a:endParaRPr>
            </a:p>
          </p:txBody>
        </p:sp>
        <p:sp>
          <p:nvSpPr>
            <p:cNvPr id="36918" name="Rectangle 52"/>
            <p:cNvSpPr>
              <a:spLocks noChangeArrowheads="1"/>
            </p:cNvSpPr>
            <p:nvPr/>
          </p:nvSpPr>
          <p:spPr bwMode="auto">
            <a:xfrm>
              <a:off x="5084" y="1300"/>
              <a:ext cx="334"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25 kg/ ha</a:t>
              </a:r>
              <a:endParaRPr lang="ru-RU">
                <a:latin typeface="Arial" charset="0"/>
              </a:endParaRPr>
            </a:p>
          </p:txBody>
        </p:sp>
        <p:sp>
          <p:nvSpPr>
            <p:cNvPr id="36919" name="Rectangle 53"/>
            <p:cNvSpPr>
              <a:spLocks noChangeArrowheads="1"/>
            </p:cNvSpPr>
            <p:nvPr/>
          </p:nvSpPr>
          <p:spPr bwMode="auto">
            <a:xfrm>
              <a:off x="5084" y="1465"/>
              <a:ext cx="334"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50 kg/ ha</a:t>
              </a:r>
              <a:endParaRPr lang="ru-RU">
                <a:latin typeface="Arial" charset="0"/>
              </a:endParaRPr>
            </a:p>
          </p:txBody>
        </p:sp>
        <p:sp>
          <p:nvSpPr>
            <p:cNvPr id="36920" name="Rectangle 54"/>
            <p:cNvSpPr>
              <a:spLocks noChangeArrowheads="1"/>
            </p:cNvSpPr>
            <p:nvPr/>
          </p:nvSpPr>
          <p:spPr bwMode="auto">
            <a:xfrm>
              <a:off x="5084" y="1632"/>
              <a:ext cx="334"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75 kg/ ha</a:t>
              </a:r>
              <a:endParaRPr lang="ru-RU">
                <a:latin typeface="Arial" charset="0"/>
              </a:endParaRPr>
            </a:p>
          </p:txBody>
        </p:sp>
        <p:sp>
          <p:nvSpPr>
            <p:cNvPr id="36921" name="Rectangle 55"/>
            <p:cNvSpPr>
              <a:spLocks noChangeArrowheads="1"/>
            </p:cNvSpPr>
            <p:nvPr/>
          </p:nvSpPr>
          <p:spPr bwMode="auto">
            <a:xfrm>
              <a:off x="5037" y="1797"/>
              <a:ext cx="378"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100 kg/ ha</a:t>
              </a:r>
              <a:endParaRPr lang="ru-RU">
                <a:latin typeface="Arial" charset="0"/>
              </a:endParaRPr>
            </a:p>
          </p:txBody>
        </p:sp>
        <p:sp>
          <p:nvSpPr>
            <p:cNvPr id="36922" name="Rectangle 56"/>
            <p:cNvSpPr>
              <a:spLocks noChangeArrowheads="1"/>
            </p:cNvSpPr>
            <p:nvPr/>
          </p:nvSpPr>
          <p:spPr bwMode="auto">
            <a:xfrm>
              <a:off x="5037" y="1964"/>
              <a:ext cx="378"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125 kg/ ha</a:t>
              </a:r>
              <a:endParaRPr lang="ru-RU">
                <a:latin typeface="Arial" charset="0"/>
              </a:endParaRPr>
            </a:p>
          </p:txBody>
        </p:sp>
        <p:sp>
          <p:nvSpPr>
            <p:cNvPr id="36923" name="Rectangle 57"/>
            <p:cNvSpPr>
              <a:spLocks noChangeArrowheads="1"/>
            </p:cNvSpPr>
            <p:nvPr/>
          </p:nvSpPr>
          <p:spPr bwMode="auto">
            <a:xfrm>
              <a:off x="983" y="2976"/>
              <a:ext cx="136"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200</a:t>
              </a:r>
              <a:endParaRPr lang="ru-RU">
                <a:latin typeface="Arial" charset="0"/>
              </a:endParaRPr>
            </a:p>
          </p:txBody>
        </p:sp>
        <p:sp>
          <p:nvSpPr>
            <p:cNvPr id="36924" name="Rectangle 58"/>
            <p:cNvSpPr>
              <a:spLocks noChangeArrowheads="1"/>
            </p:cNvSpPr>
            <p:nvPr/>
          </p:nvSpPr>
          <p:spPr bwMode="auto">
            <a:xfrm>
              <a:off x="972" y="2141"/>
              <a:ext cx="136"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400</a:t>
              </a:r>
              <a:endParaRPr lang="ru-RU">
                <a:latin typeface="Arial" charset="0"/>
              </a:endParaRPr>
            </a:p>
          </p:txBody>
        </p:sp>
        <p:sp>
          <p:nvSpPr>
            <p:cNvPr id="36925" name="Rectangle 59"/>
            <p:cNvSpPr>
              <a:spLocks noChangeArrowheads="1"/>
            </p:cNvSpPr>
            <p:nvPr/>
          </p:nvSpPr>
          <p:spPr bwMode="auto">
            <a:xfrm>
              <a:off x="972" y="1304"/>
              <a:ext cx="136"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600</a:t>
              </a:r>
              <a:endParaRPr lang="ru-RU">
                <a:latin typeface="Arial" charset="0"/>
              </a:endParaRPr>
            </a:p>
          </p:txBody>
        </p:sp>
        <p:sp>
          <p:nvSpPr>
            <p:cNvPr id="36926" name="Rectangle 60"/>
            <p:cNvSpPr>
              <a:spLocks noChangeArrowheads="1"/>
            </p:cNvSpPr>
            <p:nvPr/>
          </p:nvSpPr>
          <p:spPr bwMode="auto">
            <a:xfrm>
              <a:off x="2749" y="3884"/>
              <a:ext cx="135"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400</a:t>
              </a:r>
              <a:endParaRPr lang="ru-RU">
                <a:latin typeface="Arial" charset="0"/>
              </a:endParaRPr>
            </a:p>
          </p:txBody>
        </p:sp>
        <p:sp>
          <p:nvSpPr>
            <p:cNvPr id="36927" name="Rectangle 61"/>
            <p:cNvSpPr>
              <a:spLocks noChangeArrowheads="1"/>
            </p:cNvSpPr>
            <p:nvPr/>
          </p:nvSpPr>
          <p:spPr bwMode="auto">
            <a:xfrm>
              <a:off x="1940" y="3884"/>
              <a:ext cx="135"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200</a:t>
              </a:r>
              <a:endParaRPr lang="ru-RU">
                <a:latin typeface="Arial" charset="0"/>
              </a:endParaRPr>
            </a:p>
          </p:txBody>
        </p:sp>
        <p:sp>
          <p:nvSpPr>
            <p:cNvPr id="36928" name="Rectangle 62"/>
            <p:cNvSpPr>
              <a:spLocks noChangeArrowheads="1"/>
            </p:cNvSpPr>
            <p:nvPr/>
          </p:nvSpPr>
          <p:spPr bwMode="auto">
            <a:xfrm>
              <a:off x="3586" y="3884"/>
              <a:ext cx="135"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600</a:t>
              </a:r>
              <a:endParaRPr lang="ru-RU">
                <a:latin typeface="Arial" charset="0"/>
              </a:endParaRPr>
            </a:p>
          </p:txBody>
        </p:sp>
        <p:sp>
          <p:nvSpPr>
            <p:cNvPr id="36929" name="Rectangle 63"/>
            <p:cNvSpPr>
              <a:spLocks noChangeArrowheads="1"/>
            </p:cNvSpPr>
            <p:nvPr/>
          </p:nvSpPr>
          <p:spPr bwMode="auto">
            <a:xfrm>
              <a:off x="4420" y="3874"/>
              <a:ext cx="136"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800</a:t>
              </a:r>
              <a:endParaRPr lang="ru-RU">
                <a:latin typeface="Arial" charset="0"/>
              </a:endParaRPr>
            </a:p>
          </p:txBody>
        </p:sp>
        <p:sp>
          <p:nvSpPr>
            <p:cNvPr id="36930" name="Rectangle 64"/>
            <p:cNvSpPr>
              <a:spLocks noChangeArrowheads="1"/>
            </p:cNvSpPr>
            <p:nvPr/>
          </p:nvSpPr>
          <p:spPr bwMode="auto">
            <a:xfrm>
              <a:off x="4902" y="3874"/>
              <a:ext cx="66"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m</a:t>
              </a:r>
              <a:endParaRPr lang="ru-RU">
                <a:latin typeface="Arial" charset="0"/>
              </a:endParaRPr>
            </a:p>
          </p:txBody>
        </p:sp>
        <p:sp>
          <p:nvSpPr>
            <p:cNvPr id="36931" name="Rectangle 65"/>
            <p:cNvSpPr>
              <a:spLocks noChangeArrowheads="1"/>
            </p:cNvSpPr>
            <p:nvPr/>
          </p:nvSpPr>
          <p:spPr bwMode="auto">
            <a:xfrm>
              <a:off x="5244" y="3875"/>
              <a:ext cx="180" cy="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1000</a:t>
              </a:r>
              <a:endParaRPr lang="ru-RU">
                <a:latin typeface="Arial" charset="0"/>
              </a:endParaRPr>
            </a:p>
          </p:txBody>
        </p:sp>
        <p:sp>
          <p:nvSpPr>
            <p:cNvPr id="36932" name="Rectangle 66"/>
            <p:cNvSpPr>
              <a:spLocks noChangeArrowheads="1"/>
            </p:cNvSpPr>
            <p:nvPr/>
          </p:nvSpPr>
          <p:spPr bwMode="auto">
            <a:xfrm>
              <a:off x="1032" y="1636"/>
              <a:ext cx="67" cy="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r>
                <a:rPr lang="de-DE" sz="800">
                  <a:solidFill>
                    <a:srgbClr val="000000"/>
                  </a:solidFill>
                  <a:latin typeface="Arial" charset="0"/>
                </a:rPr>
                <a:t>m</a:t>
              </a:r>
              <a:endParaRPr lang="ru-RU">
                <a:latin typeface="Arial" charset="0"/>
              </a:endParaRPr>
            </a:p>
          </p:txBody>
        </p:sp>
        <p:sp>
          <p:nvSpPr>
            <p:cNvPr id="36933" name="Freeform 67"/>
            <p:cNvSpPr>
              <a:spLocks/>
            </p:cNvSpPr>
            <p:nvPr/>
          </p:nvSpPr>
          <p:spPr bwMode="auto">
            <a:xfrm>
              <a:off x="1296" y="1127"/>
              <a:ext cx="3842" cy="2608"/>
            </a:xfrm>
            <a:custGeom>
              <a:avLst/>
              <a:gdLst>
                <a:gd name="T0" fmla="*/ 3842 w 3842"/>
                <a:gd name="T1" fmla="*/ 1917 h 2608"/>
                <a:gd name="T2" fmla="*/ 3151 w 3842"/>
                <a:gd name="T3" fmla="*/ 0 h 2608"/>
                <a:gd name="T4" fmla="*/ 1906 w 3842"/>
                <a:gd name="T5" fmla="*/ 0 h 2608"/>
                <a:gd name="T6" fmla="*/ 0 w 3842"/>
                <a:gd name="T7" fmla="*/ 691 h 2608"/>
                <a:gd name="T8" fmla="*/ 0 w 3842"/>
                <a:gd name="T9" fmla="*/ 2608 h 2608"/>
                <a:gd name="T10" fmla="*/ 3842 w 3842"/>
                <a:gd name="T11" fmla="*/ 1917 h 2608"/>
                <a:gd name="T12" fmla="*/ 0 60000 65536"/>
                <a:gd name="T13" fmla="*/ 0 60000 65536"/>
                <a:gd name="T14" fmla="*/ 0 60000 65536"/>
                <a:gd name="T15" fmla="*/ 0 60000 65536"/>
                <a:gd name="T16" fmla="*/ 0 60000 65536"/>
                <a:gd name="T17" fmla="*/ 0 60000 65536"/>
                <a:gd name="T18" fmla="*/ 0 w 3842"/>
                <a:gd name="T19" fmla="*/ 0 h 2608"/>
                <a:gd name="T20" fmla="*/ 3842 w 3842"/>
                <a:gd name="T21" fmla="*/ 2608 h 2608"/>
              </a:gdLst>
              <a:ahLst/>
              <a:cxnLst>
                <a:cxn ang="T12">
                  <a:pos x="T0" y="T1"/>
                </a:cxn>
                <a:cxn ang="T13">
                  <a:pos x="T2" y="T3"/>
                </a:cxn>
                <a:cxn ang="T14">
                  <a:pos x="T4" y="T5"/>
                </a:cxn>
                <a:cxn ang="T15">
                  <a:pos x="T6" y="T7"/>
                </a:cxn>
                <a:cxn ang="T16">
                  <a:pos x="T8" y="T9"/>
                </a:cxn>
                <a:cxn ang="T17">
                  <a:pos x="T10" y="T11"/>
                </a:cxn>
              </a:cxnLst>
              <a:rect l="T18" t="T19" r="T20" b="T21"/>
              <a:pathLst>
                <a:path w="3842" h="2608">
                  <a:moveTo>
                    <a:pt x="3842" y="1917"/>
                  </a:moveTo>
                  <a:lnTo>
                    <a:pt x="3151" y="0"/>
                  </a:lnTo>
                  <a:lnTo>
                    <a:pt x="1906" y="0"/>
                  </a:lnTo>
                  <a:lnTo>
                    <a:pt x="0" y="691"/>
                  </a:lnTo>
                  <a:lnTo>
                    <a:pt x="0" y="2608"/>
                  </a:lnTo>
                  <a:lnTo>
                    <a:pt x="3842" y="1917"/>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34" name="Freeform 68"/>
            <p:cNvSpPr>
              <a:spLocks/>
            </p:cNvSpPr>
            <p:nvPr/>
          </p:nvSpPr>
          <p:spPr bwMode="auto">
            <a:xfrm>
              <a:off x="1463" y="1292"/>
              <a:ext cx="3451" cy="2240"/>
            </a:xfrm>
            <a:custGeom>
              <a:avLst/>
              <a:gdLst>
                <a:gd name="T0" fmla="*/ 3451 w 3451"/>
                <a:gd name="T1" fmla="*/ 1618 h 2240"/>
                <a:gd name="T2" fmla="*/ 2860 w 3451"/>
                <a:gd name="T3" fmla="*/ 0 h 2240"/>
                <a:gd name="T4" fmla="*/ 1768 w 3451"/>
                <a:gd name="T5" fmla="*/ 0 h 2240"/>
                <a:gd name="T6" fmla="*/ 0 w 3451"/>
                <a:gd name="T7" fmla="*/ 643 h 2240"/>
                <a:gd name="T8" fmla="*/ 0 w 3451"/>
                <a:gd name="T9" fmla="*/ 2240 h 2240"/>
                <a:gd name="T10" fmla="*/ 3451 w 3451"/>
                <a:gd name="T11" fmla="*/ 1618 h 2240"/>
                <a:gd name="T12" fmla="*/ 0 60000 65536"/>
                <a:gd name="T13" fmla="*/ 0 60000 65536"/>
                <a:gd name="T14" fmla="*/ 0 60000 65536"/>
                <a:gd name="T15" fmla="*/ 0 60000 65536"/>
                <a:gd name="T16" fmla="*/ 0 60000 65536"/>
                <a:gd name="T17" fmla="*/ 0 60000 65536"/>
                <a:gd name="T18" fmla="*/ 0 w 3451"/>
                <a:gd name="T19" fmla="*/ 0 h 2240"/>
                <a:gd name="T20" fmla="*/ 3451 w 3451"/>
                <a:gd name="T21" fmla="*/ 2240 h 2240"/>
              </a:gdLst>
              <a:ahLst/>
              <a:cxnLst>
                <a:cxn ang="T12">
                  <a:pos x="T0" y="T1"/>
                </a:cxn>
                <a:cxn ang="T13">
                  <a:pos x="T2" y="T3"/>
                </a:cxn>
                <a:cxn ang="T14">
                  <a:pos x="T4" y="T5"/>
                </a:cxn>
                <a:cxn ang="T15">
                  <a:pos x="T6" y="T7"/>
                </a:cxn>
                <a:cxn ang="T16">
                  <a:pos x="T8" y="T9"/>
                </a:cxn>
                <a:cxn ang="T17">
                  <a:pos x="T10" y="T11"/>
                </a:cxn>
              </a:cxnLst>
              <a:rect l="T18" t="T19" r="T20" b="T21"/>
              <a:pathLst>
                <a:path w="3451" h="2240">
                  <a:moveTo>
                    <a:pt x="3451" y="1618"/>
                  </a:moveTo>
                  <a:lnTo>
                    <a:pt x="2860" y="0"/>
                  </a:lnTo>
                  <a:lnTo>
                    <a:pt x="1768" y="0"/>
                  </a:lnTo>
                  <a:lnTo>
                    <a:pt x="0" y="643"/>
                  </a:lnTo>
                  <a:lnTo>
                    <a:pt x="0" y="2240"/>
                  </a:lnTo>
                  <a:lnTo>
                    <a:pt x="3451" y="1618"/>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35" name="Line 69"/>
            <p:cNvSpPr>
              <a:spLocks noChangeShapeType="1"/>
            </p:cNvSpPr>
            <p:nvPr/>
          </p:nvSpPr>
          <p:spPr bwMode="auto">
            <a:xfrm flipV="1">
              <a:off x="1465" y="2340"/>
              <a:ext cx="3242" cy="58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36" name="Line 70"/>
            <p:cNvSpPr>
              <a:spLocks noChangeShapeType="1"/>
            </p:cNvSpPr>
            <p:nvPr/>
          </p:nvSpPr>
          <p:spPr bwMode="auto">
            <a:xfrm flipV="1">
              <a:off x="1463" y="1770"/>
              <a:ext cx="3034" cy="54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37" name="Line 71"/>
            <p:cNvSpPr>
              <a:spLocks noChangeShapeType="1"/>
            </p:cNvSpPr>
            <p:nvPr/>
          </p:nvSpPr>
          <p:spPr bwMode="auto">
            <a:xfrm flipV="1">
              <a:off x="2726" y="1294"/>
              <a:ext cx="1015" cy="182"/>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38" name="Line 72"/>
            <p:cNvSpPr>
              <a:spLocks noChangeShapeType="1"/>
            </p:cNvSpPr>
            <p:nvPr/>
          </p:nvSpPr>
          <p:spPr bwMode="auto">
            <a:xfrm>
              <a:off x="1085" y="3839"/>
              <a:ext cx="4303"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39" name="Line 73"/>
            <p:cNvSpPr>
              <a:spLocks noChangeShapeType="1"/>
            </p:cNvSpPr>
            <p:nvPr/>
          </p:nvSpPr>
          <p:spPr bwMode="auto">
            <a:xfrm>
              <a:off x="1496"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0" name="Line 74"/>
            <p:cNvSpPr>
              <a:spLocks noChangeShapeType="1"/>
            </p:cNvSpPr>
            <p:nvPr/>
          </p:nvSpPr>
          <p:spPr bwMode="auto">
            <a:xfrm>
              <a:off x="1661"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1" name="Line 75"/>
            <p:cNvSpPr>
              <a:spLocks noChangeShapeType="1"/>
            </p:cNvSpPr>
            <p:nvPr/>
          </p:nvSpPr>
          <p:spPr bwMode="auto">
            <a:xfrm>
              <a:off x="1828"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2" name="Line 76"/>
            <p:cNvSpPr>
              <a:spLocks noChangeShapeType="1"/>
            </p:cNvSpPr>
            <p:nvPr/>
          </p:nvSpPr>
          <p:spPr bwMode="auto">
            <a:xfrm>
              <a:off x="1995"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3" name="Line 77"/>
            <p:cNvSpPr>
              <a:spLocks noChangeShapeType="1"/>
            </p:cNvSpPr>
            <p:nvPr/>
          </p:nvSpPr>
          <p:spPr bwMode="auto">
            <a:xfrm>
              <a:off x="2162"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4" name="Line 78"/>
            <p:cNvSpPr>
              <a:spLocks noChangeShapeType="1"/>
            </p:cNvSpPr>
            <p:nvPr/>
          </p:nvSpPr>
          <p:spPr bwMode="auto">
            <a:xfrm>
              <a:off x="2329"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5" name="Line 79"/>
            <p:cNvSpPr>
              <a:spLocks noChangeShapeType="1"/>
            </p:cNvSpPr>
            <p:nvPr/>
          </p:nvSpPr>
          <p:spPr bwMode="auto">
            <a:xfrm>
              <a:off x="2494"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6" name="Line 80"/>
            <p:cNvSpPr>
              <a:spLocks noChangeShapeType="1"/>
            </p:cNvSpPr>
            <p:nvPr/>
          </p:nvSpPr>
          <p:spPr bwMode="auto">
            <a:xfrm>
              <a:off x="2661"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7" name="Line 81"/>
            <p:cNvSpPr>
              <a:spLocks noChangeShapeType="1"/>
            </p:cNvSpPr>
            <p:nvPr/>
          </p:nvSpPr>
          <p:spPr bwMode="auto">
            <a:xfrm>
              <a:off x="2828"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8" name="Line 82"/>
            <p:cNvSpPr>
              <a:spLocks noChangeShapeType="1"/>
            </p:cNvSpPr>
            <p:nvPr/>
          </p:nvSpPr>
          <p:spPr bwMode="auto">
            <a:xfrm>
              <a:off x="2995"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49" name="Line 83"/>
            <p:cNvSpPr>
              <a:spLocks noChangeShapeType="1"/>
            </p:cNvSpPr>
            <p:nvPr/>
          </p:nvSpPr>
          <p:spPr bwMode="auto">
            <a:xfrm>
              <a:off x="3160"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0" name="Line 84"/>
            <p:cNvSpPr>
              <a:spLocks noChangeShapeType="1"/>
            </p:cNvSpPr>
            <p:nvPr/>
          </p:nvSpPr>
          <p:spPr bwMode="auto">
            <a:xfrm>
              <a:off x="3327"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1" name="Line 85"/>
            <p:cNvSpPr>
              <a:spLocks noChangeShapeType="1"/>
            </p:cNvSpPr>
            <p:nvPr/>
          </p:nvSpPr>
          <p:spPr bwMode="auto">
            <a:xfrm>
              <a:off x="3494"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2" name="Line 86"/>
            <p:cNvSpPr>
              <a:spLocks noChangeShapeType="1"/>
            </p:cNvSpPr>
            <p:nvPr/>
          </p:nvSpPr>
          <p:spPr bwMode="auto">
            <a:xfrm>
              <a:off x="3661"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3" name="Line 87"/>
            <p:cNvSpPr>
              <a:spLocks noChangeShapeType="1"/>
            </p:cNvSpPr>
            <p:nvPr/>
          </p:nvSpPr>
          <p:spPr bwMode="auto">
            <a:xfrm>
              <a:off x="3826"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4" name="Line 88"/>
            <p:cNvSpPr>
              <a:spLocks noChangeShapeType="1"/>
            </p:cNvSpPr>
            <p:nvPr/>
          </p:nvSpPr>
          <p:spPr bwMode="auto">
            <a:xfrm>
              <a:off x="3993"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5" name="Line 89"/>
            <p:cNvSpPr>
              <a:spLocks noChangeShapeType="1"/>
            </p:cNvSpPr>
            <p:nvPr/>
          </p:nvSpPr>
          <p:spPr bwMode="auto">
            <a:xfrm>
              <a:off x="4160"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6" name="Line 90"/>
            <p:cNvSpPr>
              <a:spLocks noChangeShapeType="1"/>
            </p:cNvSpPr>
            <p:nvPr/>
          </p:nvSpPr>
          <p:spPr bwMode="auto">
            <a:xfrm>
              <a:off x="4325"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7" name="Line 91"/>
            <p:cNvSpPr>
              <a:spLocks noChangeShapeType="1"/>
            </p:cNvSpPr>
            <p:nvPr/>
          </p:nvSpPr>
          <p:spPr bwMode="auto">
            <a:xfrm>
              <a:off x="4492"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8" name="Line 92"/>
            <p:cNvSpPr>
              <a:spLocks noChangeShapeType="1"/>
            </p:cNvSpPr>
            <p:nvPr/>
          </p:nvSpPr>
          <p:spPr bwMode="auto">
            <a:xfrm>
              <a:off x="4659"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59" name="Line 93"/>
            <p:cNvSpPr>
              <a:spLocks noChangeShapeType="1"/>
            </p:cNvSpPr>
            <p:nvPr/>
          </p:nvSpPr>
          <p:spPr bwMode="auto">
            <a:xfrm>
              <a:off x="4826"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0" name="Line 94"/>
            <p:cNvSpPr>
              <a:spLocks noChangeShapeType="1"/>
            </p:cNvSpPr>
            <p:nvPr/>
          </p:nvSpPr>
          <p:spPr bwMode="auto">
            <a:xfrm>
              <a:off x="4992"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1" name="Line 95"/>
            <p:cNvSpPr>
              <a:spLocks noChangeShapeType="1"/>
            </p:cNvSpPr>
            <p:nvPr/>
          </p:nvSpPr>
          <p:spPr bwMode="auto">
            <a:xfrm>
              <a:off x="5159"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2" name="Line 96"/>
            <p:cNvSpPr>
              <a:spLocks noChangeShapeType="1"/>
            </p:cNvSpPr>
            <p:nvPr/>
          </p:nvSpPr>
          <p:spPr bwMode="auto">
            <a:xfrm>
              <a:off x="5326"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3" name="Line 97"/>
            <p:cNvSpPr>
              <a:spLocks noChangeShapeType="1"/>
            </p:cNvSpPr>
            <p:nvPr/>
          </p:nvSpPr>
          <p:spPr bwMode="auto">
            <a:xfrm>
              <a:off x="1141" y="3839"/>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4" name="Line 98"/>
            <p:cNvSpPr>
              <a:spLocks noChangeShapeType="1"/>
            </p:cNvSpPr>
            <p:nvPr/>
          </p:nvSpPr>
          <p:spPr bwMode="auto">
            <a:xfrm>
              <a:off x="1141" y="3674"/>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5" name="Line 99"/>
            <p:cNvSpPr>
              <a:spLocks noChangeShapeType="1"/>
            </p:cNvSpPr>
            <p:nvPr/>
          </p:nvSpPr>
          <p:spPr bwMode="auto">
            <a:xfrm>
              <a:off x="1141" y="3507"/>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6" name="Line 100"/>
            <p:cNvSpPr>
              <a:spLocks noChangeShapeType="1"/>
            </p:cNvSpPr>
            <p:nvPr/>
          </p:nvSpPr>
          <p:spPr bwMode="auto">
            <a:xfrm>
              <a:off x="1141" y="3340"/>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7" name="Line 101"/>
            <p:cNvSpPr>
              <a:spLocks noChangeShapeType="1"/>
            </p:cNvSpPr>
            <p:nvPr/>
          </p:nvSpPr>
          <p:spPr bwMode="auto">
            <a:xfrm>
              <a:off x="1141" y="3173"/>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8" name="Line 102"/>
            <p:cNvSpPr>
              <a:spLocks noChangeShapeType="1"/>
            </p:cNvSpPr>
            <p:nvPr/>
          </p:nvSpPr>
          <p:spPr bwMode="auto">
            <a:xfrm>
              <a:off x="1141" y="3006"/>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69" name="Line 103"/>
            <p:cNvSpPr>
              <a:spLocks noChangeShapeType="1"/>
            </p:cNvSpPr>
            <p:nvPr/>
          </p:nvSpPr>
          <p:spPr bwMode="auto">
            <a:xfrm>
              <a:off x="1141" y="2839"/>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0" name="Line 104"/>
            <p:cNvSpPr>
              <a:spLocks noChangeShapeType="1"/>
            </p:cNvSpPr>
            <p:nvPr/>
          </p:nvSpPr>
          <p:spPr bwMode="auto">
            <a:xfrm>
              <a:off x="1141" y="2672"/>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1" name="Line 105"/>
            <p:cNvSpPr>
              <a:spLocks noChangeShapeType="1"/>
            </p:cNvSpPr>
            <p:nvPr/>
          </p:nvSpPr>
          <p:spPr bwMode="auto">
            <a:xfrm>
              <a:off x="1141" y="2507"/>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2" name="Line 106"/>
            <p:cNvSpPr>
              <a:spLocks noChangeShapeType="1"/>
            </p:cNvSpPr>
            <p:nvPr/>
          </p:nvSpPr>
          <p:spPr bwMode="auto">
            <a:xfrm>
              <a:off x="1141" y="2340"/>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3" name="Line 107"/>
            <p:cNvSpPr>
              <a:spLocks noChangeShapeType="1"/>
            </p:cNvSpPr>
            <p:nvPr/>
          </p:nvSpPr>
          <p:spPr bwMode="auto">
            <a:xfrm>
              <a:off x="1141" y="2173"/>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4" name="Line 108"/>
            <p:cNvSpPr>
              <a:spLocks noChangeShapeType="1"/>
            </p:cNvSpPr>
            <p:nvPr/>
          </p:nvSpPr>
          <p:spPr bwMode="auto">
            <a:xfrm>
              <a:off x="1141" y="2006"/>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5" name="Line 109"/>
            <p:cNvSpPr>
              <a:spLocks noChangeShapeType="1"/>
            </p:cNvSpPr>
            <p:nvPr/>
          </p:nvSpPr>
          <p:spPr bwMode="auto">
            <a:xfrm>
              <a:off x="1141" y="1841"/>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6" name="Line 110"/>
            <p:cNvSpPr>
              <a:spLocks noChangeShapeType="1"/>
            </p:cNvSpPr>
            <p:nvPr/>
          </p:nvSpPr>
          <p:spPr bwMode="auto">
            <a:xfrm>
              <a:off x="1141" y="1674"/>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7" name="Line 111"/>
            <p:cNvSpPr>
              <a:spLocks noChangeShapeType="1"/>
            </p:cNvSpPr>
            <p:nvPr/>
          </p:nvSpPr>
          <p:spPr bwMode="auto">
            <a:xfrm>
              <a:off x="1141" y="1507"/>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8" name="Line 112"/>
            <p:cNvSpPr>
              <a:spLocks noChangeShapeType="1"/>
            </p:cNvSpPr>
            <p:nvPr/>
          </p:nvSpPr>
          <p:spPr bwMode="auto">
            <a:xfrm>
              <a:off x="1141" y="1340"/>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79" name="Line 113"/>
            <p:cNvSpPr>
              <a:spLocks noChangeShapeType="1"/>
            </p:cNvSpPr>
            <p:nvPr/>
          </p:nvSpPr>
          <p:spPr bwMode="auto">
            <a:xfrm>
              <a:off x="1141" y="1173"/>
              <a:ext cx="36" cy="1"/>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80" name="Line 114"/>
            <p:cNvSpPr>
              <a:spLocks noChangeShapeType="1"/>
            </p:cNvSpPr>
            <p:nvPr/>
          </p:nvSpPr>
          <p:spPr bwMode="auto">
            <a:xfrm>
              <a:off x="1329" y="3826"/>
              <a:ext cx="1"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6981" name="Freeform 115"/>
            <p:cNvSpPr>
              <a:spLocks/>
            </p:cNvSpPr>
            <p:nvPr/>
          </p:nvSpPr>
          <p:spPr bwMode="auto">
            <a:xfrm>
              <a:off x="1987" y="2728"/>
              <a:ext cx="115" cy="180"/>
            </a:xfrm>
            <a:custGeom>
              <a:avLst/>
              <a:gdLst>
                <a:gd name="T0" fmla="*/ 87 w 115"/>
                <a:gd name="T1" fmla="*/ 0 h 180"/>
                <a:gd name="T2" fmla="*/ 115 w 115"/>
                <a:gd name="T3" fmla="*/ 167 h 180"/>
                <a:gd name="T4" fmla="*/ 29 w 115"/>
                <a:gd name="T5" fmla="*/ 180 h 180"/>
                <a:gd name="T6" fmla="*/ 0 w 115"/>
                <a:gd name="T7" fmla="*/ 15 h 180"/>
                <a:gd name="T8" fmla="*/ 87 w 115"/>
                <a:gd name="T9" fmla="*/ 0 h 180"/>
                <a:gd name="T10" fmla="*/ 0 60000 65536"/>
                <a:gd name="T11" fmla="*/ 0 60000 65536"/>
                <a:gd name="T12" fmla="*/ 0 60000 65536"/>
                <a:gd name="T13" fmla="*/ 0 60000 65536"/>
                <a:gd name="T14" fmla="*/ 0 60000 65536"/>
                <a:gd name="T15" fmla="*/ 0 w 115"/>
                <a:gd name="T16" fmla="*/ 0 h 180"/>
                <a:gd name="T17" fmla="*/ 115 w 115"/>
                <a:gd name="T18" fmla="*/ 180 h 180"/>
              </a:gdLst>
              <a:ahLst/>
              <a:cxnLst>
                <a:cxn ang="T10">
                  <a:pos x="T0" y="T1"/>
                </a:cxn>
                <a:cxn ang="T11">
                  <a:pos x="T2" y="T3"/>
                </a:cxn>
                <a:cxn ang="T12">
                  <a:pos x="T4" y="T5"/>
                </a:cxn>
                <a:cxn ang="T13">
                  <a:pos x="T6" y="T7"/>
                </a:cxn>
                <a:cxn ang="T14">
                  <a:pos x="T8" y="T9"/>
                </a:cxn>
              </a:cxnLst>
              <a:rect l="T15" t="T16" r="T17" b="T18"/>
              <a:pathLst>
                <a:path w="115" h="180">
                  <a:moveTo>
                    <a:pt x="87" y="0"/>
                  </a:moveTo>
                  <a:lnTo>
                    <a:pt x="115" y="167"/>
                  </a:lnTo>
                  <a:lnTo>
                    <a:pt x="29" y="180"/>
                  </a:lnTo>
                  <a:lnTo>
                    <a:pt x="0" y="15"/>
                  </a:lnTo>
                  <a:lnTo>
                    <a:pt x="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82" name="Freeform 116"/>
            <p:cNvSpPr>
              <a:spLocks/>
            </p:cNvSpPr>
            <p:nvPr/>
          </p:nvSpPr>
          <p:spPr bwMode="auto">
            <a:xfrm>
              <a:off x="1987" y="2728"/>
              <a:ext cx="115" cy="180"/>
            </a:xfrm>
            <a:custGeom>
              <a:avLst/>
              <a:gdLst>
                <a:gd name="T0" fmla="*/ 87 w 115"/>
                <a:gd name="T1" fmla="*/ 0 h 180"/>
                <a:gd name="T2" fmla="*/ 115 w 115"/>
                <a:gd name="T3" fmla="*/ 167 h 180"/>
                <a:gd name="T4" fmla="*/ 29 w 115"/>
                <a:gd name="T5" fmla="*/ 180 h 180"/>
                <a:gd name="T6" fmla="*/ 0 w 115"/>
                <a:gd name="T7" fmla="*/ 15 h 180"/>
                <a:gd name="T8" fmla="*/ 87 w 115"/>
                <a:gd name="T9" fmla="*/ 0 h 180"/>
                <a:gd name="T10" fmla="*/ 0 60000 65536"/>
                <a:gd name="T11" fmla="*/ 0 60000 65536"/>
                <a:gd name="T12" fmla="*/ 0 60000 65536"/>
                <a:gd name="T13" fmla="*/ 0 60000 65536"/>
                <a:gd name="T14" fmla="*/ 0 60000 65536"/>
                <a:gd name="T15" fmla="*/ 0 w 115"/>
                <a:gd name="T16" fmla="*/ 0 h 180"/>
                <a:gd name="T17" fmla="*/ 115 w 115"/>
                <a:gd name="T18" fmla="*/ 180 h 180"/>
              </a:gdLst>
              <a:ahLst/>
              <a:cxnLst>
                <a:cxn ang="T10">
                  <a:pos x="T0" y="T1"/>
                </a:cxn>
                <a:cxn ang="T11">
                  <a:pos x="T2" y="T3"/>
                </a:cxn>
                <a:cxn ang="T12">
                  <a:pos x="T4" y="T5"/>
                </a:cxn>
                <a:cxn ang="T13">
                  <a:pos x="T6" y="T7"/>
                </a:cxn>
                <a:cxn ang="T14">
                  <a:pos x="T8" y="T9"/>
                </a:cxn>
              </a:cxnLst>
              <a:rect l="T15" t="T16" r="T17" b="T18"/>
              <a:pathLst>
                <a:path w="115" h="180">
                  <a:moveTo>
                    <a:pt x="87" y="0"/>
                  </a:moveTo>
                  <a:lnTo>
                    <a:pt x="115" y="167"/>
                  </a:lnTo>
                  <a:lnTo>
                    <a:pt x="29" y="180"/>
                  </a:lnTo>
                  <a:lnTo>
                    <a:pt x="0" y="15"/>
                  </a:lnTo>
                  <a:lnTo>
                    <a:pt x="8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83" name="Freeform 117"/>
            <p:cNvSpPr>
              <a:spLocks/>
            </p:cNvSpPr>
            <p:nvPr/>
          </p:nvSpPr>
          <p:spPr bwMode="auto">
            <a:xfrm>
              <a:off x="1876" y="2760"/>
              <a:ext cx="94" cy="41"/>
            </a:xfrm>
            <a:custGeom>
              <a:avLst/>
              <a:gdLst>
                <a:gd name="T0" fmla="*/ 90 w 94"/>
                <a:gd name="T1" fmla="*/ 0 h 41"/>
                <a:gd name="T2" fmla="*/ 94 w 94"/>
                <a:gd name="T3" fmla="*/ 25 h 41"/>
                <a:gd name="T4" fmla="*/ 4 w 94"/>
                <a:gd name="T5" fmla="*/ 41 h 41"/>
                <a:gd name="T6" fmla="*/ 0 w 94"/>
                <a:gd name="T7" fmla="*/ 16 h 41"/>
                <a:gd name="T8" fmla="*/ 90 w 94"/>
                <a:gd name="T9" fmla="*/ 0 h 41"/>
                <a:gd name="T10" fmla="*/ 0 60000 65536"/>
                <a:gd name="T11" fmla="*/ 0 60000 65536"/>
                <a:gd name="T12" fmla="*/ 0 60000 65536"/>
                <a:gd name="T13" fmla="*/ 0 60000 65536"/>
                <a:gd name="T14" fmla="*/ 0 60000 65536"/>
                <a:gd name="T15" fmla="*/ 0 w 94"/>
                <a:gd name="T16" fmla="*/ 0 h 41"/>
                <a:gd name="T17" fmla="*/ 94 w 94"/>
                <a:gd name="T18" fmla="*/ 41 h 41"/>
              </a:gdLst>
              <a:ahLst/>
              <a:cxnLst>
                <a:cxn ang="T10">
                  <a:pos x="T0" y="T1"/>
                </a:cxn>
                <a:cxn ang="T11">
                  <a:pos x="T2" y="T3"/>
                </a:cxn>
                <a:cxn ang="T12">
                  <a:pos x="T4" y="T5"/>
                </a:cxn>
                <a:cxn ang="T13">
                  <a:pos x="T6" y="T7"/>
                </a:cxn>
                <a:cxn ang="T14">
                  <a:pos x="T8" y="T9"/>
                </a:cxn>
              </a:cxnLst>
              <a:rect l="T15" t="T16" r="T17" b="T18"/>
              <a:pathLst>
                <a:path w="94" h="41">
                  <a:moveTo>
                    <a:pt x="90" y="0"/>
                  </a:moveTo>
                  <a:lnTo>
                    <a:pt x="94" y="25"/>
                  </a:lnTo>
                  <a:lnTo>
                    <a:pt x="4" y="41"/>
                  </a:lnTo>
                  <a:lnTo>
                    <a:pt x="0" y="16"/>
                  </a:lnTo>
                  <a:lnTo>
                    <a:pt x="9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84" name="Freeform 118"/>
            <p:cNvSpPr>
              <a:spLocks/>
            </p:cNvSpPr>
            <p:nvPr/>
          </p:nvSpPr>
          <p:spPr bwMode="auto">
            <a:xfrm>
              <a:off x="1876" y="2760"/>
              <a:ext cx="94" cy="41"/>
            </a:xfrm>
            <a:custGeom>
              <a:avLst/>
              <a:gdLst>
                <a:gd name="T0" fmla="*/ 90 w 94"/>
                <a:gd name="T1" fmla="*/ 0 h 41"/>
                <a:gd name="T2" fmla="*/ 94 w 94"/>
                <a:gd name="T3" fmla="*/ 25 h 41"/>
                <a:gd name="T4" fmla="*/ 4 w 94"/>
                <a:gd name="T5" fmla="*/ 41 h 41"/>
                <a:gd name="T6" fmla="*/ 0 w 94"/>
                <a:gd name="T7" fmla="*/ 16 h 41"/>
                <a:gd name="T8" fmla="*/ 90 w 94"/>
                <a:gd name="T9" fmla="*/ 0 h 41"/>
                <a:gd name="T10" fmla="*/ 0 60000 65536"/>
                <a:gd name="T11" fmla="*/ 0 60000 65536"/>
                <a:gd name="T12" fmla="*/ 0 60000 65536"/>
                <a:gd name="T13" fmla="*/ 0 60000 65536"/>
                <a:gd name="T14" fmla="*/ 0 60000 65536"/>
                <a:gd name="T15" fmla="*/ 0 w 94"/>
                <a:gd name="T16" fmla="*/ 0 h 41"/>
                <a:gd name="T17" fmla="*/ 94 w 94"/>
                <a:gd name="T18" fmla="*/ 41 h 41"/>
              </a:gdLst>
              <a:ahLst/>
              <a:cxnLst>
                <a:cxn ang="T10">
                  <a:pos x="T0" y="T1"/>
                </a:cxn>
                <a:cxn ang="T11">
                  <a:pos x="T2" y="T3"/>
                </a:cxn>
                <a:cxn ang="T12">
                  <a:pos x="T4" y="T5"/>
                </a:cxn>
                <a:cxn ang="T13">
                  <a:pos x="T6" y="T7"/>
                </a:cxn>
                <a:cxn ang="T14">
                  <a:pos x="T8" y="T9"/>
                </a:cxn>
              </a:cxnLst>
              <a:rect l="T15" t="T16" r="T17" b="T18"/>
              <a:pathLst>
                <a:path w="94" h="41">
                  <a:moveTo>
                    <a:pt x="90" y="0"/>
                  </a:moveTo>
                  <a:lnTo>
                    <a:pt x="94" y="25"/>
                  </a:lnTo>
                  <a:lnTo>
                    <a:pt x="4" y="41"/>
                  </a:lnTo>
                  <a:lnTo>
                    <a:pt x="0" y="16"/>
                  </a:lnTo>
                  <a:lnTo>
                    <a:pt x="9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85" name="Freeform 119"/>
            <p:cNvSpPr>
              <a:spLocks/>
            </p:cNvSpPr>
            <p:nvPr/>
          </p:nvSpPr>
          <p:spPr bwMode="auto">
            <a:xfrm>
              <a:off x="1895" y="2875"/>
              <a:ext cx="96" cy="41"/>
            </a:xfrm>
            <a:custGeom>
              <a:avLst/>
              <a:gdLst>
                <a:gd name="T0" fmla="*/ 90 w 96"/>
                <a:gd name="T1" fmla="*/ 0 h 41"/>
                <a:gd name="T2" fmla="*/ 96 w 96"/>
                <a:gd name="T3" fmla="*/ 25 h 41"/>
                <a:gd name="T4" fmla="*/ 4 w 96"/>
                <a:gd name="T5" fmla="*/ 41 h 41"/>
                <a:gd name="T6" fmla="*/ 0 w 96"/>
                <a:gd name="T7" fmla="*/ 16 h 41"/>
                <a:gd name="T8" fmla="*/ 90 w 96"/>
                <a:gd name="T9" fmla="*/ 0 h 41"/>
                <a:gd name="T10" fmla="*/ 0 60000 65536"/>
                <a:gd name="T11" fmla="*/ 0 60000 65536"/>
                <a:gd name="T12" fmla="*/ 0 60000 65536"/>
                <a:gd name="T13" fmla="*/ 0 60000 65536"/>
                <a:gd name="T14" fmla="*/ 0 60000 65536"/>
                <a:gd name="T15" fmla="*/ 0 w 96"/>
                <a:gd name="T16" fmla="*/ 0 h 41"/>
                <a:gd name="T17" fmla="*/ 96 w 96"/>
                <a:gd name="T18" fmla="*/ 41 h 41"/>
              </a:gdLst>
              <a:ahLst/>
              <a:cxnLst>
                <a:cxn ang="T10">
                  <a:pos x="T0" y="T1"/>
                </a:cxn>
                <a:cxn ang="T11">
                  <a:pos x="T2" y="T3"/>
                </a:cxn>
                <a:cxn ang="T12">
                  <a:pos x="T4" y="T5"/>
                </a:cxn>
                <a:cxn ang="T13">
                  <a:pos x="T6" y="T7"/>
                </a:cxn>
                <a:cxn ang="T14">
                  <a:pos x="T8" y="T9"/>
                </a:cxn>
              </a:cxnLst>
              <a:rect l="T15" t="T16" r="T17" b="T18"/>
              <a:pathLst>
                <a:path w="96" h="41">
                  <a:moveTo>
                    <a:pt x="90" y="0"/>
                  </a:moveTo>
                  <a:lnTo>
                    <a:pt x="96" y="25"/>
                  </a:lnTo>
                  <a:lnTo>
                    <a:pt x="4" y="41"/>
                  </a:lnTo>
                  <a:lnTo>
                    <a:pt x="0" y="16"/>
                  </a:lnTo>
                  <a:lnTo>
                    <a:pt x="9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86" name="Freeform 120"/>
            <p:cNvSpPr>
              <a:spLocks/>
            </p:cNvSpPr>
            <p:nvPr/>
          </p:nvSpPr>
          <p:spPr bwMode="auto">
            <a:xfrm>
              <a:off x="1895" y="2875"/>
              <a:ext cx="96" cy="41"/>
            </a:xfrm>
            <a:custGeom>
              <a:avLst/>
              <a:gdLst>
                <a:gd name="T0" fmla="*/ 90 w 96"/>
                <a:gd name="T1" fmla="*/ 0 h 41"/>
                <a:gd name="T2" fmla="*/ 96 w 96"/>
                <a:gd name="T3" fmla="*/ 25 h 41"/>
                <a:gd name="T4" fmla="*/ 4 w 96"/>
                <a:gd name="T5" fmla="*/ 41 h 41"/>
                <a:gd name="T6" fmla="*/ 0 w 96"/>
                <a:gd name="T7" fmla="*/ 16 h 41"/>
                <a:gd name="T8" fmla="*/ 90 w 96"/>
                <a:gd name="T9" fmla="*/ 0 h 41"/>
                <a:gd name="T10" fmla="*/ 0 60000 65536"/>
                <a:gd name="T11" fmla="*/ 0 60000 65536"/>
                <a:gd name="T12" fmla="*/ 0 60000 65536"/>
                <a:gd name="T13" fmla="*/ 0 60000 65536"/>
                <a:gd name="T14" fmla="*/ 0 60000 65536"/>
                <a:gd name="T15" fmla="*/ 0 w 96"/>
                <a:gd name="T16" fmla="*/ 0 h 41"/>
                <a:gd name="T17" fmla="*/ 96 w 96"/>
                <a:gd name="T18" fmla="*/ 41 h 41"/>
              </a:gdLst>
              <a:ahLst/>
              <a:cxnLst>
                <a:cxn ang="T10">
                  <a:pos x="T0" y="T1"/>
                </a:cxn>
                <a:cxn ang="T11">
                  <a:pos x="T2" y="T3"/>
                </a:cxn>
                <a:cxn ang="T12">
                  <a:pos x="T4" y="T5"/>
                </a:cxn>
                <a:cxn ang="T13">
                  <a:pos x="T6" y="T7"/>
                </a:cxn>
                <a:cxn ang="T14">
                  <a:pos x="T8" y="T9"/>
                </a:cxn>
              </a:cxnLst>
              <a:rect l="T15" t="T16" r="T17" b="T18"/>
              <a:pathLst>
                <a:path w="96" h="41">
                  <a:moveTo>
                    <a:pt x="90" y="0"/>
                  </a:moveTo>
                  <a:lnTo>
                    <a:pt x="96" y="25"/>
                  </a:lnTo>
                  <a:lnTo>
                    <a:pt x="4" y="41"/>
                  </a:lnTo>
                  <a:lnTo>
                    <a:pt x="0" y="16"/>
                  </a:lnTo>
                  <a:lnTo>
                    <a:pt x="9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87" name="Freeform 121"/>
            <p:cNvSpPr>
              <a:spLocks/>
            </p:cNvSpPr>
            <p:nvPr/>
          </p:nvSpPr>
          <p:spPr bwMode="auto">
            <a:xfrm>
              <a:off x="1859" y="2780"/>
              <a:ext cx="113" cy="122"/>
            </a:xfrm>
            <a:custGeom>
              <a:avLst/>
              <a:gdLst>
                <a:gd name="T0" fmla="*/ 96 w 113"/>
                <a:gd name="T1" fmla="*/ 0 h 122"/>
                <a:gd name="T2" fmla="*/ 113 w 113"/>
                <a:gd name="T3" fmla="*/ 105 h 122"/>
                <a:gd name="T4" fmla="*/ 19 w 113"/>
                <a:gd name="T5" fmla="*/ 122 h 122"/>
                <a:gd name="T6" fmla="*/ 0 w 113"/>
                <a:gd name="T7" fmla="*/ 17 h 122"/>
                <a:gd name="T8" fmla="*/ 96 w 113"/>
                <a:gd name="T9" fmla="*/ 0 h 122"/>
                <a:gd name="T10" fmla="*/ 0 60000 65536"/>
                <a:gd name="T11" fmla="*/ 0 60000 65536"/>
                <a:gd name="T12" fmla="*/ 0 60000 65536"/>
                <a:gd name="T13" fmla="*/ 0 60000 65536"/>
                <a:gd name="T14" fmla="*/ 0 60000 65536"/>
                <a:gd name="T15" fmla="*/ 0 w 113"/>
                <a:gd name="T16" fmla="*/ 0 h 122"/>
                <a:gd name="T17" fmla="*/ 113 w 113"/>
                <a:gd name="T18" fmla="*/ 122 h 122"/>
              </a:gdLst>
              <a:ahLst/>
              <a:cxnLst>
                <a:cxn ang="T10">
                  <a:pos x="T0" y="T1"/>
                </a:cxn>
                <a:cxn ang="T11">
                  <a:pos x="T2" y="T3"/>
                </a:cxn>
                <a:cxn ang="T12">
                  <a:pos x="T4" y="T5"/>
                </a:cxn>
                <a:cxn ang="T13">
                  <a:pos x="T6" y="T7"/>
                </a:cxn>
                <a:cxn ang="T14">
                  <a:pos x="T8" y="T9"/>
                </a:cxn>
              </a:cxnLst>
              <a:rect l="T15" t="T16" r="T17" b="T18"/>
              <a:pathLst>
                <a:path w="113" h="122">
                  <a:moveTo>
                    <a:pt x="96" y="0"/>
                  </a:moveTo>
                  <a:lnTo>
                    <a:pt x="113" y="105"/>
                  </a:lnTo>
                  <a:lnTo>
                    <a:pt x="19" y="122"/>
                  </a:lnTo>
                  <a:lnTo>
                    <a:pt x="0" y="17"/>
                  </a:lnTo>
                  <a:lnTo>
                    <a:pt x="9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88" name="Freeform 122"/>
            <p:cNvSpPr>
              <a:spLocks/>
            </p:cNvSpPr>
            <p:nvPr/>
          </p:nvSpPr>
          <p:spPr bwMode="auto">
            <a:xfrm>
              <a:off x="1859" y="2780"/>
              <a:ext cx="113" cy="122"/>
            </a:xfrm>
            <a:custGeom>
              <a:avLst/>
              <a:gdLst>
                <a:gd name="T0" fmla="*/ 96 w 113"/>
                <a:gd name="T1" fmla="*/ 0 h 122"/>
                <a:gd name="T2" fmla="*/ 113 w 113"/>
                <a:gd name="T3" fmla="*/ 105 h 122"/>
                <a:gd name="T4" fmla="*/ 19 w 113"/>
                <a:gd name="T5" fmla="*/ 122 h 122"/>
                <a:gd name="T6" fmla="*/ 0 w 113"/>
                <a:gd name="T7" fmla="*/ 17 h 122"/>
                <a:gd name="T8" fmla="*/ 96 w 113"/>
                <a:gd name="T9" fmla="*/ 0 h 122"/>
                <a:gd name="T10" fmla="*/ 0 60000 65536"/>
                <a:gd name="T11" fmla="*/ 0 60000 65536"/>
                <a:gd name="T12" fmla="*/ 0 60000 65536"/>
                <a:gd name="T13" fmla="*/ 0 60000 65536"/>
                <a:gd name="T14" fmla="*/ 0 60000 65536"/>
                <a:gd name="T15" fmla="*/ 0 w 113"/>
                <a:gd name="T16" fmla="*/ 0 h 122"/>
                <a:gd name="T17" fmla="*/ 113 w 113"/>
                <a:gd name="T18" fmla="*/ 122 h 122"/>
              </a:gdLst>
              <a:ahLst/>
              <a:cxnLst>
                <a:cxn ang="T10">
                  <a:pos x="T0" y="T1"/>
                </a:cxn>
                <a:cxn ang="T11">
                  <a:pos x="T2" y="T3"/>
                </a:cxn>
                <a:cxn ang="T12">
                  <a:pos x="T4" y="T5"/>
                </a:cxn>
                <a:cxn ang="T13">
                  <a:pos x="T6" y="T7"/>
                </a:cxn>
                <a:cxn ang="T14">
                  <a:pos x="T8" y="T9"/>
                </a:cxn>
              </a:cxnLst>
              <a:rect l="T15" t="T16" r="T17" b="T18"/>
              <a:pathLst>
                <a:path w="113" h="122">
                  <a:moveTo>
                    <a:pt x="96" y="0"/>
                  </a:moveTo>
                  <a:lnTo>
                    <a:pt x="113" y="105"/>
                  </a:lnTo>
                  <a:lnTo>
                    <a:pt x="19" y="122"/>
                  </a:lnTo>
                  <a:lnTo>
                    <a:pt x="0" y="17"/>
                  </a:lnTo>
                  <a:lnTo>
                    <a:pt x="96"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89" name="Freeform 123"/>
            <p:cNvSpPr>
              <a:spLocks/>
            </p:cNvSpPr>
            <p:nvPr/>
          </p:nvSpPr>
          <p:spPr bwMode="auto">
            <a:xfrm>
              <a:off x="1780" y="2795"/>
              <a:ext cx="42" cy="23"/>
            </a:xfrm>
            <a:custGeom>
              <a:avLst/>
              <a:gdLst>
                <a:gd name="T0" fmla="*/ 40 w 42"/>
                <a:gd name="T1" fmla="*/ 0 h 23"/>
                <a:gd name="T2" fmla="*/ 42 w 42"/>
                <a:gd name="T3" fmla="*/ 17 h 23"/>
                <a:gd name="T4" fmla="*/ 2 w 42"/>
                <a:gd name="T5" fmla="*/ 23 h 23"/>
                <a:gd name="T6" fmla="*/ 0 w 42"/>
                <a:gd name="T7" fmla="*/ 8 h 23"/>
                <a:gd name="T8" fmla="*/ 40 w 42"/>
                <a:gd name="T9" fmla="*/ 0 h 23"/>
                <a:gd name="T10" fmla="*/ 0 60000 65536"/>
                <a:gd name="T11" fmla="*/ 0 60000 65536"/>
                <a:gd name="T12" fmla="*/ 0 60000 65536"/>
                <a:gd name="T13" fmla="*/ 0 60000 65536"/>
                <a:gd name="T14" fmla="*/ 0 60000 65536"/>
                <a:gd name="T15" fmla="*/ 0 w 42"/>
                <a:gd name="T16" fmla="*/ 0 h 23"/>
                <a:gd name="T17" fmla="*/ 42 w 42"/>
                <a:gd name="T18" fmla="*/ 23 h 23"/>
              </a:gdLst>
              <a:ahLst/>
              <a:cxnLst>
                <a:cxn ang="T10">
                  <a:pos x="T0" y="T1"/>
                </a:cxn>
                <a:cxn ang="T11">
                  <a:pos x="T2" y="T3"/>
                </a:cxn>
                <a:cxn ang="T12">
                  <a:pos x="T4" y="T5"/>
                </a:cxn>
                <a:cxn ang="T13">
                  <a:pos x="T6" y="T7"/>
                </a:cxn>
                <a:cxn ang="T14">
                  <a:pos x="T8" y="T9"/>
                </a:cxn>
              </a:cxnLst>
              <a:rect l="T15" t="T16" r="T17" b="T18"/>
              <a:pathLst>
                <a:path w="42" h="23">
                  <a:moveTo>
                    <a:pt x="40" y="0"/>
                  </a:moveTo>
                  <a:lnTo>
                    <a:pt x="42" y="17"/>
                  </a:lnTo>
                  <a:lnTo>
                    <a:pt x="2" y="23"/>
                  </a:lnTo>
                  <a:lnTo>
                    <a:pt x="0" y="8"/>
                  </a:lnTo>
                  <a:lnTo>
                    <a:pt x="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90" name="Freeform 124"/>
            <p:cNvSpPr>
              <a:spLocks/>
            </p:cNvSpPr>
            <p:nvPr/>
          </p:nvSpPr>
          <p:spPr bwMode="auto">
            <a:xfrm>
              <a:off x="1780" y="2795"/>
              <a:ext cx="42" cy="23"/>
            </a:xfrm>
            <a:custGeom>
              <a:avLst/>
              <a:gdLst>
                <a:gd name="T0" fmla="*/ 40 w 42"/>
                <a:gd name="T1" fmla="*/ 0 h 23"/>
                <a:gd name="T2" fmla="*/ 42 w 42"/>
                <a:gd name="T3" fmla="*/ 17 h 23"/>
                <a:gd name="T4" fmla="*/ 2 w 42"/>
                <a:gd name="T5" fmla="*/ 23 h 23"/>
                <a:gd name="T6" fmla="*/ 0 w 42"/>
                <a:gd name="T7" fmla="*/ 8 h 23"/>
                <a:gd name="T8" fmla="*/ 40 w 42"/>
                <a:gd name="T9" fmla="*/ 0 h 23"/>
                <a:gd name="T10" fmla="*/ 0 60000 65536"/>
                <a:gd name="T11" fmla="*/ 0 60000 65536"/>
                <a:gd name="T12" fmla="*/ 0 60000 65536"/>
                <a:gd name="T13" fmla="*/ 0 60000 65536"/>
                <a:gd name="T14" fmla="*/ 0 60000 65536"/>
                <a:gd name="T15" fmla="*/ 0 w 42"/>
                <a:gd name="T16" fmla="*/ 0 h 23"/>
                <a:gd name="T17" fmla="*/ 42 w 42"/>
                <a:gd name="T18" fmla="*/ 23 h 23"/>
              </a:gdLst>
              <a:ahLst/>
              <a:cxnLst>
                <a:cxn ang="T10">
                  <a:pos x="T0" y="T1"/>
                </a:cxn>
                <a:cxn ang="T11">
                  <a:pos x="T2" y="T3"/>
                </a:cxn>
                <a:cxn ang="T12">
                  <a:pos x="T4" y="T5"/>
                </a:cxn>
                <a:cxn ang="T13">
                  <a:pos x="T6" y="T7"/>
                </a:cxn>
                <a:cxn ang="T14">
                  <a:pos x="T8" y="T9"/>
                </a:cxn>
              </a:cxnLst>
              <a:rect l="T15" t="T16" r="T17" b="T18"/>
              <a:pathLst>
                <a:path w="42" h="23">
                  <a:moveTo>
                    <a:pt x="40" y="0"/>
                  </a:moveTo>
                  <a:lnTo>
                    <a:pt x="42" y="17"/>
                  </a:lnTo>
                  <a:lnTo>
                    <a:pt x="2" y="23"/>
                  </a:lnTo>
                  <a:lnTo>
                    <a:pt x="0" y="8"/>
                  </a:lnTo>
                  <a:lnTo>
                    <a:pt x="4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91" name="Freeform 125"/>
            <p:cNvSpPr>
              <a:spLocks/>
            </p:cNvSpPr>
            <p:nvPr/>
          </p:nvSpPr>
          <p:spPr bwMode="auto">
            <a:xfrm>
              <a:off x="1799" y="2900"/>
              <a:ext cx="42" cy="23"/>
            </a:xfrm>
            <a:custGeom>
              <a:avLst/>
              <a:gdLst>
                <a:gd name="T0" fmla="*/ 40 w 42"/>
                <a:gd name="T1" fmla="*/ 0 h 23"/>
                <a:gd name="T2" fmla="*/ 42 w 42"/>
                <a:gd name="T3" fmla="*/ 18 h 23"/>
                <a:gd name="T4" fmla="*/ 2 w 42"/>
                <a:gd name="T5" fmla="*/ 23 h 23"/>
                <a:gd name="T6" fmla="*/ 0 w 42"/>
                <a:gd name="T7" fmla="*/ 8 h 23"/>
                <a:gd name="T8" fmla="*/ 40 w 42"/>
                <a:gd name="T9" fmla="*/ 0 h 23"/>
                <a:gd name="T10" fmla="*/ 0 60000 65536"/>
                <a:gd name="T11" fmla="*/ 0 60000 65536"/>
                <a:gd name="T12" fmla="*/ 0 60000 65536"/>
                <a:gd name="T13" fmla="*/ 0 60000 65536"/>
                <a:gd name="T14" fmla="*/ 0 60000 65536"/>
                <a:gd name="T15" fmla="*/ 0 w 42"/>
                <a:gd name="T16" fmla="*/ 0 h 23"/>
                <a:gd name="T17" fmla="*/ 42 w 42"/>
                <a:gd name="T18" fmla="*/ 23 h 23"/>
              </a:gdLst>
              <a:ahLst/>
              <a:cxnLst>
                <a:cxn ang="T10">
                  <a:pos x="T0" y="T1"/>
                </a:cxn>
                <a:cxn ang="T11">
                  <a:pos x="T2" y="T3"/>
                </a:cxn>
                <a:cxn ang="T12">
                  <a:pos x="T4" y="T5"/>
                </a:cxn>
                <a:cxn ang="T13">
                  <a:pos x="T6" y="T7"/>
                </a:cxn>
                <a:cxn ang="T14">
                  <a:pos x="T8" y="T9"/>
                </a:cxn>
              </a:cxnLst>
              <a:rect l="T15" t="T16" r="T17" b="T18"/>
              <a:pathLst>
                <a:path w="42" h="23">
                  <a:moveTo>
                    <a:pt x="40" y="0"/>
                  </a:moveTo>
                  <a:lnTo>
                    <a:pt x="42" y="18"/>
                  </a:lnTo>
                  <a:lnTo>
                    <a:pt x="2" y="23"/>
                  </a:lnTo>
                  <a:lnTo>
                    <a:pt x="0" y="8"/>
                  </a:lnTo>
                  <a:lnTo>
                    <a:pt x="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92" name="Freeform 126"/>
            <p:cNvSpPr>
              <a:spLocks/>
            </p:cNvSpPr>
            <p:nvPr/>
          </p:nvSpPr>
          <p:spPr bwMode="auto">
            <a:xfrm>
              <a:off x="1799" y="2900"/>
              <a:ext cx="42" cy="23"/>
            </a:xfrm>
            <a:custGeom>
              <a:avLst/>
              <a:gdLst>
                <a:gd name="T0" fmla="*/ 40 w 42"/>
                <a:gd name="T1" fmla="*/ 0 h 23"/>
                <a:gd name="T2" fmla="*/ 42 w 42"/>
                <a:gd name="T3" fmla="*/ 18 h 23"/>
                <a:gd name="T4" fmla="*/ 2 w 42"/>
                <a:gd name="T5" fmla="*/ 23 h 23"/>
                <a:gd name="T6" fmla="*/ 0 w 42"/>
                <a:gd name="T7" fmla="*/ 8 h 23"/>
                <a:gd name="T8" fmla="*/ 40 w 42"/>
                <a:gd name="T9" fmla="*/ 0 h 23"/>
                <a:gd name="T10" fmla="*/ 0 60000 65536"/>
                <a:gd name="T11" fmla="*/ 0 60000 65536"/>
                <a:gd name="T12" fmla="*/ 0 60000 65536"/>
                <a:gd name="T13" fmla="*/ 0 60000 65536"/>
                <a:gd name="T14" fmla="*/ 0 60000 65536"/>
                <a:gd name="T15" fmla="*/ 0 w 42"/>
                <a:gd name="T16" fmla="*/ 0 h 23"/>
                <a:gd name="T17" fmla="*/ 42 w 42"/>
                <a:gd name="T18" fmla="*/ 23 h 23"/>
              </a:gdLst>
              <a:ahLst/>
              <a:cxnLst>
                <a:cxn ang="T10">
                  <a:pos x="T0" y="T1"/>
                </a:cxn>
                <a:cxn ang="T11">
                  <a:pos x="T2" y="T3"/>
                </a:cxn>
                <a:cxn ang="T12">
                  <a:pos x="T4" y="T5"/>
                </a:cxn>
                <a:cxn ang="T13">
                  <a:pos x="T6" y="T7"/>
                </a:cxn>
                <a:cxn ang="T14">
                  <a:pos x="T8" y="T9"/>
                </a:cxn>
              </a:cxnLst>
              <a:rect l="T15" t="T16" r="T17" b="T18"/>
              <a:pathLst>
                <a:path w="42" h="23">
                  <a:moveTo>
                    <a:pt x="40" y="0"/>
                  </a:moveTo>
                  <a:lnTo>
                    <a:pt x="42" y="18"/>
                  </a:lnTo>
                  <a:lnTo>
                    <a:pt x="2" y="23"/>
                  </a:lnTo>
                  <a:lnTo>
                    <a:pt x="0" y="8"/>
                  </a:lnTo>
                  <a:lnTo>
                    <a:pt x="4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93" name="Freeform 127"/>
            <p:cNvSpPr>
              <a:spLocks/>
            </p:cNvSpPr>
            <p:nvPr/>
          </p:nvSpPr>
          <p:spPr bwMode="auto">
            <a:xfrm>
              <a:off x="1799" y="2814"/>
              <a:ext cx="12" cy="19"/>
            </a:xfrm>
            <a:custGeom>
              <a:avLst/>
              <a:gdLst>
                <a:gd name="T0" fmla="*/ 10 w 12"/>
                <a:gd name="T1" fmla="*/ 0 h 19"/>
                <a:gd name="T2" fmla="*/ 12 w 12"/>
                <a:gd name="T3" fmla="*/ 17 h 19"/>
                <a:gd name="T4" fmla="*/ 4 w 12"/>
                <a:gd name="T5" fmla="*/ 19 h 19"/>
                <a:gd name="T6" fmla="*/ 0 w 12"/>
                <a:gd name="T7" fmla="*/ 2 h 19"/>
                <a:gd name="T8" fmla="*/ 10 w 12"/>
                <a:gd name="T9" fmla="*/ 0 h 19"/>
                <a:gd name="T10" fmla="*/ 0 60000 65536"/>
                <a:gd name="T11" fmla="*/ 0 60000 65536"/>
                <a:gd name="T12" fmla="*/ 0 60000 65536"/>
                <a:gd name="T13" fmla="*/ 0 60000 65536"/>
                <a:gd name="T14" fmla="*/ 0 60000 65536"/>
                <a:gd name="T15" fmla="*/ 0 w 12"/>
                <a:gd name="T16" fmla="*/ 0 h 19"/>
                <a:gd name="T17" fmla="*/ 12 w 12"/>
                <a:gd name="T18" fmla="*/ 19 h 19"/>
              </a:gdLst>
              <a:ahLst/>
              <a:cxnLst>
                <a:cxn ang="T10">
                  <a:pos x="T0" y="T1"/>
                </a:cxn>
                <a:cxn ang="T11">
                  <a:pos x="T2" y="T3"/>
                </a:cxn>
                <a:cxn ang="T12">
                  <a:pos x="T4" y="T5"/>
                </a:cxn>
                <a:cxn ang="T13">
                  <a:pos x="T6" y="T7"/>
                </a:cxn>
                <a:cxn ang="T14">
                  <a:pos x="T8" y="T9"/>
                </a:cxn>
              </a:cxnLst>
              <a:rect l="T15" t="T16" r="T17" b="T18"/>
              <a:pathLst>
                <a:path w="12" h="19">
                  <a:moveTo>
                    <a:pt x="10" y="0"/>
                  </a:moveTo>
                  <a:lnTo>
                    <a:pt x="12" y="17"/>
                  </a:lnTo>
                  <a:lnTo>
                    <a:pt x="4" y="19"/>
                  </a:lnTo>
                  <a:lnTo>
                    <a:pt x="0" y="2"/>
                  </a:lnTo>
                  <a:lnTo>
                    <a:pt x="1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94" name="Freeform 128"/>
            <p:cNvSpPr>
              <a:spLocks/>
            </p:cNvSpPr>
            <p:nvPr/>
          </p:nvSpPr>
          <p:spPr bwMode="auto">
            <a:xfrm>
              <a:off x="1799" y="2814"/>
              <a:ext cx="12" cy="19"/>
            </a:xfrm>
            <a:custGeom>
              <a:avLst/>
              <a:gdLst>
                <a:gd name="T0" fmla="*/ 10 w 12"/>
                <a:gd name="T1" fmla="*/ 0 h 19"/>
                <a:gd name="T2" fmla="*/ 12 w 12"/>
                <a:gd name="T3" fmla="*/ 17 h 19"/>
                <a:gd name="T4" fmla="*/ 4 w 12"/>
                <a:gd name="T5" fmla="*/ 19 h 19"/>
                <a:gd name="T6" fmla="*/ 0 w 12"/>
                <a:gd name="T7" fmla="*/ 2 h 19"/>
                <a:gd name="T8" fmla="*/ 10 w 12"/>
                <a:gd name="T9" fmla="*/ 0 h 19"/>
                <a:gd name="T10" fmla="*/ 0 60000 65536"/>
                <a:gd name="T11" fmla="*/ 0 60000 65536"/>
                <a:gd name="T12" fmla="*/ 0 60000 65536"/>
                <a:gd name="T13" fmla="*/ 0 60000 65536"/>
                <a:gd name="T14" fmla="*/ 0 60000 65536"/>
                <a:gd name="T15" fmla="*/ 0 w 12"/>
                <a:gd name="T16" fmla="*/ 0 h 19"/>
                <a:gd name="T17" fmla="*/ 12 w 12"/>
                <a:gd name="T18" fmla="*/ 19 h 19"/>
              </a:gdLst>
              <a:ahLst/>
              <a:cxnLst>
                <a:cxn ang="T10">
                  <a:pos x="T0" y="T1"/>
                </a:cxn>
                <a:cxn ang="T11">
                  <a:pos x="T2" y="T3"/>
                </a:cxn>
                <a:cxn ang="T12">
                  <a:pos x="T4" y="T5"/>
                </a:cxn>
                <a:cxn ang="T13">
                  <a:pos x="T6" y="T7"/>
                </a:cxn>
                <a:cxn ang="T14">
                  <a:pos x="T8" y="T9"/>
                </a:cxn>
              </a:cxnLst>
              <a:rect l="T15" t="T16" r="T17" b="T18"/>
              <a:pathLst>
                <a:path w="12" h="19">
                  <a:moveTo>
                    <a:pt x="10" y="0"/>
                  </a:moveTo>
                  <a:lnTo>
                    <a:pt x="12" y="17"/>
                  </a:lnTo>
                  <a:lnTo>
                    <a:pt x="4" y="19"/>
                  </a:lnTo>
                  <a:lnTo>
                    <a:pt x="0" y="2"/>
                  </a:lnTo>
                  <a:lnTo>
                    <a:pt x="1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95" name="Freeform 129"/>
            <p:cNvSpPr>
              <a:spLocks/>
            </p:cNvSpPr>
            <p:nvPr/>
          </p:nvSpPr>
          <p:spPr bwMode="auto">
            <a:xfrm>
              <a:off x="1809" y="2885"/>
              <a:ext cx="11" cy="19"/>
            </a:xfrm>
            <a:custGeom>
              <a:avLst/>
              <a:gdLst>
                <a:gd name="T0" fmla="*/ 9 w 11"/>
                <a:gd name="T1" fmla="*/ 0 h 19"/>
                <a:gd name="T2" fmla="*/ 11 w 11"/>
                <a:gd name="T3" fmla="*/ 19 h 19"/>
                <a:gd name="T4" fmla="*/ 4 w 11"/>
                <a:gd name="T5" fmla="*/ 19 h 19"/>
                <a:gd name="T6" fmla="*/ 0 w 11"/>
                <a:gd name="T7" fmla="*/ 2 h 19"/>
                <a:gd name="T8" fmla="*/ 9 w 11"/>
                <a:gd name="T9" fmla="*/ 0 h 19"/>
                <a:gd name="T10" fmla="*/ 0 60000 65536"/>
                <a:gd name="T11" fmla="*/ 0 60000 65536"/>
                <a:gd name="T12" fmla="*/ 0 60000 65536"/>
                <a:gd name="T13" fmla="*/ 0 60000 65536"/>
                <a:gd name="T14" fmla="*/ 0 60000 65536"/>
                <a:gd name="T15" fmla="*/ 0 w 11"/>
                <a:gd name="T16" fmla="*/ 0 h 19"/>
                <a:gd name="T17" fmla="*/ 11 w 11"/>
                <a:gd name="T18" fmla="*/ 19 h 19"/>
              </a:gdLst>
              <a:ahLst/>
              <a:cxnLst>
                <a:cxn ang="T10">
                  <a:pos x="T0" y="T1"/>
                </a:cxn>
                <a:cxn ang="T11">
                  <a:pos x="T2" y="T3"/>
                </a:cxn>
                <a:cxn ang="T12">
                  <a:pos x="T4" y="T5"/>
                </a:cxn>
                <a:cxn ang="T13">
                  <a:pos x="T6" y="T7"/>
                </a:cxn>
                <a:cxn ang="T14">
                  <a:pos x="T8" y="T9"/>
                </a:cxn>
              </a:cxnLst>
              <a:rect l="T15" t="T16" r="T17" b="T18"/>
              <a:pathLst>
                <a:path w="11" h="19">
                  <a:moveTo>
                    <a:pt x="9" y="0"/>
                  </a:moveTo>
                  <a:lnTo>
                    <a:pt x="11" y="19"/>
                  </a:lnTo>
                  <a:lnTo>
                    <a:pt x="4" y="19"/>
                  </a:lnTo>
                  <a:lnTo>
                    <a:pt x="0" y="2"/>
                  </a:lnTo>
                  <a:lnTo>
                    <a:pt x="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96" name="Freeform 130"/>
            <p:cNvSpPr>
              <a:spLocks/>
            </p:cNvSpPr>
            <p:nvPr/>
          </p:nvSpPr>
          <p:spPr bwMode="auto">
            <a:xfrm>
              <a:off x="1809" y="2885"/>
              <a:ext cx="11" cy="19"/>
            </a:xfrm>
            <a:custGeom>
              <a:avLst/>
              <a:gdLst>
                <a:gd name="T0" fmla="*/ 9 w 11"/>
                <a:gd name="T1" fmla="*/ 0 h 19"/>
                <a:gd name="T2" fmla="*/ 11 w 11"/>
                <a:gd name="T3" fmla="*/ 19 h 19"/>
                <a:gd name="T4" fmla="*/ 4 w 11"/>
                <a:gd name="T5" fmla="*/ 19 h 19"/>
                <a:gd name="T6" fmla="*/ 0 w 11"/>
                <a:gd name="T7" fmla="*/ 2 h 19"/>
                <a:gd name="T8" fmla="*/ 9 w 11"/>
                <a:gd name="T9" fmla="*/ 0 h 19"/>
                <a:gd name="T10" fmla="*/ 0 60000 65536"/>
                <a:gd name="T11" fmla="*/ 0 60000 65536"/>
                <a:gd name="T12" fmla="*/ 0 60000 65536"/>
                <a:gd name="T13" fmla="*/ 0 60000 65536"/>
                <a:gd name="T14" fmla="*/ 0 60000 65536"/>
                <a:gd name="T15" fmla="*/ 0 w 11"/>
                <a:gd name="T16" fmla="*/ 0 h 19"/>
                <a:gd name="T17" fmla="*/ 11 w 11"/>
                <a:gd name="T18" fmla="*/ 19 h 19"/>
              </a:gdLst>
              <a:ahLst/>
              <a:cxnLst>
                <a:cxn ang="T10">
                  <a:pos x="T0" y="T1"/>
                </a:cxn>
                <a:cxn ang="T11">
                  <a:pos x="T2" y="T3"/>
                </a:cxn>
                <a:cxn ang="T12">
                  <a:pos x="T4" y="T5"/>
                </a:cxn>
                <a:cxn ang="T13">
                  <a:pos x="T6" y="T7"/>
                </a:cxn>
                <a:cxn ang="T14">
                  <a:pos x="T8" y="T9"/>
                </a:cxn>
              </a:cxnLst>
              <a:rect l="T15" t="T16" r="T17" b="T18"/>
              <a:pathLst>
                <a:path w="11" h="19">
                  <a:moveTo>
                    <a:pt x="9" y="0"/>
                  </a:moveTo>
                  <a:lnTo>
                    <a:pt x="11" y="19"/>
                  </a:lnTo>
                  <a:lnTo>
                    <a:pt x="4" y="19"/>
                  </a:lnTo>
                  <a:lnTo>
                    <a:pt x="0" y="2"/>
                  </a:lnTo>
                  <a:lnTo>
                    <a:pt x="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97" name="Freeform 131"/>
            <p:cNvSpPr>
              <a:spLocks/>
            </p:cNvSpPr>
            <p:nvPr/>
          </p:nvSpPr>
          <p:spPr bwMode="auto">
            <a:xfrm>
              <a:off x="1786" y="2822"/>
              <a:ext cx="86" cy="67"/>
            </a:xfrm>
            <a:custGeom>
              <a:avLst/>
              <a:gdLst>
                <a:gd name="T0" fmla="*/ 78 w 86"/>
                <a:gd name="T1" fmla="*/ 0 h 67"/>
                <a:gd name="T2" fmla="*/ 86 w 86"/>
                <a:gd name="T3" fmla="*/ 53 h 67"/>
                <a:gd name="T4" fmla="*/ 9 w 86"/>
                <a:gd name="T5" fmla="*/ 67 h 67"/>
                <a:gd name="T6" fmla="*/ 0 w 86"/>
                <a:gd name="T7" fmla="*/ 13 h 67"/>
                <a:gd name="T8" fmla="*/ 78 w 86"/>
                <a:gd name="T9" fmla="*/ 0 h 67"/>
                <a:gd name="T10" fmla="*/ 0 60000 65536"/>
                <a:gd name="T11" fmla="*/ 0 60000 65536"/>
                <a:gd name="T12" fmla="*/ 0 60000 65536"/>
                <a:gd name="T13" fmla="*/ 0 60000 65536"/>
                <a:gd name="T14" fmla="*/ 0 60000 65536"/>
                <a:gd name="T15" fmla="*/ 0 w 86"/>
                <a:gd name="T16" fmla="*/ 0 h 67"/>
                <a:gd name="T17" fmla="*/ 86 w 86"/>
                <a:gd name="T18" fmla="*/ 67 h 67"/>
              </a:gdLst>
              <a:ahLst/>
              <a:cxnLst>
                <a:cxn ang="T10">
                  <a:pos x="T0" y="T1"/>
                </a:cxn>
                <a:cxn ang="T11">
                  <a:pos x="T2" y="T3"/>
                </a:cxn>
                <a:cxn ang="T12">
                  <a:pos x="T4" y="T5"/>
                </a:cxn>
                <a:cxn ang="T13">
                  <a:pos x="T6" y="T7"/>
                </a:cxn>
                <a:cxn ang="T14">
                  <a:pos x="T8" y="T9"/>
                </a:cxn>
              </a:cxnLst>
              <a:rect l="T15" t="T16" r="T17" b="T18"/>
              <a:pathLst>
                <a:path w="86" h="67">
                  <a:moveTo>
                    <a:pt x="78" y="0"/>
                  </a:moveTo>
                  <a:lnTo>
                    <a:pt x="86" y="53"/>
                  </a:lnTo>
                  <a:lnTo>
                    <a:pt x="9" y="67"/>
                  </a:lnTo>
                  <a:lnTo>
                    <a:pt x="0" y="13"/>
                  </a:lnTo>
                  <a:lnTo>
                    <a:pt x="7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6998" name="Freeform 132"/>
            <p:cNvSpPr>
              <a:spLocks/>
            </p:cNvSpPr>
            <p:nvPr/>
          </p:nvSpPr>
          <p:spPr bwMode="auto">
            <a:xfrm>
              <a:off x="1786" y="2822"/>
              <a:ext cx="86" cy="67"/>
            </a:xfrm>
            <a:custGeom>
              <a:avLst/>
              <a:gdLst>
                <a:gd name="T0" fmla="*/ 78 w 86"/>
                <a:gd name="T1" fmla="*/ 0 h 67"/>
                <a:gd name="T2" fmla="*/ 86 w 86"/>
                <a:gd name="T3" fmla="*/ 53 h 67"/>
                <a:gd name="T4" fmla="*/ 9 w 86"/>
                <a:gd name="T5" fmla="*/ 67 h 67"/>
                <a:gd name="T6" fmla="*/ 0 w 86"/>
                <a:gd name="T7" fmla="*/ 13 h 67"/>
                <a:gd name="T8" fmla="*/ 78 w 86"/>
                <a:gd name="T9" fmla="*/ 0 h 67"/>
                <a:gd name="T10" fmla="*/ 0 60000 65536"/>
                <a:gd name="T11" fmla="*/ 0 60000 65536"/>
                <a:gd name="T12" fmla="*/ 0 60000 65536"/>
                <a:gd name="T13" fmla="*/ 0 60000 65536"/>
                <a:gd name="T14" fmla="*/ 0 60000 65536"/>
                <a:gd name="T15" fmla="*/ 0 w 86"/>
                <a:gd name="T16" fmla="*/ 0 h 67"/>
                <a:gd name="T17" fmla="*/ 86 w 86"/>
                <a:gd name="T18" fmla="*/ 67 h 67"/>
              </a:gdLst>
              <a:ahLst/>
              <a:cxnLst>
                <a:cxn ang="T10">
                  <a:pos x="T0" y="T1"/>
                </a:cxn>
                <a:cxn ang="T11">
                  <a:pos x="T2" y="T3"/>
                </a:cxn>
                <a:cxn ang="T12">
                  <a:pos x="T4" y="T5"/>
                </a:cxn>
                <a:cxn ang="T13">
                  <a:pos x="T6" y="T7"/>
                </a:cxn>
                <a:cxn ang="T14">
                  <a:pos x="T8" y="T9"/>
                </a:cxn>
              </a:cxnLst>
              <a:rect l="T15" t="T16" r="T17" b="T18"/>
              <a:pathLst>
                <a:path w="86" h="67">
                  <a:moveTo>
                    <a:pt x="78" y="0"/>
                  </a:moveTo>
                  <a:lnTo>
                    <a:pt x="86" y="53"/>
                  </a:lnTo>
                  <a:lnTo>
                    <a:pt x="9" y="67"/>
                  </a:lnTo>
                  <a:lnTo>
                    <a:pt x="0" y="13"/>
                  </a:lnTo>
                  <a:lnTo>
                    <a:pt x="7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6999" name="Freeform 133"/>
            <p:cNvSpPr>
              <a:spLocks/>
            </p:cNvSpPr>
            <p:nvPr/>
          </p:nvSpPr>
          <p:spPr bwMode="auto">
            <a:xfrm>
              <a:off x="1964" y="2822"/>
              <a:ext cx="39" cy="15"/>
            </a:xfrm>
            <a:custGeom>
              <a:avLst/>
              <a:gdLst>
                <a:gd name="T0" fmla="*/ 37 w 39"/>
                <a:gd name="T1" fmla="*/ 0 h 15"/>
                <a:gd name="T2" fmla="*/ 39 w 39"/>
                <a:gd name="T3" fmla="*/ 9 h 15"/>
                <a:gd name="T4" fmla="*/ 2 w 39"/>
                <a:gd name="T5" fmla="*/ 15 h 15"/>
                <a:gd name="T6" fmla="*/ 0 w 39"/>
                <a:gd name="T7" fmla="*/ 5 h 15"/>
                <a:gd name="T8" fmla="*/ 37 w 39"/>
                <a:gd name="T9" fmla="*/ 0 h 15"/>
                <a:gd name="T10" fmla="*/ 0 60000 65536"/>
                <a:gd name="T11" fmla="*/ 0 60000 65536"/>
                <a:gd name="T12" fmla="*/ 0 60000 65536"/>
                <a:gd name="T13" fmla="*/ 0 60000 65536"/>
                <a:gd name="T14" fmla="*/ 0 60000 65536"/>
                <a:gd name="T15" fmla="*/ 0 w 39"/>
                <a:gd name="T16" fmla="*/ 0 h 15"/>
                <a:gd name="T17" fmla="*/ 39 w 39"/>
                <a:gd name="T18" fmla="*/ 15 h 15"/>
              </a:gdLst>
              <a:ahLst/>
              <a:cxnLst>
                <a:cxn ang="T10">
                  <a:pos x="T0" y="T1"/>
                </a:cxn>
                <a:cxn ang="T11">
                  <a:pos x="T2" y="T3"/>
                </a:cxn>
                <a:cxn ang="T12">
                  <a:pos x="T4" y="T5"/>
                </a:cxn>
                <a:cxn ang="T13">
                  <a:pos x="T6" y="T7"/>
                </a:cxn>
                <a:cxn ang="T14">
                  <a:pos x="T8" y="T9"/>
                </a:cxn>
              </a:cxnLst>
              <a:rect l="T15" t="T16" r="T17" b="T18"/>
              <a:pathLst>
                <a:path w="39" h="15">
                  <a:moveTo>
                    <a:pt x="37" y="0"/>
                  </a:moveTo>
                  <a:lnTo>
                    <a:pt x="39" y="9"/>
                  </a:lnTo>
                  <a:lnTo>
                    <a:pt x="2" y="15"/>
                  </a:lnTo>
                  <a:lnTo>
                    <a:pt x="0" y="5"/>
                  </a:lnTo>
                  <a:lnTo>
                    <a:pt x="3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00" name="Freeform 134"/>
            <p:cNvSpPr>
              <a:spLocks/>
            </p:cNvSpPr>
            <p:nvPr/>
          </p:nvSpPr>
          <p:spPr bwMode="auto">
            <a:xfrm>
              <a:off x="1964" y="2822"/>
              <a:ext cx="39" cy="15"/>
            </a:xfrm>
            <a:custGeom>
              <a:avLst/>
              <a:gdLst>
                <a:gd name="T0" fmla="*/ 37 w 39"/>
                <a:gd name="T1" fmla="*/ 0 h 15"/>
                <a:gd name="T2" fmla="*/ 39 w 39"/>
                <a:gd name="T3" fmla="*/ 9 h 15"/>
                <a:gd name="T4" fmla="*/ 2 w 39"/>
                <a:gd name="T5" fmla="*/ 15 h 15"/>
                <a:gd name="T6" fmla="*/ 0 w 39"/>
                <a:gd name="T7" fmla="*/ 5 h 15"/>
                <a:gd name="T8" fmla="*/ 37 w 39"/>
                <a:gd name="T9" fmla="*/ 0 h 15"/>
                <a:gd name="T10" fmla="*/ 0 60000 65536"/>
                <a:gd name="T11" fmla="*/ 0 60000 65536"/>
                <a:gd name="T12" fmla="*/ 0 60000 65536"/>
                <a:gd name="T13" fmla="*/ 0 60000 65536"/>
                <a:gd name="T14" fmla="*/ 0 60000 65536"/>
                <a:gd name="T15" fmla="*/ 0 w 39"/>
                <a:gd name="T16" fmla="*/ 0 h 15"/>
                <a:gd name="T17" fmla="*/ 39 w 39"/>
                <a:gd name="T18" fmla="*/ 15 h 15"/>
              </a:gdLst>
              <a:ahLst/>
              <a:cxnLst>
                <a:cxn ang="T10">
                  <a:pos x="T0" y="T1"/>
                </a:cxn>
                <a:cxn ang="T11">
                  <a:pos x="T2" y="T3"/>
                </a:cxn>
                <a:cxn ang="T12">
                  <a:pos x="T4" y="T5"/>
                </a:cxn>
                <a:cxn ang="T13">
                  <a:pos x="T6" y="T7"/>
                </a:cxn>
                <a:cxn ang="T14">
                  <a:pos x="T8" y="T9"/>
                </a:cxn>
              </a:cxnLst>
              <a:rect l="T15" t="T16" r="T17" b="T18"/>
              <a:pathLst>
                <a:path w="39" h="15">
                  <a:moveTo>
                    <a:pt x="37" y="0"/>
                  </a:moveTo>
                  <a:lnTo>
                    <a:pt x="39" y="9"/>
                  </a:lnTo>
                  <a:lnTo>
                    <a:pt x="2" y="15"/>
                  </a:lnTo>
                  <a:lnTo>
                    <a:pt x="0" y="5"/>
                  </a:lnTo>
                  <a:lnTo>
                    <a:pt x="3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01" name="Freeform 135"/>
            <p:cNvSpPr>
              <a:spLocks/>
            </p:cNvSpPr>
            <p:nvPr/>
          </p:nvSpPr>
          <p:spPr bwMode="auto">
            <a:xfrm>
              <a:off x="1960" y="2801"/>
              <a:ext cx="37" cy="9"/>
            </a:xfrm>
            <a:custGeom>
              <a:avLst/>
              <a:gdLst>
                <a:gd name="T0" fmla="*/ 35 w 37"/>
                <a:gd name="T1" fmla="*/ 0 h 9"/>
                <a:gd name="T2" fmla="*/ 37 w 37"/>
                <a:gd name="T3" fmla="*/ 3 h 9"/>
                <a:gd name="T4" fmla="*/ 2 w 37"/>
                <a:gd name="T5" fmla="*/ 9 h 9"/>
                <a:gd name="T6" fmla="*/ 0 w 37"/>
                <a:gd name="T7" fmla="*/ 5 h 9"/>
                <a:gd name="T8" fmla="*/ 35 w 37"/>
                <a:gd name="T9" fmla="*/ 0 h 9"/>
                <a:gd name="T10" fmla="*/ 0 60000 65536"/>
                <a:gd name="T11" fmla="*/ 0 60000 65536"/>
                <a:gd name="T12" fmla="*/ 0 60000 65536"/>
                <a:gd name="T13" fmla="*/ 0 60000 65536"/>
                <a:gd name="T14" fmla="*/ 0 60000 65536"/>
                <a:gd name="T15" fmla="*/ 0 w 37"/>
                <a:gd name="T16" fmla="*/ 0 h 9"/>
                <a:gd name="T17" fmla="*/ 37 w 37"/>
                <a:gd name="T18" fmla="*/ 9 h 9"/>
              </a:gdLst>
              <a:ahLst/>
              <a:cxnLst>
                <a:cxn ang="T10">
                  <a:pos x="T0" y="T1"/>
                </a:cxn>
                <a:cxn ang="T11">
                  <a:pos x="T2" y="T3"/>
                </a:cxn>
                <a:cxn ang="T12">
                  <a:pos x="T4" y="T5"/>
                </a:cxn>
                <a:cxn ang="T13">
                  <a:pos x="T6" y="T7"/>
                </a:cxn>
                <a:cxn ang="T14">
                  <a:pos x="T8" y="T9"/>
                </a:cxn>
              </a:cxnLst>
              <a:rect l="T15" t="T16" r="T17" b="T18"/>
              <a:pathLst>
                <a:path w="37" h="9">
                  <a:moveTo>
                    <a:pt x="35" y="0"/>
                  </a:moveTo>
                  <a:lnTo>
                    <a:pt x="37" y="3"/>
                  </a:lnTo>
                  <a:lnTo>
                    <a:pt x="2" y="9"/>
                  </a:lnTo>
                  <a:lnTo>
                    <a:pt x="0" y="5"/>
                  </a:lnTo>
                  <a:lnTo>
                    <a:pt x="35"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02" name="Freeform 136"/>
            <p:cNvSpPr>
              <a:spLocks/>
            </p:cNvSpPr>
            <p:nvPr/>
          </p:nvSpPr>
          <p:spPr bwMode="auto">
            <a:xfrm>
              <a:off x="1960" y="2801"/>
              <a:ext cx="37" cy="9"/>
            </a:xfrm>
            <a:custGeom>
              <a:avLst/>
              <a:gdLst>
                <a:gd name="T0" fmla="*/ 35 w 37"/>
                <a:gd name="T1" fmla="*/ 0 h 9"/>
                <a:gd name="T2" fmla="*/ 37 w 37"/>
                <a:gd name="T3" fmla="*/ 3 h 9"/>
                <a:gd name="T4" fmla="*/ 2 w 37"/>
                <a:gd name="T5" fmla="*/ 9 h 9"/>
                <a:gd name="T6" fmla="*/ 0 w 37"/>
                <a:gd name="T7" fmla="*/ 5 h 9"/>
                <a:gd name="T8" fmla="*/ 35 w 37"/>
                <a:gd name="T9" fmla="*/ 0 h 9"/>
                <a:gd name="T10" fmla="*/ 0 60000 65536"/>
                <a:gd name="T11" fmla="*/ 0 60000 65536"/>
                <a:gd name="T12" fmla="*/ 0 60000 65536"/>
                <a:gd name="T13" fmla="*/ 0 60000 65536"/>
                <a:gd name="T14" fmla="*/ 0 60000 65536"/>
                <a:gd name="T15" fmla="*/ 0 w 37"/>
                <a:gd name="T16" fmla="*/ 0 h 9"/>
                <a:gd name="T17" fmla="*/ 37 w 37"/>
                <a:gd name="T18" fmla="*/ 9 h 9"/>
              </a:gdLst>
              <a:ahLst/>
              <a:cxnLst>
                <a:cxn ang="T10">
                  <a:pos x="T0" y="T1"/>
                </a:cxn>
                <a:cxn ang="T11">
                  <a:pos x="T2" y="T3"/>
                </a:cxn>
                <a:cxn ang="T12">
                  <a:pos x="T4" y="T5"/>
                </a:cxn>
                <a:cxn ang="T13">
                  <a:pos x="T6" y="T7"/>
                </a:cxn>
                <a:cxn ang="T14">
                  <a:pos x="T8" y="T9"/>
                </a:cxn>
              </a:cxnLst>
              <a:rect l="T15" t="T16" r="T17" b="T18"/>
              <a:pathLst>
                <a:path w="37" h="9">
                  <a:moveTo>
                    <a:pt x="35" y="0"/>
                  </a:moveTo>
                  <a:lnTo>
                    <a:pt x="37" y="3"/>
                  </a:lnTo>
                  <a:lnTo>
                    <a:pt x="2" y="9"/>
                  </a:lnTo>
                  <a:lnTo>
                    <a:pt x="0" y="5"/>
                  </a:lnTo>
                  <a:lnTo>
                    <a:pt x="35"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03" name="Freeform 137"/>
            <p:cNvSpPr>
              <a:spLocks/>
            </p:cNvSpPr>
            <p:nvPr/>
          </p:nvSpPr>
          <p:spPr bwMode="auto">
            <a:xfrm>
              <a:off x="1968" y="2849"/>
              <a:ext cx="38" cy="9"/>
            </a:xfrm>
            <a:custGeom>
              <a:avLst/>
              <a:gdLst>
                <a:gd name="T0" fmla="*/ 37 w 38"/>
                <a:gd name="T1" fmla="*/ 0 h 9"/>
                <a:gd name="T2" fmla="*/ 38 w 38"/>
                <a:gd name="T3" fmla="*/ 3 h 9"/>
                <a:gd name="T4" fmla="*/ 0 w 38"/>
                <a:gd name="T5" fmla="*/ 9 h 9"/>
                <a:gd name="T6" fmla="*/ 0 w 38"/>
                <a:gd name="T7" fmla="*/ 5 h 9"/>
                <a:gd name="T8" fmla="*/ 37 w 38"/>
                <a:gd name="T9" fmla="*/ 0 h 9"/>
                <a:gd name="T10" fmla="*/ 0 60000 65536"/>
                <a:gd name="T11" fmla="*/ 0 60000 65536"/>
                <a:gd name="T12" fmla="*/ 0 60000 65536"/>
                <a:gd name="T13" fmla="*/ 0 60000 65536"/>
                <a:gd name="T14" fmla="*/ 0 60000 65536"/>
                <a:gd name="T15" fmla="*/ 0 w 38"/>
                <a:gd name="T16" fmla="*/ 0 h 9"/>
                <a:gd name="T17" fmla="*/ 38 w 38"/>
                <a:gd name="T18" fmla="*/ 9 h 9"/>
              </a:gdLst>
              <a:ahLst/>
              <a:cxnLst>
                <a:cxn ang="T10">
                  <a:pos x="T0" y="T1"/>
                </a:cxn>
                <a:cxn ang="T11">
                  <a:pos x="T2" y="T3"/>
                </a:cxn>
                <a:cxn ang="T12">
                  <a:pos x="T4" y="T5"/>
                </a:cxn>
                <a:cxn ang="T13">
                  <a:pos x="T6" y="T7"/>
                </a:cxn>
                <a:cxn ang="T14">
                  <a:pos x="T8" y="T9"/>
                </a:cxn>
              </a:cxnLst>
              <a:rect l="T15" t="T16" r="T17" b="T18"/>
              <a:pathLst>
                <a:path w="38" h="9">
                  <a:moveTo>
                    <a:pt x="37" y="0"/>
                  </a:moveTo>
                  <a:lnTo>
                    <a:pt x="38" y="3"/>
                  </a:lnTo>
                  <a:lnTo>
                    <a:pt x="0" y="9"/>
                  </a:lnTo>
                  <a:lnTo>
                    <a:pt x="0" y="5"/>
                  </a:lnTo>
                  <a:lnTo>
                    <a:pt x="3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04" name="Freeform 138"/>
            <p:cNvSpPr>
              <a:spLocks/>
            </p:cNvSpPr>
            <p:nvPr/>
          </p:nvSpPr>
          <p:spPr bwMode="auto">
            <a:xfrm>
              <a:off x="1968" y="2849"/>
              <a:ext cx="38" cy="9"/>
            </a:xfrm>
            <a:custGeom>
              <a:avLst/>
              <a:gdLst>
                <a:gd name="T0" fmla="*/ 37 w 38"/>
                <a:gd name="T1" fmla="*/ 0 h 9"/>
                <a:gd name="T2" fmla="*/ 38 w 38"/>
                <a:gd name="T3" fmla="*/ 3 h 9"/>
                <a:gd name="T4" fmla="*/ 0 w 38"/>
                <a:gd name="T5" fmla="*/ 9 h 9"/>
                <a:gd name="T6" fmla="*/ 0 w 38"/>
                <a:gd name="T7" fmla="*/ 5 h 9"/>
                <a:gd name="T8" fmla="*/ 37 w 38"/>
                <a:gd name="T9" fmla="*/ 0 h 9"/>
                <a:gd name="T10" fmla="*/ 0 60000 65536"/>
                <a:gd name="T11" fmla="*/ 0 60000 65536"/>
                <a:gd name="T12" fmla="*/ 0 60000 65536"/>
                <a:gd name="T13" fmla="*/ 0 60000 65536"/>
                <a:gd name="T14" fmla="*/ 0 60000 65536"/>
                <a:gd name="T15" fmla="*/ 0 w 38"/>
                <a:gd name="T16" fmla="*/ 0 h 9"/>
                <a:gd name="T17" fmla="*/ 38 w 38"/>
                <a:gd name="T18" fmla="*/ 9 h 9"/>
              </a:gdLst>
              <a:ahLst/>
              <a:cxnLst>
                <a:cxn ang="T10">
                  <a:pos x="T0" y="T1"/>
                </a:cxn>
                <a:cxn ang="T11">
                  <a:pos x="T2" y="T3"/>
                </a:cxn>
                <a:cxn ang="T12">
                  <a:pos x="T4" y="T5"/>
                </a:cxn>
                <a:cxn ang="T13">
                  <a:pos x="T6" y="T7"/>
                </a:cxn>
                <a:cxn ang="T14">
                  <a:pos x="T8" y="T9"/>
                </a:cxn>
              </a:cxnLst>
              <a:rect l="T15" t="T16" r="T17" b="T18"/>
              <a:pathLst>
                <a:path w="38" h="9">
                  <a:moveTo>
                    <a:pt x="37" y="0"/>
                  </a:moveTo>
                  <a:lnTo>
                    <a:pt x="38" y="3"/>
                  </a:lnTo>
                  <a:lnTo>
                    <a:pt x="0" y="9"/>
                  </a:lnTo>
                  <a:lnTo>
                    <a:pt x="0" y="5"/>
                  </a:lnTo>
                  <a:lnTo>
                    <a:pt x="37"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05" name="Line 139"/>
            <p:cNvSpPr>
              <a:spLocks noChangeShapeType="1"/>
            </p:cNvSpPr>
            <p:nvPr/>
          </p:nvSpPr>
          <p:spPr bwMode="auto">
            <a:xfrm flipV="1">
              <a:off x="2001" y="2812"/>
              <a:ext cx="84" cy="1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06" name="Freeform 140"/>
            <p:cNvSpPr>
              <a:spLocks/>
            </p:cNvSpPr>
            <p:nvPr/>
          </p:nvSpPr>
          <p:spPr bwMode="auto">
            <a:xfrm>
              <a:off x="2028" y="2764"/>
              <a:ext cx="17" cy="23"/>
            </a:xfrm>
            <a:custGeom>
              <a:avLst/>
              <a:gdLst>
                <a:gd name="T0" fmla="*/ 0 w 17"/>
                <a:gd name="T1" fmla="*/ 4 h 23"/>
                <a:gd name="T2" fmla="*/ 3 w 17"/>
                <a:gd name="T3" fmla="*/ 23 h 23"/>
                <a:gd name="T4" fmla="*/ 17 w 17"/>
                <a:gd name="T5" fmla="*/ 21 h 23"/>
                <a:gd name="T6" fmla="*/ 13 w 17"/>
                <a:gd name="T7" fmla="*/ 0 h 23"/>
                <a:gd name="T8" fmla="*/ 0 w 17"/>
                <a:gd name="T9" fmla="*/ 4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4"/>
                  </a:moveTo>
                  <a:lnTo>
                    <a:pt x="3" y="23"/>
                  </a:lnTo>
                  <a:lnTo>
                    <a:pt x="17" y="21"/>
                  </a:lnTo>
                  <a:lnTo>
                    <a:pt x="13" y="0"/>
                  </a:lnTo>
                  <a:lnTo>
                    <a:pt x="0" y="4"/>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07" name="Freeform 141"/>
            <p:cNvSpPr>
              <a:spLocks/>
            </p:cNvSpPr>
            <p:nvPr/>
          </p:nvSpPr>
          <p:spPr bwMode="auto">
            <a:xfrm>
              <a:off x="2043" y="2849"/>
              <a:ext cx="15" cy="23"/>
            </a:xfrm>
            <a:custGeom>
              <a:avLst/>
              <a:gdLst>
                <a:gd name="T0" fmla="*/ 0 w 15"/>
                <a:gd name="T1" fmla="*/ 2 h 23"/>
                <a:gd name="T2" fmla="*/ 4 w 15"/>
                <a:gd name="T3" fmla="*/ 23 h 23"/>
                <a:gd name="T4" fmla="*/ 15 w 15"/>
                <a:gd name="T5" fmla="*/ 21 h 23"/>
                <a:gd name="T6" fmla="*/ 13 w 15"/>
                <a:gd name="T7" fmla="*/ 0 h 23"/>
                <a:gd name="T8" fmla="*/ 0 w 15"/>
                <a:gd name="T9" fmla="*/ 2 h 23"/>
                <a:gd name="T10" fmla="*/ 0 60000 65536"/>
                <a:gd name="T11" fmla="*/ 0 60000 65536"/>
                <a:gd name="T12" fmla="*/ 0 60000 65536"/>
                <a:gd name="T13" fmla="*/ 0 60000 65536"/>
                <a:gd name="T14" fmla="*/ 0 60000 65536"/>
                <a:gd name="T15" fmla="*/ 0 w 15"/>
                <a:gd name="T16" fmla="*/ 0 h 23"/>
                <a:gd name="T17" fmla="*/ 15 w 15"/>
                <a:gd name="T18" fmla="*/ 23 h 23"/>
              </a:gdLst>
              <a:ahLst/>
              <a:cxnLst>
                <a:cxn ang="T10">
                  <a:pos x="T0" y="T1"/>
                </a:cxn>
                <a:cxn ang="T11">
                  <a:pos x="T2" y="T3"/>
                </a:cxn>
                <a:cxn ang="T12">
                  <a:pos x="T4" y="T5"/>
                </a:cxn>
                <a:cxn ang="T13">
                  <a:pos x="T6" y="T7"/>
                </a:cxn>
                <a:cxn ang="T14">
                  <a:pos x="T8" y="T9"/>
                </a:cxn>
              </a:cxnLst>
              <a:rect l="T15" t="T16" r="T17" b="T18"/>
              <a:pathLst>
                <a:path w="15" h="23">
                  <a:moveTo>
                    <a:pt x="0" y="2"/>
                  </a:moveTo>
                  <a:lnTo>
                    <a:pt x="4" y="23"/>
                  </a:lnTo>
                  <a:lnTo>
                    <a:pt x="15" y="21"/>
                  </a:lnTo>
                  <a:lnTo>
                    <a:pt x="13" y="0"/>
                  </a:lnTo>
                  <a:lnTo>
                    <a:pt x="0" y="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08" name="Line 142"/>
            <p:cNvSpPr>
              <a:spLocks noChangeShapeType="1"/>
            </p:cNvSpPr>
            <p:nvPr/>
          </p:nvSpPr>
          <p:spPr bwMode="auto">
            <a:xfrm>
              <a:off x="1987" y="2741"/>
              <a:ext cx="41" cy="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09" name="Line 143"/>
            <p:cNvSpPr>
              <a:spLocks noChangeShapeType="1"/>
            </p:cNvSpPr>
            <p:nvPr/>
          </p:nvSpPr>
          <p:spPr bwMode="auto">
            <a:xfrm flipH="1">
              <a:off x="2041" y="2726"/>
              <a:ext cx="31" cy="3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10" name="Line 144"/>
            <p:cNvSpPr>
              <a:spLocks noChangeShapeType="1"/>
            </p:cNvSpPr>
            <p:nvPr/>
          </p:nvSpPr>
          <p:spPr bwMode="auto">
            <a:xfrm>
              <a:off x="2045" y="2785"/>
              <a:ext cx="27" cy="2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11" name="Freeform 145"/>
            <p:cNvSpPr>
              <a:spLocks/>
            </p:cNvSpPr>
            <p:nvPr/>
          </p:nvSpPr>
          <p:spPr bwMode="auto">
            <a:xfrm>
              <a:off x="2018" y="2789"/>
              <a:ext cx="23" cy="62"/>
            </a:xfrm>
            <a:custGeom>
              <a:avLst/>
              <a:gdLst>
                <a:gd name="T0" fmla="*/ 13 w 23"/>
                <a:gd name="T1" fmla="*/ 0 h 62"/>
                <a:gd name="T2" fmla="*/ 0 w 23"/>
                <a:gd name="T3" fmla="*/ 35 h 62"/>
                <a:gd name="T4" fmla="*/ 23 w 23"/>
                <a:gd name="T5" fmla="*/ 62 h 62"/>
                <a:gd name="T6" fmla="*/ 0 60000 65536"/>
                <a:gd name="T7" fmla="*/ 0 60000 65536"/>
                <a:gd name="T8" fmla="*/ 0 60000 65536"/>
                <a:gd name="T9" fmla="*/ 0 w 23"/>
                <a:gd name="T10" fmla="*/ 0 h 62"/>
                <a:gd name="T11" fmla="*/ 23 w 23"/>
                <a:gd name="T12" fmla="*/ 62 h 62"/>
              </a:gdLst>
              <a:ahLst/>
              <a:cxnLst>
                <a:cxn ang="T6">
                  <a:pos x="T0" y="T1"/>
                </a:cxn>
                <a:cxn ang="T7">
                  <a:pos x="T2" y="T3"/>
                </a:cxn>
                <a:cxn ang="T8">
                  <a:pos x="T4" y="T5"/>
                </a:cxn>
              </a:cxnLst>
              <a:rect l="T9" t="T10" r="T11" b="T12"/>
              <a:pathLst>
                <a:path w="23" h="62">
                  <a:moveTo>
                    <a:pt x="13" y="0"/>
                  </a:moveTo>
                  <a:lnTo>
                    <a:pt x="0" y="35"/>
                  </a:lnTo>
                  <a:lnTo>
                    <a:pt x="23" y="6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12" name="Line 146"/>
            <p:cNvSpPr>
              <a:spLocks noChangeShapeType="1"/>
            </p:cNvSpPr>
            <p:nvPr/>
          </p:nvSpPr>
          <p:spPr bwMode="auto">
            <a:xfrm flipH="1">
              <a:off x="2016" y="2872"/>
              <a:ext cx="29" cy="36"/>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13" name="Line 147"/>
            <p:cNvSpPr>
              <a:spLocks noChangeShapeType="1"/>
            </p:cNvSpPr>
            <p:nvPr/>
          </p:nvSpPr>
          <p:spPr bwMode="auto">
            <a:xfrm>
              <a:off x="2058" y="2870"/>
              <a:ext cx="42" cy="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14" name="Line 148"/>
            <p:cNvSpPr>
              <a:spLocks noChangeShapeType="1"/>
            </p:cNvSpPr>
            <p:nvPr/>
          </p:nvSpPr>
          <p:spPr bwMode="auto">
            <a:xfrm flipH="1">
              <a:off x="2054" y="2814"/>
              <a:ext cx="18" cy="3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15" name="Freeform 149"/>
            <p:cNvSpPr>
              <a:spLocks/>
            </p:cNvSpPr>
            <p:nvPr/>
          </p:nvSpPr>
          <p:spPr bwMode="auto">
            <a:xfrm>
              <a:off x="4392" y="2902"/>
              <a:ext cx="117" cy="183"/>
            </a:xfrm>
            <a:custGeom>
              <a:avLst/>
              <a:gdLst>
                <a:gd name="T0" fmla="*/ 86 w 117"/>
                <a:gd name="T1" fmla="*/ 0 h 183"/>
                <a:gd name="T2" fmla="*/ 117 w 117"/>
                <a:gd name="T3" fmla="*/ 165 h 183"/>
                <a:gd name="T4" fmla="*/ 32 w 117"/>
                <a:gd name="T5" fmla="*/ 183 h 183"/>
                <a:gd name="T6" fmla="*/ 0 w 117"/>
                <a:gd name="T7" fmla="*/ 16 h 183"/>
                <a:gd name="T8" fmla="*/ 86 w 117"/>
                <a:gd name="T9" fmla="*/ 0 h 183"/>
                <a:gd name="T10" fmla="*/ 0 60000 65536"/>
                <a:gd name="T11" fmla="*/ 0 60000 65536"/>
                <a:gd name="T12" fmla="*/ 0 60000 65536"/>
                <a:gd name="T13" fmla="*/ 0 60000 65536"/>
                <a:gd name="T14" fmla="*/ 0 60000 65536"/>
                <a:gd name="T15" fmla="*/ 0 w 117"/>
                <a:gd name="T16" fmla="*/ 0 h 183"/>
                <a:gd name="T17" fmla="*/ 117 w 117"/>
                <a:gd name="T18" fmla="*/ 183 h 183"/>
              </a:gdLst>
              <a:ahLst/>
              <a:cxnLst>
                <a:cxn ang="T10">
                  <a:pos x="T0" y="T1"/>
                </a:cxn>
                <a:cxn ang="T11">
                  <a:pos x="T2" y="T3"/>
                </a:cxn>
                <a:cxn ang="T12">
                  <a:pos x="T4" y="T5"/>
                </a:cxn>
                <a:cxn ang="T13">
                  <a:pos x="T6" y="T7"/>
                </a:cxn>
                <a:cxn ang="T14">
                  <a:pos x="T8" y="T9"/>
                </a:cxn>
              </a:cxnLst>
              <a:rect l="T15" t="T16" r="T17" b="T18"/>
              <a:pathLst>
                <a:path w="117" h="183">
                  <a:moveTo>
                    <a:pt x="86" y="0"/>
                  </a:moveTo>
                  <a:lnTo>
                    <a:pt x="117" y="165"/>
                  </a:lnTo>
                  <a:lnTo>
                    <a:pt x="32" y="183"/>
                  </a:lnTo>
                  <a:lnTo>
                    <a:pt x="0" y="16"/>
                  </a:lnTo>
                  <a:lnTo>
                    <a:pt x="8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16" name="Freeform 150"/>
            <p:cNvSpPr>
              <a:spLocks/>
            </p:cNvSpPr>
            <p:nvPr/>
          </p:nvSpPr>
          <p:spPr bwMode="auto">
            <a:xfrm>
              <a:off x="4392" y="2902"/>
              <a:ext cx="117" cy="183"/>
            </a:xfrm>
            <a:custGeom>
              <a:avLst/>
              <a:gdLst>
                <a:gd name="T0" fmla="*/ 86 w 117"/>
                <a:gd name="T1" fmla="*/ 0 h 183"/>
                <a:gd name="T2" fmla="*/ 117 w 117"/>
                <a:gd name="T3" fmla="*/ 165 h 183"/>
                <a:gd name="T4" fmla="*/ 32 w 117"/>
                <a:gd name="T5" fmla="*/ 183 h 183"/>
                <a:gd name="T6" fmla="*/ 0 w 117"/>
                <a:gd name="T7" fmla="*/ 16 h 183"/>
                <a:gd name="T8" fmla="*/ 86 w 117"/>
                <a:gd name="T9" fmla="*/ 0 h 183"/>
                <a:gd name="T10" fmla="*/ 0 60000 65536"/>
                <a:gd name="T11" fmla="*/ 0 60000 65536"/>
                <a:gd name="T12" fmla="*/ 0 60000 65536"/>
                <a:gd name="T13" fmla="*/ 0 60000 65536"/>
                <a:gd name="T14" fmla="*/ 0 60000 65536"/>
                <a:gd name="T15" fmla="*/ 0 w 117"/>
                <a:gd name="T16" fmla="*/ 0 h 183"/>
                <a:gd name="T17" fmla="*/ 117 w 117"/>
                <a:gd name="T18" fmla="*/ 183 h 183"/>
              </a:gdLst>
              <a:ahLst/>
              <a:cxnLst>
                <a:cxn ang="T10">
                  <a:pos x="T0" y="T1"/>
                </a:cxn>
                <a:cxn ang="T11">
                  <a:pos x="T2" y="T3"/>
                </a:cxn>
                <a:cxn ang="T12">
                  <a:pos x="T4" y="T5"/>
                </a:cxn>
                <a:cxn ang="T13">
                  <a:pos x="T6" y="T7"/>
                </a:cxn>
                <a:cxn ang="T14">
                  <a:pos x="T8" y="T9"/>
                </a:cxn>
              </a:cxnLst>
              <a:rect l="T15" t="T16" r="T17" b="T18"/>
              <a:pathLst>
                <a:path w="117" h="183">
                  <a:moveTo>
                    <a:pt x="86" y="0"/>
                  </a:moveTo>
                  <a:lnTo>
                    <a:pt x="117" y="165"/>
                  </a:lnTo>
                  <a:lnTo>
                    <a:pt x="32" y="183"/>
                  </a:lnTo>
                  <a:lnTo>
                    <a:pt x="0" y="16"/>
                  </a:lnTo>
                  <a:lnTo>
                    <a:pt x="86"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17" name="Freeform 151"/>
            <p:cNvSpPr>
              <a:spLocks/>
            </p:cNvSpPr>
            <p:nvPr/>
          </p:nvSpPr>
          <p:spPr bwMode="auto">
            <a:xfrm>
              <a:off x="4281" y="2937"/>
              <a:ext cx="95" cy="42"/>
            </a:xfrm>
            <a:custGeom>
              <a:avLst/>
              <a:gdLst>
                <a:gd name="T0" fmla="*/ 90 w 95"/>
                <a:gd name="T1" fmla="*/ 0 h 42"/>
                <a:gd name="T2" fmla="*/ 95 w 95"/>
                <a:gd name="T3" fmla="*/ 25 h 42"/>
                <a:gd name="T4" fmla="*/ 5 w 95"/>
                <a:gd name="T5" fmla="*/ 42 h 42"/>
                <a:gd name="T6" fmla="*/ 0 w 95"/>
                <a:gd name="T7" fmla="*/ 17 h 42"/>
                <a:gd name="T8" fmla="*/ 90 w 95"/>
                <a:gd name="T9" fmla="*/ 0 h 42"/>
                <a:gd name="T10" fmla="*/ 0 60000 65536"/>
                <a:gd name="T11" fmla="*/ 0 60000 65536"/>
                <a:gd name="T12" fmla="*/ 0 60000 65536"/>
                <a:gd name="T13" fmla="*/ 0 60000 65536"/>
                <a:gd name="T14" fmla="*/ 0 60000 65536"/>
                <a:gd name="T15" fmla="*/ 0 w 95"/>
                <a:gd name="T16" fmla="*/ 0 h 42"/>
                <a:gd name="T17" fmla="*/ 95 w 95"/>
                <a:gd name="T18" fmla="*/ 42 h 42"/>
              </a:gdLst>
              <a:ahLst/>
              <a:cxnLst>
                <a:cxn ang="T10">
                  <a:pos x="T0" y="T1"/>
                </a:cxn>
                <a:cxn ang="T11">
                  <a:pos x="T2" y="T3"/>
                </a:cxn>
                <a:cxn ang="T12">
                  <a:pos x="T4" y="T5"/>
                </a:cxn>
                <a:cxn ang="T13">
                  <a:pos x="T6" y="T7"/>
                </a:cxn>
                <a:cxn ang="T14">
                  <a:pos x="T8" y="T9"/>
                </a:cxn>
              </a:cxnLst>
              <a:rect l="T15" t="T16" r="T17" b="T18"/>
              <a:pathLst>
                <a:path w="95" h="42">
                  <a:moveTo>
                    <a:pt x="90" y="0"/>
                  </a:moveTo>
                  <a:lnTo>
                    <a:pt x="95" y="25"/>
                  </a:lnTo>
                  <a:lnTo>
                    <a:pt x="5" y="42"/>
                  </a:lnTo>
                  <a:lnTo>
                    <a:pt x="0" y="17"/>
                  </a:lnTo>
                  <a:lnTo>
                    <a:pt x="9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18" name="Freeform 152"/>
            <p:cNvSpPr>
              <a:spLocks/>
            </p:cNvSpPr>
            <p:nvPr/>
          </p:nvSpPr>
          <p:spPr bwMode="auto">
            <a:xfrm>
              <a:off x="4281" y="2937"/>
              <a:ext cx="95" cy="42"/>
            </a:xfrm>
            <a:custGeom>
              <a:avLst/>
              <a:gdLst>
                <a:gd name="T0" fmla="*/ 90 w 95"/>
                <a:gd name="T1" fmla="*/ 0 h 42"/>
                <a:gd name="T2" fmla="*/ 95 w 95"/>
                <a:gd name="T3" fmla="*/ 25 h 42"/>
                <a:gd name="T4" fmla="*/ 5 w 95"/>
                <a:gd name="T5" fmla="*/ 42 h 42"/>
                <a:gd name="T6" fmla="*/ 0 w 95"/>
                <a:gd name="T7" fmla="*/ 17 h 42"/>
                <a:gd name="T8" fmla="*/ 90 w 95"/>
                <a:gd name="T9" fmla="*/ 0 h 42"/>
                <a:gd name="T10" fmla="*/ 0 60000 65536"/>
                <a:gd name="T11" fmla="*/ 0 60000 65536"/>
                <a:gd name="T12" fmla="*/ 0 60000 65536"/>
                <a:gd name="T13" fmla="*/ 0 60000 65536"/>
                <a:gd name="T14" fmla="*/ 0 60000 65536"/>
                <a:gd name="T15" fmla="*/ 0 w 95"/>
                <a:gd name="T16" fmla="*/ 0 h 42"/>
                <a:gd name="T17" fmla="*/ 95 w 95"/>
                <a:gd name="T18" fmla="*/ 42 h 42"/>
              </a:gdLst>
              <a:ahLst/>
              <a:cxnLst>
                <a:cxn ang="T10">
                  <a:pos x="T0" y="T1"/>
                </a:cxn>
                <a:cxn ang="T11">
                  <a:pos x="T2" y="T3"/>
                </a:cxn>
                <a:cxn ang="T12">
                  <a:pos x="T4" y="T5"/>
                </a:cxn>
                <a:cxn ang="T13">
                  <a:pos x="T6" y="T7"/>
                </a:cxn>
                <a:cxn ang="T14">
                  <a:pos x="T8" y="T9"/>
                </a:cxn>
              </a:cxnLst>
              <a:rect l="T15" t="T16" r="T17" b="T18"/>
              <a:pathLst>
                <a:path w="95" h="42">
                  <a:moveTo>
                    <a:pt x="90" y="0"/>
                  </a:moveTo>
                  <a:lnTo>
                    <a:pt x="95" y="25"/>
                  </a:lnTo>
                  <a:lnTo>
                    <a:pt x="5" y="42"/>
                  </a:lnTo>
                  <a:lnTo>
                    <a:pt x="0" y="17"/>
                  </a:lnTo>
                  <a:lnTo>
                    <a:pt x="9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19" name="Freeform 153"/>
            <p:cNvSpPr>
              <a:spLocks/>
            </p:cNvSpPr>
            <p:nvPr/>
          </p:nvSpPr>
          <p:spPr bwMode="auto">
            <a:xfrm>
              <a:off x="4304" y="3052"/>
              <a:ext cx="94" cy="42"/>
            </a:xfrm>
            <a:custGeom>
              <a:avLst/>
              <a:gdLst>
                <a:gd name="T0" fmla="*/ 90 w 94"/>
                <a:gd name="T1" fmla="*/ 0 h 42"/>
                <a:gd name="T2" fmla="*/ 94 w 94"/>
                <a:gd name="T3" fmla="*/ 25 h 42"/>
                <a:gd name="T4" fmla="*/ 3 w 94"/>
                <a:gd name="T5" fmla="*/ 42 h 42"/>
                <a:gd name="T6" fmla="*/ 0 w 94"/>
                <a:gd name="T7" fmla="*/ 17 h 42"/>
                <a:gd name="T8" fmla="*/ 90 w 94"/>
                <a:gd name="T9" fmla="*/ 0 h 42"/>
                <a:gd name="T10" fmla="*/ 0 60000 65536"/>
                <a:gd name="T11" fmla="*/ 0 60000 65536"/>
                <a:gd name="T12" fmla="*/ 0 60000 65536"/>
                <a:gd name="T13" fmla="*/ 0 60000 65536"/>
                <a:gd name="T14" fmla="*/ 0 60000 65536"/>
                <a:gd name="T15" fmla="*/ 0 w 94"/>
                <a:gd name="T16" fmla="*/ 0 h 42"/>
                <a:gd name="T17" fmla="*/ 94 w 94"/>
                <a:gd name="T18" fmla="*/ 42 h 42"/>
              </a:gdLst>
              <a:ahLst/>
              <a:cxnLst>
                <a:cxn ang="T10">
                  <a:pos x="T0" y="T1"/>
                </a:cxn>
                <a:cxn ang="T11">
                  <a:pos x="T2" y="T3"/>
                </a:cxn>
                <a:cxn ang="T12">
                  <a:pos x="T4" y="T5"/>
                </a:cxn>
                <a:cxn ang="T13">
                  <a:pos x="T6" y="T7"/>
                </a:cxn>
                <a:cxn ang="T14">
                  <a:pos x="T8" y="T9"/>
                </a:cxn>
              </a:cxnLst>
              <a:rect l="T15" t="T16" r="T17" b="T18"/>
              <a:pathLst>
                <a:path w="94" h="42">
                  <a:moveTo>
                    <a:pt x="90" y="0"/>
                  </a:moveTo>
                  <a:lnTo>
                    <a:pt x="94" y="25"/>
                  </a:lnTo>
                  <a:lnTo>
                    <a:pt x="3" y="42"/>
                  </a:lnTo>
                  <a:lnTo>
                    <a:pt x="0" y="17"/>
                  </a:lnTo>
                  <a:lnTo>
                    <a:pt x="9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20" name="Freeform 154"/>
            <p:cNvSpPr>
              <a:spLocks/>
            </p:cNvSpPr>
            <p:nvPr/>
          </p:nvSpPr>
          <p:spPr bwMode="auto">
            <a:xfrm>
              <a:off x="4304" y="3052"/>
              <a:ext cx="94" cy="42"/>
            </a:xfrm>
            <a:custGeom>
              <a:avLst/>
              <a:gdLst>
                <a:gd name="T0" fmla="*/ 90 w 94"/>
                <a:gd name="T1" fmla="*/ 0 h 42"/>
                <a:gd name="T2" fmla="*/ 94 w 94"/>
                <a:gd name="T3" fmla="*/ 25 h 42"/>
                <a:gd name="T4" fmla="*/ 3 w 94"/>
                <a:gd name="T5" fmla="*/ 42 h 42"/>
                <a:gd name="T6" fmla="*/ 0 w 94"/>
                <a:gd name="T7" fmla="*/ 17 h 42"/>
                <a:gd name="T8" fmla="*/ 90 w 94"/>
                <a:gd name="T9" fmla="*/ 0 h 42"/>
                <a:gd name="T10" fmla="*/ 0 60000 65536"/>
                <a:gd name="T11" fmla="*/ 0 60000 65536"/>
                <a:gd name="T12" fmla="*/ 0 60000 65536"/>
                <a:gd name="T13" fmla="*/ 0 60000 65536"/>
                <a:gd name="T14" fmla="*/ 0 60000 65536"/>
                <a:gd name="T15" fmla="*/ 0 w 94"/>
                <a:gd name="T16" fmla="*/ 0 h 42"/>
                <a:gd name="T17" fmla="*/ 94 w 94"/>
                <a:gd name="T18" fmla="*/ 42 h 42"/>
              </a:gdLst>
              <a:ahLst/>
              <a:cxnLst>
                <a:cxn ang="T10">
                  <a:pos x="T0" y="T1"/>
                </a:cxn>
                <a:cxn ang="T11">
                  <a:pos x="T2" y="T3"/>
                </a:cxn>
                <a:cxn ang="T12">
                  <a:pos x="T4" y="T5"/>
                </a:cxn>
                <a:cxn ang="T13">
                  <a:pos x="T6" y="T7"/>
                </a:cxn>
                <a:cxn ang="T14">
                  <a:pos x="T8" y="T9"/>
                </a:cxn>
              </a:cxnLst>
              <a:rect l="T15" t="T16" r="T17" b="T18"/>
              <a:pathLst>
                <a:path w="94" h="42">
                  <a:moveTo>
                    <a:pt x="90" y="0"/>
                  </a:moveTo>
                  <a:lnTo>
                    <a:pt x="94" y="25"/>
                  </a:lnTo>
                  <a:lnTo>
                    <a:pt x="3" y="42"/>
                  </a:lnTo>
                  <a:lnTo>
                    <a:pt x="0" y="17"/>
                  </a:lnTo>
                  <a:lnTo>
                    <a:pt x="9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21" name="Freeform 155"/>
            <p:cNvSpPr>
              <a:spLocks/>
            </p:cNvSpPr>
            <p:nvPr/>
          </p:nvSpPr>
          <p:spPr bwMode="auto">
            <a:xfrm>
              <a:off x="4265" y="2958"/>
              <a:ext cx="115" cy="121"/>
            </a:xfrm>
            <a:custGeom>
              <a:avLst/>
              <a:gdLst>
                <a:gd name="T0" fmla="*/ 96 w 115"/>
                <a:gd name="T1" fmla="*/ 0 h 121"/>
                <a:gd name="T2" fmla="*/ 115 w 115"/>
                <a:gd name="T3" fmla="*/ 104 h 121"/>
                <a:gd name="T4" fmla="*/ 21 w 115"/>
                <a:gd name="T5" fmla="*/ 121 h 121"/>
                <a:gd name="T6" fmla="*/ 0 w 115"/>
                <a:gd name="T7" fmla="*/ 17 h 121"/>
                <a:gd name="T8" fmla="*/ 96 w 115"/>
                <a:gd name="T9" fmla="*/ 0 h 121"/>
                <a:gd name="T10" fmla="*/ 0 60000 65536"/>
                <a:gd name="T11" fmla="*/ 0 60000 65536"/>
                <a:gd name="T12" fmla="*/ 0 60000 65536"/>
                <a:gd name="T13" fmla="*/ 0 60000 65536"/>
                <a:gd name="T14" fmla="*/ 0 60000 65536"/>
                <a:gd name="T15" fmla="*/ 0 w 115"/>
                <a:gd name="T16" fmla="*/ 0 h 121"/>
                <a:gd name="T17" fmla="*/ 115 w 115"/>
                <a:gd name="T18" fmla="*/ 121 h 121"/>
              </a:gdLst>
              <a:ahLst/>
              <a:cxnLst>
                <a:cxn ang="T10">
                  <a:pos x="T0" y="T1"/>
                </a:cxn>
                <a:cxn ang="T11">
                  <a:pos x="T2" y="T3"/>
                </a:cxn>
                <a:cxn ang="T12">
                  <a:pos x="T4" y="T5"/>
                </a:cxn>
                <a:cxn ang="T13">
                  <a:pos x="T6" y="T7"/>
                </a:cxn>
                <a:cxn ang="T14">
                  <a:pos x="T8" y="T9"/>
                </a:cxn>
              </a:cxnLst>
              <a:rect l="T15" t="T16" r="T17" b="T18"/>
              <a:pathLst>
                <a:path w="115" h="121">
                  <a:moveTo>
                    <a:pt x="96" y="0"/>
                  </a:moveTo>
                  <a:lnTo>
                    <a:pt x="115" y="104"/>
                  </a:lnTo>
                  <a:lnTo>
                    <a:pt x="21" y="121"/>
                  </a:lnTo>
                  <a:lnTo>
                    <a:pt x="0" y="17"/>
                  </a:lnTo>
                  <a:lnTo>
                    <a:pt x="9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22" name="Freeform 156"/>
            <p:cNvSpPr>
              <a:spLocks/>
            </p:cNvSpPr>
            <p:nvPr/>
          </p:nvSpPr>
          <p:spPr bwMode="auto">
            <a:xfrm>
              <a:off x="4265" y="2958"/>
              <a:ext cx="115" cy="121"/>
            </a:xfrm>
            <a:custGeom>
              <a:avLst/>
              <a:gdLst>
                <a:gd name="T0" fmla="*/ 96 w 115"/>
                <a:gd name="T1" fmla="*/ 0 h 121"/>
                <a:gd name="T2" fmla="*/ 115 w 115"/>
                <a:gd name="T3" fmla="*/ 104 h 121"/>
                <a:gd name="T4" fmla="*/ 21 w 115"/>
                <a:gd name="T5" fmla="*/ 121 h 121"/>
                <a:gd name="T6" fmla="*/ 0 w 115"/>
                <a:gd name="T7" fmla="*/ 17 h 121"/>
                <a:gd name="T8" fmla="*/ 96 w 115"/>
                <a:gd name="T9" fmla="*/ 0 h 121"/>
                <a:gd name="T10" fmla="*/ 0 60000 65536"/>
                <a:gd name="T11" fmla="*/ 0 60000 65536"/>
                <a:gd name="T12" fmla="*/ 0 60000 65536"/>
                <a:gd name="T13" fmla="*/ 0 60000 65536"/>
                <a:gd name="T14" fmla="*/ 0 60000 65536"/>
                <a:gd name="T15" fmla="*/ 0 w 115"/>
                <a:gd name="T16" fmla="*/ 0 h 121"/>
                <a:gd name="T17" fmla="*/ 115 w 115"/>
                <a:gd name="T18" fmla="*/ 121 h 121"/>
              </a:gdLst>
              <a:ahLst/>
              <a:cxnLst>
                <a:cxn ang="T10">
                  <a:pos x="T0" y="T1"/>
                </a:cxn>
                <a:cxn ang="T11">
                  <a:pos x="T2" y="T3"/>
                </a:cxn>
                <a:cxn ang="T12">
                  <a:pos x="T4" y="T5"/>
                </a:cxn>
                <a:cxn ang="T13">
                  <a:pos x="T6" y="T7"/>
                </a:cxn>
                <a:cxn ang="T14">
                  <a:pos x="T8" y="T9"/>
                </a:cxn>
              </a:cxnLst>
              <a:rect l="T15" t="T16" r="T17" b="T18"/>
              <a:pathLst>
                <a:path w="115" h="121">
                  <a:moveTo>
                    <a:pt x="96" y="0"/>
                  </a:moveTo>
                  <a:lnTo>
                    <a:pt x="115" y="104"/>
                  </a:lnTo>
                  <a:lnTo>
                    <a:pt x="21" y="121"/>
                  </a:lnTo>
                  <a:lnTo>
                    <a:pt x="0" y="17"/>
                  </a:lnTo>
                  <a:lnTo>
                    <a:pt x="96"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23" name="Freeform 157"/>
            <p:cNvSpPr>
              <a:spLocks/>
            </p:cNvSpPr>
            <p:nvPr/>
          </p:nvSpPr>
          <p:spPr bwMode="auto">
            <a:xfrm>
              <a:off x="4186" y="2973"/>
              <a:ext cx="43" cy="25"/>
            </a:xfrm>
            <a:custGeom>
              <a:avLst/>
              <a:gdLst>
                <a:gd name="T0" fmla="*/ 39 w 43"/>
                <a:gd name="T1" fmla="*/ 0 h 25"/>
                <a:gd name="T2" fmla="*/ 43 w 43"/>
                <a:gd name="T3" fmla="*/ 18 h 25"/>
                <a:gd name="T4" fmla="*/ 2 w 43"/>
                <a:gd name="T5" fmla="*/ 25 h 25"/>
                <a:gd name="T6" fmla="*/ 0 w 43"/>
                <a:gd name="T7" fmla="*/ 8 h 25"/>
                <a:gd name="T8" fmla="*/ 39 w 43"/>
                <a:gd name="T9" fmla="*/ 0 h 25"/>
                <a:gd name="T10" fmla="*/ 0 60000 65536"/>
                <a:gd name="T11" fmla="*/ 0 60000 65536"/>
                <a:gd name="T12" fmla="*/ 0 60000 65536"/>
                <a:gd name="T13" fmla="*/ 0 60000 65536"/>
                <a:gd name="T14" fmla="*/ 0 60000 65536"/>
                <a:gd name="T15" fmla="*/ 0 w 43"/>
                <a:gd name="T16" fmla="*/ 0 h 25"/>
                <a:gd name="T17" fmla="*/ 43 w 43"/>
                <a:gd name="T18" fmla="*/ 25 h 25"/>
              </a:gdLst>
              <a:ahLst/>
              <a:cxnLst>
                <a:cxn ang="T10">
                  <a:pos x="T0" y="T1"/>
                </a:cxn>
                <a:cxn ang="T11">
                  <a:pos x="T2" y="T3"/>
                </a:cxn>
                <a:cxn ang="T12">
                  <a:pos x="T4" y="T5"/>
                </a:cxn>
                <a:cxn ang="T13">
                  <a:pos x="T6" y="T7"/>
                </a:cxn>
                <a:cxn ang="T14">
                  <a:pos x="T8" y="T9"/>
                </a:cxn>
              </a:cxnLst>
              <a:rect l="T15" t="T16" r="T17" b="T18"/>
              <a:pathLst>
                <a:path w="43" h="25">
                  <a:moveTo>
                    <a:pt x="39" y="0"/>
                  </a:moveTo>
                  <a:lnTo>
                    <a:pt x="43" y="18"/>
                  </a:lnTo>
                  <a:lnTo>
                    <a:pt x="2" y="25"/>
                  </a:lnTo>
                  <a:lnTo>
                    <a:pt x="0" y="8"/>
                  </a:lnTo>
                  <a:lnTo>
                    <a:pt x="3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24" name="Freeform 158"/>
            <p:cNvSpPr>
              <a:spLocks/>
            </p:cNvSpPr>
            <p:nvPr/>
          </p:nvSpPr>
          <p:spPr bwMode="auto">
            <a:xfrm>
              <a:off x="4186" y="2973"/>
              <a:ext cx="43" cy="25"/>
            </a:xfrm>
            <a:custGeom>
              <a:avLst/>
              <a:gdLst>
                <a:gd name="T0" fmla="*/ 39 w 43"/>
                <a:gd name="T1" fmla="*/ 0 h 25"/>
                <a:gd name="T2" fmla="*/ 43 w 43"/>
                <a:gd name="T3" fmla="*/ 18 h 25"/>
                <a:gd name="T4" fmla="*/ 2 w 43"/>
                <a:gd name="T5" fmla="*/ 25 h 25"/>
                <a:gd name="T6" fmla="*/ 0 w 43"/>
                <a:gd name="T7" fmla="*/ 8 h 25"/>
                <a:gd name="T8" fmla="*/ 39 w 43"/>
                <a:gd name="T9" fmla="*/ 0 h 25"/>
                <a:gd name="T10" fmla="*/ 0 60000 65536"/>
                <a:gd name="T11" fmla="*/ 0 60000 65536"/>
                <a:gd name="T12" fmla="*/ 0 60000 65536"/>
                <a:gd name="T13" fmla="*/ 0 60000 65536"/>
                <a:gd name="T14" fmla="*/ 0 60000 65536"/>
                <a:gd name="T15" fmla="*/ 0 w 43"/>
                <a:gd name="T16" fmla="*/ 0 h 25"/>
                <a:gd name="T17" fmla="*/ 43 w 43"/>
                <a:gd name="T18" fmla="*/ 25 h 25"/>
              </a:gdLst>
              <a:ahLst/>
              <a:cxnLst>
                <a:cxn ang="T10">
                  <a:pos x="T0" y="T1"/>
                </a:cxn>
                <a:cxn ang="T11">
                  <a:pos x="T2" y="T3"/>
                </a:cxn>
                <a:cxn ang="T12">
                  <a:pos x="T4" y="T5"/>
                </a:cxn>
                <a:cxn ang="T13">
                  <a:pos x="T6" y="T7"/>
                </a:cxn>
                <a:cxn ang="T14">
                  <a:pos x="T8" y="T9"/>
                </a:cxn>
              </a:cxnLst>
              <a:rect l="T15" t="T16" r="T17" b="T18"/>
              <a:pathLst>
                <a:path w="43" h="25">
                  <a:moveTo>
                    <a:pt x="39" y="0"/>
                  </a:moveTo>
                  <a:lnTo>
                    <a:pt x="43" y="18"/>
                  </a:lnTo>
                  <a:lnTo>
                    <a:pt x="2" y="25"/>
                  </a:lnTo>
                  <a:lnTo>
                    <a:pt x="0" y="8"/>
                  </a:lnTo>
                  <a:lnTo>
                    <a:pt x="3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25" name="Freeform 159"/>
            <p:cNvSpPr>
              <a:spLocks/>
            </p:cNvSpPr>
            <p:nvPr/>
          </p:nvSpPr>
          <p:spPr bwMode="auto">
            <a:xfrm>
              <a:off x="4208" y="3079"/>
              <a:ext cx="42" cy="23"/>
            </a:xfrm>
            <a:custGeom>
              <a:avLst/>
              <a:gdLst>
                <a:gd name="T0" fmla="*/ 40 w 42"/>
                <a:gd name="T1" fmla="*/ 0 h 23"/>
                <a:gd name="T2" fmla="*/ 42 w 42"/>
                <a:gd name="T3" fmla="*/ 17 h 23"/>
                <a:gd name="T4" fmla="*/ 2 w 42"/>
                <a:gd name="T5" fmla="*/ 23 h 23"/>
                <a:gd name="T6" fmla="*/ 0 w 42"/>
                <a:gd name="T7" fmla="*/ 8 h 23"/>
                <a:gd name="T8" fmla="*/ 40 w 42"/>
                <a:gd name="T9" fmla="*/ 0 h 23"/>
                <a:gd name="T10" fmla="*/ 0 60000 65536"/>
                <a:gd name="T11" fmla="*/ 0 60000 65536"/>
                <a:gd name="T12" fmla="*/ 0 60000 65536"/>
                <a:gd name="T13" fmla="*/ 0 60000 65536"/>
                <a:gd name="T14" fmla="*/ 0 60000 65536"/>
                <a:gd name="T15" fmla="*/ 0 w 42"/>
                <a:gd name="T16" fmla="*/ 0 h 23"/>
                <a:gd name="T17" fmla="*/ 42 w 42"/>
                <a:gd name="T18" fmla="*/ 23 h 23"/>
              </a:gdLst>
              <a:ahLst/>
              <a:cxnLst>
                <a:cxn ang="T10">
                  <a:pos x="T0" y="T1"/>
                </a:cxn>
                <a:cxn ang="T11">
                  <a:pos x="T2" y="T3"/>
                </a:cxn>
                <a:cxn ang="T12">
                  <a:pos x="T4" y="T5"/>
                </a:cxn>
                <a:cxn ang="T13">
                  <a:pos x="T6" y="T7"/>
                </a:cxn>
                <a:cxn ang="T14">
                  <a:pos x="T8" y="T9"/>
                </a:cxn>
              </a:cxnLst>
              <a:rect l="T15" t="T16" r="T17" b="T18"/>
              <a:pathLst>
                <a:path w="42" h="23">
                  <a:moveTo>
                    <a:pt x="40" y="0"/>
                  </a:moveTo>
                  <a:lnTo>
                    <a:pt x="42" y="17"/>
                  </a:lnTo>
                  <a:lnTo>
                    <a:pt x="2" y="23"/>
                  </a:lnTo>
                  <a:lnTo>
                    <a:pt x="0" y="8"/>
                  </a:lnTo>
                  <a:lnTo>
                    <a:pt x="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26" name="Freeform 160"/>
            <p:cNvSpPr>
              <a:spLocks/>
            </p:cNvSpPr>
            <p:nvPr/>
          </p:nvSpPr>
          <p:spPr bwMode="auto">
            <a:xfrm>
              <a:off x="4208" y="3079"/>
              <a:ext cx="42" cy="23"/>
            </a:xfrm>
            <a:custGeom>
              <a:avLst/>
              <a:gdLst>
                <a:gd name="T0" fmla="*/ 40 w 42"/>
                <a:gd name="T1" fmla="*/ 0 h 23"/>
                <a:gd name="T2" fmla="*/ 42 w 42"/>
                <a:gd name="T3" fmla="*/ 17 h 23"/>
                <a:gd name="T4" fmla="*/ 2 w 42"/>
                <a:gd name="T5" fmla="*/ 23 h 23"/>
                <a:gd name="T6" fmla="*/ 0 w 42"/>
                <a:gd name="T7" fmla="*/ 8 h 23"/>
                <a:gd name="T8" fmla="*/ 40 w 42"/>
                <a:gd name="T9" fmla="*/ 0 h 23"/>
                <a:gd name="T10" fmla="*/ 0 60000 65536"/>
                <a:gd name="T11" fmla="*/ 0 60000 65536"/>
                <a:gd name="T12" fmla="*/ 0 60000 65536"/>
                <a:gd name="T13" fmla="*/ 0 60000 65536"/>
                <a:gd name="T14" fmla="*/ 0 60000 65536"/>
                <a:gd name="T15" fmla="*/ 0 w 42"/>
                <a:gd name="T16" fmla="*/ 0 h 23"/>
                <a:gd name="T17" fmla="*/ 42 w 42"/>
                <a:gd name="T18" fmla="*/ 23 h 23"/>
              </a:gdLst>
              <a:ahLst/>
              <a:cxnLst>
                <a:cxn ang="T10">
                  <a:pos x="T0" y="T1"/>
                </a:cxn>
                <a:cxn ang="T11">
                  <a:pos x="T2" y="T3"/>
                </a:cxn>
                <a:cxn ang="T12">
                  <a:pos x="T4" y="T5"/>
                </a:cxn>
                <a:cxn ang="T13">
                  <a:pos x="T6" y="T7"/>
                </a:cxn>
                <a:cxn ang="T14">
                  <a:pos x="T8" y="T9"/>
                </a:cxn>
              </a:cxnLst>
              <a:rect l="T15" t="T16" r="T17" b="T18"/>
              <a:pathLst>
                <a:path w="42" h="23">
                  <a:moveTo>
                    <a:pt x="40" y="0"/>
                  </a:moveTo>
                  <a:lnTo>
                    <a:pt x="42" y="17"/>
                  </a:lnTo>
                  <a:lnTo>
                    <a:pt x="2" y="23"/>
                  </a:lnTo>
                  <a:lnTo>
                    <a:pt x="0" y="8"/>
                  </a:lnTo>
                  <a:lnTo>
                    <a:pt x="4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27" name="Freeform 161"/>
            <p:cNvSpPr>
              <a:spLocks/>
            </p:cNvSpPr>
            <p:nvPr/>
          </p:nvSpPr>
          <p:spPr bwMode="auto">
            <a:xfrm>
              <a:off x="4206" y="2993"/>
              <a:ext cx="13" cy="19"/>
            </a:xfrm>
            <a:custGeom>
              <a:avLst/>
              <a:gdLst>
                <a:gd name="T0" fmla="*/ 9 w 13"/>
                <a:gd name="T1" fmla="*/ 0 h 19"/>
                <a:gd name="T2" fmla="*/ 13 w 13"/>
                <a:gd name="T3" fmla="*/ 17 h 19"/>
                <a:gd name="T4" fmla="*/ 4 w 13"/>
                <a:gd name="T5" fmla="*/ 19 h 19"/>
                <a:gd name="T6" fmla="*/ 0 w 13"/>
                <a:gd name="T7" fmla="*/ 1 h 19"/>
                <a:gd name="T8" fmla="*/ 9 w 13"/>
                <a:gd name="T9" fmla="*/ 0 h 19"/>
                <a:gd name="T10" fmla="*/ 0 60000 65536"/>
                <a:gd name="T11" fmla="*/ 0 60000 65536"/>
                <a:gd name="T12" fmla="*/ 0 60000 65536"/>
                <a:gd name="T13" fmla="*/ 0 60000 65536"/>
                <a:gd name="T14" fmla="*/ 0 60000 65536"/>
                <a:gd name="T15" fmla="*/ 0 w 13"/>
                <a:gd name="T16" fmla="*/ 0 h 19"/>
                <a:gd name="T17" fmla="*/ 13 w 13"/>
                <a:gd name="T18" fmla="*/ 19 h 19"/>
              </a:gdLst>
              <a:ahLst/>
              <a:cxnLst>
                <a:cxn ang="T10">
                  <a:pos x="T0" y="T1"/>
                </a:cxn>
                <a:cxn ang="T11">
                  <a:pos x="T2" y="T3"/>
                </a:cxn>
                <a:cxn ang="T12">
                  <a:pos x="T4" y="T5"/>
                </a:cxn>
                <a:cxn ang="T13">
                  <a:pos x="T6" y="T7"/>
                </a:cxn>
                <a:cxn ang="T14">
                  <a:pos x="T8" y="T9"/>
                </a:cxn>
              </a:cxnLst>
              <a:rect l="T15" t="T16" r="T17" b="T18"/>
              <a:pathLst>
                <a:path w="13" h="19">
                  <a:moveTo>
                    <a:pt x="9" y="0"/>
                  </a:moveTo>
                  <a:lnTo>
                    <a:pt x="13" y="17"/>
                  </a:lnTo>
                  <a:lnTo>
                    <a:pt x="4" y="19"/>
                  </a:lnTo>
                  <a:lnTo>
                    <a:pt x="0" y="1"/>
                  </a:lnTo>
                  <a:lnTo>
                    <a:pt x="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28" name="Freeform 162"/>
            <p:cNvSpPr>
              <a:spLocks/>
            </p:cNvSpPr>
            <p:nvPr/>
          </p:nvSpPr>
          <p:spPr bwMode="auto">
            <a:xfrm>
              <a:off x="4206" y="2993"/>
              <a:ext cx="13" cy="19"/>
            </a:xfrm>
            <a:custGeom>
              <a:avLst/>
              <a:gdLst>
                <a:gd name="T0" fmla="*/ 9 w 13"/>
                <a:gd name="T1" fmla="*/ 0 h 19"/>
                <a:gd name="T2" fmla="*/ 13 w 13"/>
                <a:gd name="T3" fmla="*/ 17 h 19"/>
                <a:gd name="T4" fmla="*/ 4 w 13"/>
                <a:gd name="T5" fmla="*/ 19 h 19"/>
                <a:gd name="T6" fmla="*/ 0 w 13"/>
                <a:gd name="T7" fmla="*/ 1 h 19"/>
                <a:gd name="T8" fmla="*/ 9 w 13"/>
                <a:gd name="T9" fmla="*/ 0 h 19"/>
                <a:gd name="T10" fmla="*/ 0 60000 65536"/>
                <a:gd name="T11" fmla="*/ 0 60000 65536"/>
                <a:gd name="T12" fmla="*/ 0 60000 65536"/>
                <a:gd name="T13" fmla="*/ 0 60000 65536"/>
                <a:gd name="T14" fmla="*/ 0 60000 65536"/>
                <a:gd name="T15" fmla="*/ 0 w 13"/>
                <a:gd name="T16" fmla="*/ 0 h 19"/>
                <a:gd name="T17" fmla="*/ 13 w 13"/>
                <a:gd name="T18" fmla="*/ 19 h 19"/>
              </a:gdLst>
              <a:ahLst/>
              <a:cxnLst>
                <a:cxn ang="T10">
                  <a:pos x="T0" y="T1"/>
                </a:cxn>
                <a:cxn ang="T11">
                  <a:pos x="T2" y="T3"/>
                </a:cxn>
                <a:cxn ang="T12">
                  <a:pos x="T4" y="T5"/>
                </a:cxn>
                <a:cxn ang="T13">
                  <a:pos x="T6" y="T7"/>
                </a:cxn>
                <a:cxn ang="T14">
                  <a:pos x="T8" y="T9"/>
                </a:cxn>
              </a:cxnLst>
              <a:rect l="T15" t="T16" r="T17" b="T18"/>
              <a:pathLst>
                <a:path w="13" h="19">
                  <a:moveTo>
                    <a:pt x="9" y="0"/>
                  </a:moveTo>
                  <a:lnTo>
                    <a:pt x="13" y="17"/>
                  </a:lnTo>
                  <a:lnTo>
                    <a:pt x="4" y="19"/>
                  </a:lnTo>
                  <a:lnTo>
                    <a:pt x="0" y="1"/>
                  </a:lnTo>
                  <a:lnTo>
                    <a:pt x="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29" name="Freeform 163"/>
            <p:cNvSpPr>
              <a:spLocks/>
            </p:cNvSpPr>
            <p:nvPr/>
          </p:nvSpPr>
          <p:spPr bwMode="auto">
            <a:xfrm>
              <a:off x="4217" y="3064"/>
              <a:ext cx="12" cy="21"/>
            </a:xfrm>
            <a:custGeom>
              <a:avLst/>
              <a:gdLst>
                <a:gd name="T0" fmla="*/ 8 w 12"/>
                <a:gd name="T1" fmla="*/ 0 h 21"/>
                <a:gd name="T2" fmla="*/ 12 w 12"/>
                <a:gd name="T3" fmla="*/ 19 h 21"/>
                <a:gd name="T4" fmla="*/ 4 w 12"/>
                <a:gd name="T5" fmla="*/ 21 h 21"/>
                <a:gd name="T6" fmla="*/ 0 w 12"/>
                <a:gd name="T7" fmla="*/ 2 h 21"/>
                <a:gd name="T8" fmla="*/ 8 w 12"/>
                <a:gd name="T9" fmla="*/ 0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8" y="0"/>
                  </a:moveTo>
                  <a:lnTo>
                    <a:pt x="12" y="19"/>
                  </a:lnTo>
                  <a:lnTo>
                    <a:pt x="4" y="21"/>
                  </a:lnTo>
                  <a:lnTo>
                    <a:pt x="0" y="2"/>
                  </a:lnTo>
                  <a:lnTo>
                    <a:pt x="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30" name="Freeform 164"/>
            <p:cNvSpPr>
              <a:spLocks/>
            </p:cNvSpPr>
            <p:nvPr/>
          </p:nvSpPr>
          <p:spPr bwMode="auto">
            <a:xfrm>
              <a:off x="4217" y="3064"/>
              <a:ext cx="12" cy="21"/>
            </a:xfrm>
            <a:custGeom>
              <a:avLst/>
              <a:gdLst>
                <a:gd name="T0" fmla="*/ 8 w 12"/>
                <a:gd name="T1" fmla="*/ 0 h 21"/>
                <a:gd name="T2" fmla="*/ 12 w 12"/>
                <a:gd name="T3" fmla="*/ 19 h 21"/>
                <a:gd name="T4" fmla="*/ 4 w 12"/>
                <a:gd name="T5" fmla="*/ 21 h 21"/>
                <a:gd name="T6" fmla="*/ 0 w 12"/>
                <a:gd name="T7" fmla="*/ 2 h 21"/>
                <a:gd name="T8" fmla="*/ 8 w 12"/>
                <a:gd name="T9" fmla="*/ 0 h 21"/>
                <a:gd name="T10" fmla="*/ 0 60000 65536"/>
                <a:gd name="T11" fmla="*/ 0 60000 65536"/>
                <a:gd name="T12" fmla="*/ 0 60000 65536"/>
                <a:gd name="T13" fmla="*/ 0 60000 65536"/>
                <a:gd name="T14" fmla="*/ 0 60000 65536"/>
                <a:gd name="T15" fmla="*/ 0 w 12"/>
                <a:gd name="T16" fmla="*/ 0 h 21"/>
                <a:gd name="T17" fmla="*/ 12 w 12"/>
                <a:gd name="T18" fmla="*/ 21 h 21"/>
              </a:gdLst>
              <a:ahLst/>
              <a:cxnLst>
                <a:cxn ang="T10">
                  <a:pos x="T0" y="T1"/>
                </a:cxn>
                <a:cxn ang="T11">
                  <a:pos x="T2" y="T3"/>
                </a:cxn>
                <a:cxn ang="T12">
                  <a:pos x="T4" y="T5"/>
                </a:cxn>
                <a:cxn ang="T13">
                  <a:pos x="T6" y="T7"/>
                </a:cxn>
                <a:cxn ang="T14">
                  <a:pos x="T8" y="T9"/>
                </a:cxn>
              </a:cxnLst>
              <a:rect l="T15" t="T16" r="T17" b="T18"/>
              <a:pathLst>
                <a:path w="12" h="21">
                  <a:moveTo>
                    <a:pt x="8" y="0"/>
                  </a:moveTo>
                  <a:lnTo>
                    <a:pt x="12" y="19"/>
                  </a:lnTo>
                  <a:lnTo>
                    <a:pt x="4" y="21"/>
                  </a:lnTo>
                  <a:lnTo>
                    <a:pt x="0" y="2"/>
                  </a:lnTo>
                  <a:lnTo>
                    <a:pt x="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31" name="Freeform 165"/>
            <p:cNvSpPr>
              <a:spLocks/>
            </p:cNvSpPr>
            <p:nvPr/>
          </p:nvSpPr>
          <p:spPr bwMode="auto">
            <a:xfrm>
              <a:off x="4192" y="3000"/>
              <a:ext cx="89" cy="69"/>
            </a:xfrm>
            <a:custGeom>
              <a:avLst/>
              <a:gdLst>
                <a:gd name="T0" fmla="*/ 79 w 89"/>
                <a:gd name="T1" fmla="*/ 0 h 69"/>
                <a:gd name="T2" fmla="*/ 89 w 89"/>
                <a:gd name="T3" fmla="*/ 54 h 69"/>
                <a:gd name="T4" fmla="*/ 10 w 89"/>
                <a:gd name="T5" fmla="*/ 69 h 69"/>
                <a:gd name="T6" fmla="*/ 0 w 89"/>
                <a:gd name="T7" fmla="*/ 16 h 69"/>
                <a:gd name="T8" fmla="*/ 79 w 89"/>
                <a:gd name="T9" fmla="*/ 0 h 69"/>
                <a:gd name="T10" fmla="*/ 0 60000 65536"/>
                <a:gd name="T11" fmla="*/ 0 60000 65536"/>
                <a:gd name="T12" fmla="*/ 0 60000 65536"/>
                <a:gd name="T13" fmla="*/ 0 60000 65536"/>
                <a:gd name="T14" fmla="*/ 0 60000 65536"/>
                <a:gd name="T15" fmla="*/ 0 w 89"/>
                <a:gd name="T16" fmla="*/ 0 h 69"/>
                <a:gd name="T17" fmla="*/ 89 w 89"/>
                <a:gd name="T18" fmla="*/ 69 h 69"/>
              </a:gdLst>
              <a:ahLst/>
              <a:cxnLst>
                <a:cxn ang="T10">
                  <a:pos x="T0" y="T1"/>
                </a:cxn>
                <a:cxn ang="T11">
                  <a:pos x="T2" y="T3"/>
                </a:cxn>
                <a:cxn ang="T12">
                  <a:pos x="T4" y="T5"/>
                </a:cxn>
                <a:cxn ang="T13">
                  <a:pos x="T6" y="T7"/>
                </a:cxn>
                <a:cxn ang="T14">
                  <a:pos x="T8" y="T9"/>
                </a:cxn>
              </a:cxnLst>
              <a:rect l="T15" t="T16" r="T17" b="T18"/>
              <a:pathLst>
                <a:path w="89" h="69">
                  <a:moveTo>
                    <a:pt x="79" y="0"/>
                  </a:moveTo>
                  <a:lnTo>
                    <a:pt x="89" y="54"/>
                  </a:lnTo>
                  <a:lnTo>
                    <a:pt x="10" y="69"/>
                  </a:lnTo>
                  <a:lnTo>
                    <a:pt x="0" y="16"/>
                  </a:lnTo>
                  <a:lnTo>
                    <a:pt x="7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32" name="Freeform 166"/>
            <p:cNvSpPr>
              <a:spLocks/>
            </p:cNvSpPr>
            <p:nvPr/>
          </p:nvSpPr>
          <p:spPr bwMode="auto">
            <a:xfrm>
              <a:off x="4192" y="3000"/>
              <a:ext cx="89" cy="69"/>
            </a:xfrm>
            <a:custGeom>
              <a:avLst/>
              <a:gdLst>
                <a:gd name="T0" fmla="*/ 79 w 89"/>
                <a:gd name="T1" fmla="*/ 0 h 69"/>
                <a:gd name="T2" fmla="*/ 89 w 89"/>
                <a:gd name="T3" fmla="*/ 54 h 69"/>
                <a:gd name="T4" fmla="*/ 10 w 89"/>
                <a:gd name="T5" fmla="*/ 69 h 69"/>
                <a:gd name="T6" fmla="*/ 0 w 89"/>
                <a:gd name="T7" fmla="*/ 16 h 69"/>
                <a:gd name="T8" fmla="*/ 79 w 89"/>
                <a:gd name="T9" fmla="*/ 0 h 69"/>
                <a:gd name="T10" fmla="*/ 0 60000 65536"/>
                <a:gd name="T11" fmla="*/ 0 60000 65536"/>
                <a:gd name="T12" fmla="*/ 0 60000 65536"/>
                <a:gd name="T13" fmla="*/ 0 60000 65536"/>
                <a:gd name="T14" fmla="*/ 0 60000 65536"/>
                <a:gd name="T15" fmla="*/ 0 w 89"/>
                <a:gd name="T16" fmla="*/ 0 h 69"/>
                <a:gd name="T17" fmla="*/ 89 w 89"/>
                <a:gd name="T18" fmla="*/ 69 h 69"/>
              </a:gdLst>
              <a:ahLst/>
              <a:cxnLst>
                <a:cxn ang="T10">
                  <a:pos x="T0" y="T1"/>
                </a:cxn>
                <a:cxn ang="T11">
                  <a:pos x="T2" y="T3"/>
                </a:cxn>
                <a:cxn ang="T12">
                  <a:pos x="T4" y="T5"/>
                </a:cxn>
                <a:cxn ang="T13">
                  <a:pos x="T6" y="T7"/>
                </a:cxn>
                <a:cxn ang="T14">
                  <a:pos x="T8" y="T9"/>
                </a:cxn>
              </a:cxnLst>
              <a:rect l="T15" t="T16" r="T17" b="T18"/>
              <a:pathLst>
                <a:path w="89" h="69">
                  <a:moveTo>
                    <a:pt x="79" y="0"/>
                  </a:moveTo>
                  <a:lnTo>
                    <a:pt x="89" y="54"/>
                  </a:lnTo>
                  <a:lnTo>
                    <a:pt x="10" y="69"/>
                  </a:lnTo>
                  <a:lnTo>
                    <a:pt x="0" y="16"/>
                  </a:lnTo>
                  <a:lnTo>
                    <a:pt x="7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33" name="Freeform 167"/>
            <p:cNvSpPr>
              <a:spLocks/>
            </p:cNvSpPr>
            <p:nvPr/>
          </p:nvSpPr>
          <p:spPr bwMode="auto">
            <a:xfrm>
              <a:off x="4371" y="2998"/>
              <a:ext cx="38" cy="16"/>
            </a:xfrm>
            <a:custGeom>
              <a:avLst/>
              <a:gdLst>
                <a:gd name="T0" fmla="*/ 36 w 38"/>
                <a:gd name="T1" fmla="*/ 0 h 16"/>
                <a:gd name="T2" fmla="*/ 38 w 38"/>
                <a:gd name="T3" fmla="*/ 8 h 16"/>
                <a:gd name="T4" fmla="*/ 2 w 38"/>
                <a:gd name="T5" fmla="*/ 16 h 16"/>
                <a:gd name="T6" fmla="*/ 0 w 38"/>
                <a:gd name="T7" fmla="*/ 6 h 16"/>
                <a:gd name="T8" fmla="*/ 36 w 38"/>
                <a:gd name="T9" fmla="*/ 0 h 16"/>
                <a:gd name="T10" fmla="*/ 0 60000 65536"/>
                <a:gd name="T11" fmla="*/ 0 60000 65536"/>
                <a:gd name="T12" fmla="*/ 0 60000 65536"/>
                <a:gd name="T13" fmla="*/ 0 60000 65536"/>
                <a:gd name="T14" fmla="*/ 0 60000 65536"/>
                <a:gd name="T15" fmla="*/ 0 w 38"/>
                <a:gd name="T16" fmla="*/ 0 h 16"/>
                <a:gd name="T17" fmla="*/ 38 w 38"/>
                <a:gd name="T18" fmla="*/ 16 h 16"/>
              </a:gdLst>
              <a:ahLst/>
              <a:cxnLst>
                <a:cxn ang="T10">
                  <a:pos x="T0" y="T1"/>
                </a:cxn>
                <a:cxn ang="T11">
                  <a:pos x="T2" y="T3"/>
                </a:cxn>
                <a:cxn ang="T12">
                  <a:pos x="T4" y="T5"/>
                </a:cxn>
                <a:cxn ang="T13">
                  <a:pos x="T6" y="T7"/>
                </a:cxn>
                <a:cxn ang="T14">
                  <a:pos x="T8" y="T9"/>
                </a:cxn>
              </a:cxnLst>
              <a:rect l="T15" t="T16" r="T17" b="T18"/>
              <a:pathLst>
                <a:path w="38" h="16">
                  <a:moveTo>
                    <a:pt x="36" y="0"/>
                  </a:moveTo>
                  <a:lnTo>
                    <a:pt x="38" y="8"/>
                  </a:lnTo>
                  <a:lnTo>
                    <a:pt x="2" y="16"/>
                  </a:lnTo>
                  <a:lnTo>
                    <a:pt x="0" y="6"/>
                  </a:lnTo>
                  <a:lnTo>
                    <a:pt x="3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34" name="Freeform 168"/>
            <p:cNvSpPr>
              <a:spLocks/>
            </p:cNvSpPr>
            <p:nvPr/>
          </p:nvSpPr>
          <p:spPr bwMode="auto">
            <a:xfrm>
              <a:off x="4371" y="2998"/>
              <a:ext cx="38" cy="16"/>
            </a:xfrm>
            <a:custGeom>
              <a:avLst/>
              <a:gdLst>
                <a:gd name="T0" fmla="*/ 36 w 38"/>
                <a:gd name="T1" fmla="*/ 0 h 16"/>
                <a:gd name="T2" fmla="*/ 38 w 38"/>
                <a:gd name="T3" fmla="*/ 8 h 16"/>
                <a:gd name="T4" fmla="*/ 2 w 38"/>
                <a:gd name="T5" fmla="*/ 16 h 16"/>
                <a:gd name="T6" fmla="*/ 0 w 38"/>
                <a:gd name="T7" fmla="*/ 6 h 16"/>
                <a:gd name="T8" fmla="*/ 36 w 38"/>
                <a:gd name="T9" fmla="*/ 0 h 16"/>
                <a:gd name="T10" fmla="*/ 0 60000 65536"/>
                <a:gd name="T11" fmla="*/ 0 60000 65536"/>
                <a:gd name="T12" fmla="*/ 0 60000 65536"/>
                <a:gd name="T13" fmla="*/ 0 60000 65536"/>
                <a:gd name="T14" fmla="*/ 0 60000 65536"/>
                <a:gd name="T15" fmla="*/ 0 w 38"/>
                <a:gd name="T16" fmla="*/ 0 h 16"/>
                <a:gd name="T17" fmla="*/ 38 w 38"/>
                <a:gd name="T18" fmla="*/ 16 h 16"/>
              </a:gdLst>
              <a:ahLst/>
              <a:cxnLst>
                <a:cxn ang="T10">
                  <a:pos x="T0" y="T1"/>
                </a:cxn>
                <a:cxn ang="T11">
                  <a:pos x="T2" y="T3"/>
                </a:cxn>
                <a:cxn ang="T12">
                  <a:pos x="T4" y="T5"/>
                </a:cxn>
                <a:cxn ang="T13">
                  <a:pos x="T6" y="T7"/>
                </a:cxn>
                <a:cxn ang="T14">
                  <a:pos x="T8" y="T9"/>
                </a:cxn>
              </a:cxnLst>
              <a:rect l="T15" t="T16" r="T17" b="T18"/>
              <a:pathLst>
                <a:path w="38" h="16">
                  <a:moveTo>
                    <a:pt x="36" y="0"/>
                  </a:moveTo>
                  <a:lnTo>
                    <a:pt x="38" y="8"/>
                  </a:lnTo>
                  <a:lnTo>
                    <a:pt x="2" y="16"/>
                  </a:lnTo>
                  <a:lnTo>
                    <a:pt x="0" y="6"/>
                  </a:lnTo>
                  <a:lnTo>
                    <a:pt x="36"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35" name="Freeform 169"/>
            <p:cNvSpPr>
              <a:spLocks/>
            </p:cNvSpPr>
            <p:nvPr/>
          </p:nvSpPr>
          <p:spPr bwMode="auto">
            <a:xfrm>
              <a:off x="4367" y="2975"/>
              <a:ext cx="34" cy="12"/>
            </a:xfrm>
            <a:custGeom>
              <a:avLst/>
              <a:gdLst>
                <a:gd name="T0" fmla="*/ 34 w 34"/>
                <a:gd name="T1" fmla="*/ 0 h 12"/>
                <a:gd name="T2" fmla="*/ 34 w 34"/>
                <a:gd name="T3" fmla="*/ 6 h 12"/>
                <a:gd name="T4" fmla="*/ 0 w 34"/>
                <a:gd name="T5" fmla="*/ 12 h 12"/>
                <a:gd name="T6" fmla="*/ 0 w 34"/>
                <a:gd name="T7" fmla="*/ 8 h 12"/>
                <a:gd name="T8" fmla="*/ 34 w 34"/>
                <a:gd name="T9" fmla="*/ 0 h 12"/>
                <a:gd name="T10" fmla="*/ 0 60000 65536"/>
                <a:gd name="T11" fmla="*/ 0 60000 65536"/>
                <a:gd name="T12" fmla="*/ 0 60000 65536"/>
                <a:gd name="T13" fmla="*/ 0 60000 65536"/>
                <a:gd name="T14" fmla="*/ 0 60000 65536"/>
                <a:gd name="T15" fmla="*/ 0 w 34"/>
                <a:gd name="T16" fmla="*/ 0 h 12"/>
                <a:gd name="T17" fmla="*/ 34 w 34"/>
                <a:gd name="T18" fmla="*/ 12 h 12"/>
              </a:gdLst>
              <a:ahLst/>
              <a:cxnLst>
                <a:cxn ang="T10">
                  <a:pos x="T0" y="T1"/>
                </a:cxn>
                <a:cxn ang="T11">
                  <a:pos x="T2" y="T3"/>
                </a:cxn>
                <a:cxn ang="T12">
                  <a:pos x="T4" y="T5"/>
                </a:cxn>
                <a:cxn ang="T13">
                  <a:pos x="T6" y="T7"/>
                </a:cxn>
                <a:cxn ang="T14">
                  <a:pos x="T8" y="T9"/>
                </a:cxn>
              </a:cxnLst>
              <a:rect l="T15" t="T16" r="T17" b="T18"/>
              <a:pathLst>
                <a:path w="34" h="12">
                  <a:moveTo>
                    <a:pt x="34" y="0"/>
                  </a:moveTo>
                  <a:lnTo>
                    <a:pt x="34" y="6"/>
                  </a:lnTo>
                  <a:lnTo>
                    <a:pt x="0" y="12"/>
                  </a:lnTo>
                  <a:lnTo>
                    <a:pt x="0" y="8"/>
                  </a:lnTo>
                  <a:lnTo>
                    <a:pt x="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36" name="Freeform 170"/>
            <p:cNvSpPr>
              <a:spLocks/>
            </p:cNvSpPr>
            <p:nvPr/>
          </p:nvSpPr>
          <p:spPr bwMode="auto">
            <a:xfrm>
              <a:off x="4367" y="2975"/>
              <a:ext cx="34" cy="12"/>
            </a:xfrm>
            <a:custGeom>
              <a:avLst/>
              <a:gdLst>
                <a:gd name="T0" fmla="*/ 34 w 34"/>
                <a:gd name="T1" fmla="*/ 0 h 12"/>
                <a:gd name="T2" fmla="*/ 34 w 34"/>
                <a:gd name="T3" fmla="*/ 6 h 12"/>
                <a:gd name="T4" fmla="*/ 0 w 34"/>
                <a:gd name="T5" fmla="*/ 12 h 12"/>
                <a:gd name="T6" fmla="*/ 0 w 34"/>
                <a:gd name="T7" fmla="*/ 8 h 12"/>
                <a:gd name="T8" fmla="*/ 34 w 34"/>
                <a:gd name="T9" fmla="*/ 0 h 12"/>
                <a:gd name="T10" fmla="*/ 0 60000 65536"/>
                <a:gd name="T11" fmla="*/ 0 60000 65536"/>
                <a:gd name="T12" fmla="*/ 0 60000 65536"/>
                <a:gd name="T13" fmla="*/ 0 60000 65536"/>
                <a:gd name="T14" fmla="*/ 0 60000 65536"/>
                <a:gd name="T15" fmla="*/ 0 w 34"/>
                <a:gd name="T16" fmla="*/ 0 h 12"/>
                <a:gd name="T17" fmla="*/ 34 w 34"/>
                <a:gd name="T18" fmla="*/ 12 h 12"/>
              </a:gdLst>
              <a:ahLst/>
              <a:cxnLst>
                <a:cxn ang="T10">
                  <a:pos x="T0" y="T1"/>
                </a:cxn>
                <a:cxn ang="T11">
                  <a:pos x="T2" y="T3"/>
                </a:cxn>
                <a:cxn ang="T12">
                  <a:pos x="T4" y="T5"/>
                </a:cxn>
                <a:cxn ang="T13">
                  <a:pos x="T6" y="T7"/>
                </a:cxn>
                <a:cxn ang="T14">
                  <a:pos x="T8" y="T9"/>
                </a:cxn>
              </a:cxnLst>
              <a:rect l="T15" t="T16" r="T17" b="T18"/>
              <a:pathLst>
                <a:path w="34" h="12">
                  <a:moveTo>
                    <a:pt x="34" y="0"/>
                  </a:moveTo>
                  <a:lnTo>
                    <a:pt x="34" y="6"/>
                  </a:lnTo>
                  <a:lnTo>
                    <a:pt x="0" y="12"/>
                  </a:lnTo>
                  <a:lnTo>
                    <a:pt x="0" y="8"/>
                  </a:lnTo>
                  <a:lnTo>
                    <a:pt x="34"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37" name="Freeform 171"/>
            <p:cNvSpPr>
              <a:spLocks/>
            </p:cNvSpPr>
            <p:nvPr/>
          </p:nvSpPr>
          <p:spPr bwMode="auto">
            <a:xfrm>
              <a:off x="4375" y="3023"/>
              <a:ext cx="38" cy="12"/>
            </a:xfrm>
            <a:custGeom>
              <a:avLst/>
              <a:gdLst>
                <a:gd name="T0" fmla="*/ 38 w 38"/>
                <a:gd name="T1" fmla="*/ 0 h 12"/>
                <a:gd name="T2" fmla="*/ 38 w 38"/>
                <a:gd name="T3" fmla="*/ 4 h 12"/>
                <a:gd name="T4" fmla="*/ 1 w 38"/>
                <a:gd name="T5" fmla="*/ 12 h 12"/>
                <a:gd name="T6" fmla="*/ 0 w 38"/>
                <a:gd name="T7" fmla="*/ 8 h 12"/>
                <a:gd name="T8" fmla="*/ 38 w 38"/>
                <a:gd name="T9" fmla="*/ 0 h 12"/>
                <a:gd name="T10" fmla="*/ 0 60000 65536"/>
                <a:gd name="T11" fmla="*/ 0 60000 65536"/>
                <a:gd name="T12" fmla="*/ 0 60000 65536"/>
                <a:gd name="T13" fmla="*/ 0 60000 65536"/>
                <a:gd name="T14" fmla="*/ 0 60000 65536"/>
                <a:gd name="T15" fmla="*/ 0 w 38"/>
                <a:gd name="T16" fmla="*/ 0 h 12"/>
                <a:gd name="T17" fmla="*/ 38 w 38"/>
                <a:gd name="T18" fmla="*/ 12 h 12"/>
              </a:gdLst>
              <a:ahLst/>
              <a:cxnLst>
                <a:cxn ang="T10">
                  <a:pos x="T0" y="T1"/>
                </a:cxn>
                <a:cxn ang="T11">
                  <a:pos x="T2" y="T3"/>
                </a:cxn>
                <a:cxn ang="T12">
                  <a:pos x="T4" y="T5"/>
                </a:cxn>
                <a:cxn ang="T13">
                  <a:pos x="T6" y="T7"/>
                </a:cxn>
                <a:cxn ang="T14">
                  <a:pos x="T8" y="T9"/>
                </a:cxn>
              </a:cxnLst>
              <a:rect l="T15" t="T16" r="T17" b="T18"/>
              <a:pathLst>
                <a:path w="38" h="12">
                  <a:moveTo>
                    <a:pt x="38" y="0"/>
                  </a:moveTo>
                  <a:lnTo>
                    <a:pt x="38" y="4"/>
                  </a:lnTo>
                  <a:lnTo>
                    <a:pt x="1" y="12"/>
                  </a:lnTo>
                  <a:lnTo>
                    <a:pt x="0" y="8"/>
                  </a:lnTo>
                  <a:lnTo>
                    <a:pt x="3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38" name="Freeform 172"/>
            <p:cNvSpPr>
              <a:spLocks/>
            </p:cNvSpPr>
            <p:nvPr/>
          </p:nvSpPr>
          <p:spPr bwMode="auto">
            <a:xfrm>
              <a:off x="4375" y="3023"/>
              <a:ext cx="38" cy="12"/>
            </a:xfrm>
            <a:custGeom>
              <a:avLst/>
              <a:gdLst>
                <a:gd name="T0" fmla="*/ 38 w 38"/>
                <a:gd name="T1" fmla="*/ 0 h 12"/>
                <a:gd name="T2" fmla="*/ 38 w 38"/>
                <a:gd name="T3" fmla="*/ 4 h 12"/>
                <a:gd name="T4" fmla="*/ 1 w 38"/>
                <a:gd name="T5" fmla="*/ 12 h 12"/>
                <a:gd name="T6" fmla="*/ 0 w 38"/>
                <a:gd name="T7" fmla="*/ 8 h 12"/>
                <a:gd name="T8" fmla="*/ 38 w 38"/>
                <a:gd name="T9" fmla="*/ 0 h 12"/>
                <a:gd name="T10" fmla="*/ 0 60000 65536"/>
                <a:gd name="T11" fmla="*/ 0 60000 65536"/>
                <a:gd name="T12" fmla="*/ 0 60000 65536"/>
                <a:gd name="T13" fmla="*/ 0 60000 65536"/>
                <a:gd name="T14" fmla="*/ 0 60000 65536"/>
                <a:gd name="T15" fmla="*/ 0 w 38"/>
                <a:gd name="T16" fmla="*/ 0 h 12"/>
                <a:gd name="T17" fmla="*/ 38 w 38"/>
                <a:gd name="T18" fmla="*/ 12 h 12"/>
              </a:gdLst>
              <a:ahLst/>
              <a:cxnLst>
                <a:cxn ang="T10">
                  <a:pos x="T0" y="T1"/>
                </a:cxn>
                <a:cxn ang="T11">
                  <a:pos x="T2" y="T3"/>
                </a:cxn>
                <a:cxn ang="T12">
                  <a:pos x="T4" y="T5"/>
                </a:cxn>
                <a:cxn ang="T13">
                  <a:pos x="T6" y="T7"/>
                </a:cxn>
                <a:cxn ang="T14">
                  <a:pos x="T8" y="T9"/>
                </a:cxn>
              </a:cxnLst>
              <a:rect l="T15" t="T16" r="T17" b="T18"/>
              <a:pathLst>
                <a:path w="38" h="12">
                  <a:moveTo>
                    <a:pt x="38" y="0"/>
                  </a:moveTo>
                  <a:lnTo>
                    <a:pt x="38" y="4"/>
                  </a:lnTo>
                  <a:lnTo>
                    <a:pt x="1" y="12"/>
                  </a:lnTo>
                  <a:lnTo>
                    <a:pt x="0" y="8"/>
                  </a:lnTo>
                  <a:lnTo>
                    <a:pt x="3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39" name="Line 173"/>
            <p:cNvSpPr>
              <a:spLocks noChangeShapeType="1"/>
            </p:cNvSpPr>
            <p:nvPr/>
          </p:nvSpPr>
          <p:spPr bwMode="auto">
            <a:xfrm flipV="1">
              <a:off x="4409" y="2985"/>
              <a:ext cx="85" cy="1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40" name="Freeform 174"/>
            <p:cNvSpPr>
              <a:spLocks/>
            </p:cNvSpPr>
            <p:nvPr/>
          </p:nvSpPr>
          <p:spPr bwMode="auto">
            <a:xfrm>
              <a:off x="4434" y="2941"/>
              <a:ext cx="17" cy="23"/>
            </a:xfrm>
            <a:custGeom>
              <a:avLst/>
              <a:gdLst>
                <a:gd name="T0" fmla="*/ 0 w 17"/>
                <a:gd name="T1" fmla="*/ 2 h 23"/>
                <a:gd name="T2" fmla="*/ 4 w 17"/>
                <a:gd name="T3" fmla="*/ 23 h 23"/>
                <a:gd name="T4" fmla="*/ 17 w 17"/>
                <a:gd name="T5" fmla="*/ 21 h 23"/>
                <a:gd name="T6" fmla="*/ 13 w 17"/>
                <a:gd name="T7" fmla="*/ 0 h 23"/>
                <a:gd name="T8" fmla="*/ 0 w 17"/>
                <a:gd name="T9" fmla="*/ 2 h 23"/>
                <a:gd name="T10" fmla="*/ 0 60000 65536"/>
                <a:gd name="T11" fmla="*/ 0 60000 65536"/>
                <a:gd name="T12" fmla="*/ 0 60000 65536"/>
                <a:gd name="T13" fmla="*/ 0 60000 65536"/>
                <a:gd name="T14" fmla="*/ 0 60000 65536"/>
                <a:gd name="T15" fmla="*/ 0 w 17"/>
                <a:gd name="T16" fmla="*/ 0 h 23"/>
                <a:gd name="T17" fmla="*/ 17 w 17"/>
                <a:gd name="T18" fmla="*/ 23 h 23"/>
              </a:gdLst>
              <a:ahLst/>
              <a:cxnLst>
                <a:cxn ang="T10">
                  <a:pos x="T0" y="T1"/>
                </a:cxn>
                <a:cxn ang="T11">
                  <a:pos x="T2" y="T3"/>
                </a:cxn>
                <a:cxn ang="T12">
                  <a:pos x="T4" y="T5"/>
                </a:cxn>
                <a:cxn ang="T13">
                  <a:pos x="T6" y="T7"/>
                </a:cxn>
                <a:cxn ang="T14">
                  <a:pos x="T8" y="T9"/>
                </a:cxn>
              </a:cxnLst>
              <a:rect l="T15" t="T16" r="T17" b="T18"/>
              <a:pathLst>
                <a:path w="17" h="23">
                  <a:moveTo>
                    <a:pt x="0" y="2"/>
                  </a:moveTo>
                  <a:lnTo>
                    <a:pt x="4" y="23"/>
                  </a:lnTo>
                  <a:lnTo>
                    <a:pt x="17" y="21"/>
                  </a:lnTo>
                  <a:lnTo>
                    <a:pt x="13" y="0"/>
                  </a:lnTo>
                  <a:lnTo>
                    <a:pt x="0" y="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41" name="Freeform 175"/>
            <p:cNvSpPr>
              <a:spLocks/>
            </p:cNvSpPr>
            <p:nvPr/>
          </p:nvSpPr>
          <p:spPr bwMode="auto">
            <a:xfrm>
              <a:off x="4449" y="3023"/>
              <a:ext cx="18" cy="23"/>
            </a:xfrm>
            <a:custGeom>
              <a:avLst/>
              <a:gdLst>
                <a:gd name="T0" fmla="*/ 0 w 18"/>
                <a:gd name="T1" fmla="*/ 2 h 23"/>
                <a:gd name="T2" fmla="*/ 4 w 18"/>
                <a:gd name="T3" fmla="*/ 23 h 23"/>
                <a:gd name="T4" fmla="*/ 18 w 18"/>
                <a:gd name="T5" fmla="*/ 21 h 23"/>
                <a:gd name="T6" fmla="*/ 14 w 18"/>
                <a:gd name="T7" fmla="*/ 0 h 23"/>
                <a:gd name="T8" fmla="*/ 0 w 18"/>
                <a:gd name="T9" fmla="*/ 2 h 23"/>
                <a:gd name="T10" fmla="*/ 0 60000 65536"/>
                <a:gd name="T11" fmla="*/ 0 60000 65536"/>
                <a:gd name="T12" fmla="*/ 0 60000 65536"/>
                <a:gd name="T13" fmla="*/ 0 60000 65536"/>
                <a:gd name="T14" fmla="*/ 0 60000 65536"/>
                <a:gd name="T15" fmla="*/ 0 w 18"/>
                <a:gd name="T16" fmla="*/ 0 h 23"/>
                <a:gd name="T17" fmla="*/ 18 w 18"/>
                <a:gd name="T18" fmla="*/ 23 h 23"/>
              </a:gdLst>
              <a:ahLst/>
              <a:cxnLst>
                <a:cxn ang="T10">
                  <a:pos x="T0" y="T1"/>
                </a:cxn>
                <a:cxn ang="T11">
                  <a:pos x="T2" y="T3"/>
                </a:cxn>
                <a:cxn ang="T12">
                  <a:pos x="T4" y="T5"/>
                </a:cxn>
                <a:cxn ang="T13">
                  <a:pos x="T6" y="T7"/>
                </a:cxn>
                <a:cxn ang="T14">
                  <a:pos x="T8" y="T9"/>
                </a:cxn>
              </a:cxnLst>
              <a:rect l="T15" t="T16" r="T17" b="T18"/>
              <a:pathLst>
                <a:path w="18" h="23">
                  <a:moveTo>
                    <a:pt x="0" y="2"/>
                  </a:moveTo>
                  <a:lnTo>
                    <a:pt x="4" y="23"/>
                  </a:lnTo>
                  <a:lnTo>
                    <a:pt x="18" y="21"/>
                  </a:lnTo>
                  <a:lnTo>
                    <a:pt x="14" y="0"/>
                  </a:lnTo>
                  <a:lnTo>
                    <a:pt x="0" y="2"/>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42" name="Line 176"/>
            <p:cNvSpPr>
              <a:spLocks noChangeShapeType="1"/>
            </p:cNvSpPr>
            <p:nvPr/>
          </p:nvSpPr>
          <p:spPr bwMode="auto">
            <a:xfrm>
              <a:off x="4392" y="2918"/>
              <a:ext cx="42" cy="23"/>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43" name="Line 177"/>
            <p:cNvSpPr>
              <a:spLocks noChangeShapeType="1"/>
            </p:cNvSpPr>
            <p:nvPr/>
          </p:nvSpPr>
          <p:spPr bwMode="auto">
            <a:xfrm flipH="1">
              <a:off x="4447" y="2900"/>
              <a:ext cx="29" cy="3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44" name="Line 178"/>
            <p:cNvSpPr>
              <a:spLocks noChangeShapeType="1"/>
            </p:cNvSpPr>
            <p:nvPr/>
          </p:nvSpPr>
          <p:spPr bwMode="auto">
            <a:xfrm>
              <a:off x="4451" y="2960"/>
              <a:ext cx="27" cy="2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45" name="Freeform 179"/>
            <p:cNvSpPr>
              <a:spLocks/>
            </p:cNvSpPr>
            <p:nvPr/>
          </p:nvSpPr>
          <p:spPr bwMode="auto">
            <a:xfrm>
              <a:off x="4424" y="2964"/>
              <a:ext cx="25" cy="61"/>
            </a:xfrm>
            <a:custGeom>
              <a:avLst/>
              <a:gdLst>
                <a:gd name="T0" fmla="*/ 14 w 25"/>
                <a:gd name="T1" fmla="*/ 0 h 61"/>
                <a:gd name="T2" fmla="*/ 0 w 25"/>
                <a:gd name="T3" fmla="*/ 34 h 61"/>
                <a:gd name="T4" fmla="*/ 25 w 25"/>
                <a:gd name="T5" fmla="*/ 61 h 61"/>
                <a:gd name="T6" fmla="*/ 0 60000 65536"/>
                <a:gd name="T7" fmla="*/ 0 60000 65536"/>
                <a:gd name="T8" fmla="*/ 0 60000 65536"/>
                <a:gd name="T9" fmla="*/ 0 w 25"/>
                <a:gd name="T10" fmla="*/ 0 h 61"/>
                <a:gd name="T11" fmla="*/ 25 w 25"/>
                <a:gd name="T12" fmla="*/ 61 h 61"/>
              </a:gdLst>
              <a:ahLst/>
              <a:cxnLst>
                <a:cxn ang="T6">
                  <a:pos x="T0" y="T1"/>
                </a:cxn>
                <a:cxn ang="T7">
                  <a:pos x="T2" y="T3"/>
                </a:cxn>
                <a:cxn ang="T8">
                  <a:pos x="T4" y="T5"/>
                </a:cxn>
              </a:cxnLst>
              <a:rect l="T9" t="T10" r="T11" b="T12"/>
              <a:pathLst>
                <a:path w="25" h="61">
                  <a:moveTo>
                    <a:pt x="14" y="0"/>
                  </a:moveTo>
                  <a:lnTo>
                    <a:pt x="0" y="34"/>
                  </a:lnTo>
                  <a:lnTo>
                    <a:pt x="25" y="61"/>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46" name="Line 180"/>
            <p:cNvSpPr>
              <a:spLocks noChangeShapeType="1"/>
            </p:cNvSpPr>
            <p:nvPr/>
          </p:nvSpPr>
          <p:spPr bwMode="auto">
            <a:xfrm flipH="1">
              <a:off x="4424" y="3046"/>
              <a:ext cx="29" cy="39"/>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47" name="Line 181"/>
            <p:cNvSpPr>
              <a:spLocks noChangeShapeType="1"/>
            </p:cNvSpPr>
            <p:nvPr/>
          </p:nvSpPr>
          <p:spPr bwMode="auto">
            <a:xfrm>
              <a:off x="4465" y="3044"/>
              <a:ext cx="44" cy="2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48" name="Line 182"/>
            <p:cNvSpPr>
              <a:spLocks noChangeShapeType="1"/>
            </p:cNvSpPr>
            <p:nvPr/>
          </p:nvSpPr>
          <p:spPr bwMode="auto">
            <a:xfrm flipH="1">
              <a:off x="4463" y="2989"/>
              <a:ext cx="15" cy="34"/>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37049" name="Freeform 183"/>
            <p:cNvSpPr>
              <a:spLocks/>
            </p:cNvSpPr>
            <p:nvPr/>
          </p:nvSpPr>
          <p:spPr bwMode="auto">
            <a:xfrm>
              <a:off x="4110" y="2348"/>
              <a:ext cx="115" cy="182"/>
            </a:xfrm>
            <a:custGeom>
              <a:avLst/>
              <a:gdLst>
                <a:gd name="T0" fmla="*/ 84 w 115"/>
                <a:gd name="T1" fmla="*/ 0 h 182"/>
                <a:gd name="T2" fmla="*/ 115 w 115"/>
                <a:gd name="T3" fmla="*/ 165 h 182"/>
                <a:gd name="T4" fmla="*/ 30 w 115"/>
                <a:gd name="T5" fmla="*/ 182 h 182"/>
                <a:gd name="T6" fmla="*/ 0 w 115"/>
                <a:gd name="T7" fmla="*/ 15 h 182"/>
                <a:gd name="T8" fmla="*/ 84 w 115"/>
                <a:gd name="T9" fmla="*/ 0 h 182"/>
                <a:gd name="T10" fmla="*/ 0 60000 65536"/>
                <a:gd name="T11" fmla="*/ 0 60000 65536"/>
                <a:gd name="T12" fmla="*/ 0 60000 65536"/>
                <a:gd name="T13" fmla="*/ 0 60000 65536"/>
                <a:gd name="T14" fmla="*/ 0 60000 65536"/>
                <a:gd name="T15" fmla="*/ 0 w 115"/>
                <a:gd name="T16" fmla="*/ 0 h 182"/>
                <a:gd name="T17" fmla="*/ 115 w 115"/>
                <a:gd name="T18" fmla="*/ 182 h 182"/>
              </a:gdLst>
              <a:ahLst/>
              <a:cxnLst>
                <a:cxn ang="T10">
                  <a:pos x="T0" y="T1"/>
                </a:cxn>
                <a:cxn ang="T11">
                  <a:pos x="T2" y="T3"/>
                </a:cxn>
                <a:cxn ang="T12">
                  <a:pos x="T4" y="T5"/>
                </a:cxn>
                <a:cxn ang="T13">
                  <a:pos x="T6" y="T7"/>
                </a:cxn>
                <a:cxn ang="T14">
                  <a:pos x="T8" y="T9"/>
                </a:cxn>
              </a:cxnLst>
              <a:rect l="T15" t="T16" r="T17" b="T18"/>
              <a:pathLst>
                <a:path w="115" h="182">
                  <a:moveTo>
                    <a:pt x="84" y="0"/>
                  </a:moveTo>
                  <a:lnTo>
                    <a:pt x="115" y="165"/>
                  </a:lnTo>
                  <a:lnTo>
                    <a:pt x="30" y="182"/>
                  </a:lnTo>
                  <a:lnTo>
                    <a:pt x="0" y="15"/>
                  </a:lnTo>
                  <a:lnTo>
                    <a:pt x="8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50" name="Freeform 184"/>
            <p:cNvSpPr>
              <a:spLocks/>
            </p:cNvSpPr>
            <p:nvPr/>
          </p:nvSpPr>
          <p:spPr bwMode="auto">
            <a:xfrm>
              <a:off x="4110" y="2348"/>
              <a:ext cx="115" cy="182"/>
            </a:xfrm>
            <a:custGeom>
              <a:avLst/>
              <a:gdLst>
                <a:gd name="T0" fmla="*/ 84 w 115"/>
                <a:gd name="T1" fmla="*/ 0 h 182"/>
                <a:gd name="T2" fmla="*/ 115 w 115"/>
                <a:gd name="T3" fmla="*/ 165 h 182"/>
                <a:gd name="T4" fmla="*/ 30 w 115"/>
                <a:gd name="T5" fmla="*/ 182 h 182"/>
                <a:gd name="T6" fmla="*/ 0 w 115"/>
                <a:gd name="T7" fmla="*/ 15 h 182"/>
                <a:gd name="T8" fmla="*/ 84 w 115"/>
                <a:gd name="T9" fmla="*/ 0 h 182"/>
                <a:gd name="T10" fmla="*/ 0 60000 65536"/>
                <a:gd name="T11" fmla="*/ 0 60000 65536"/>
                <a:gd name="T12" fmla="*/ 0 60000 65536"/>
                <a:gd name="T13" fmla="*/ 0 60000 65536"/>
                <a:gd name="T14" fmla="*/ 0 60000 65536"/>
                <a:gd name="T15" fmla="*/ 0 w 115"/>
                <a:gd name="T16" fmla="*/ 0 h 182"/>
                <a:gd name="T17" fmla="*/ 115 w 115"/>
                <a:gd name="T18" fmla="*/ 182 h 182"/>
              </a:gdLst>
              <a:ahLst/>
              <a:cxnLst>
                <a:cxn ang="T10">
                  <a:pos x="T0" y="T1"/>
                </a:cxn>
                <a:cxn ang="T11">
                  <a:pos x="T2" y="T3"/>
                </a:cxn>
                <a:cxn ang="T12">
                  <a:pos x="T4" y="T5"/>
                </a:cxn>
                <a:cxn ang="T13">
                  <a:pos x="T6" y="T7"/>
                </a:cxn>
                <a:cxn ang="T14">
                  <a:pos x="T8" y="T9"/>
                </a:cxn>
              </a:cxnLst>
              <a:rect l="T15" t="T16" r="T17" b="T18"/>
              <a:pathLst>
                <a:path w="115" h="182">
                  <a:moveTo>
                    <a:pt x="84" y="0"/>
                  </a:moveTo>
                  <a:lnTo>
                    <a:pt x="115" y="165"/>
                  </a:lnTo>
                  <a:lnTo>
                    <a:pt x="30" y="182"/>
                  </a:lnTo>
                  <a:lnTo>
                    <a:pt x="0" y="15"/>
                  </a:lnTo>
                  <a:lnTo>
                    <a:pt x="84"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51" name="Freeform 185"/>
            <p:cNvSpPr>
              <a:spLocks/>
            </p:cNvSpPr>
            <p:nvPr/>
          </p:nvSpPr>
          <p:spPr bwMode="auto">
            <a:xfrm>
              <a:off x="3998" y="2382"/>
              <a:ext cx="96" cy="42"/>
            </a:xfrm>
            <a:custGeom>
              <a:avLst/>
              <a:gdLst>
                <a:gd name="T0" fmla="*/ 91 w 96"/>
                <a:gd name="T1" fmla="*/ 0 h 42"/>
                <a:gd name="T2" fmla="*/ 96 w 96"/>
                <a:gd name="T3" fmla="*/ 25 h 42"/>
                <a:gd name="T4" fmla="*/ 4 w 96"/>
                <a:gd name="T5" fmla="*/ 42 h 42"/>
                <a:gd name="T6" fmla="*/ 0 w 96"/>
                <a:gd name="T7" fmla="*/ 17 h 42"/>
                <a:gd name="T8" fmla="*/ 91 w 96"/>
                <a:gd name="T9" fmla="*/ 0 h 42"/>
                <a:gd name="T10" fmla="*/ 0 60000 65536"/>
                <a:gd name="T11" fmla="*/ 0 60000 65536"/>
                <a:gd name="T12" fmla="*/ 0 60000 65536"/>
                <a:gd name="T13" fmla="*/ 0 60000 65536"/>
                <a:gd name="T14" fmla="*/ 0 60000 65536"/>
                <a:gd name="T15" fmla="*/ 0 w 96"/>
                <a:gd name="T16" fmla="*/ 0 h 42"/>
                <a:gd name="T17" fmla="*/ 96 w 96"/>
                <a:gd name="T18" fmla="*/ 42 h 42"/>
              </a:gdLst>
              <a:ahLst/>
              <a:cxnLst>
                <a:cxn ang="T10">
                  <a:pos x="T0" y="T1"/>
                </a:cxn>
                <a:cxn ang="T11">
                  <a:pos x="T2" y="T3"/>
                </a:cxn>
                <a:cxn ang="T12">
                  <a:pos x="T4" y="T5"/>
                </a:cxn>
                <a:cxn ang="T13">
                  <a:pos x="T6" y="T7"/>
                </a:cxn>
                <a:cxn ang="T14">
                  <a:pos x="T8" y="T9"/>
                </a:cxn>
              </a:cxnLst>
              <a:rect l="T15" t="T16" r="T17" b="T18"/>
              <a:pathLst>
                <a:path w="96" h="42">
                  <a:moveTo>
                    <a:pt x="91" y="0"/>
                  </a:moveTo>
                  <a:lnTo>
                    <a:pt x="96" y="25"/>
                  </a:lnTo>
                  <a:lnTo>
                    <a:pt x="4" y="42"/>
                  </a:lnTo>
                  <a:lnTo>
                    <a:pt x="0" y="17"/>
                  </a:lnTo>
                  <a:lnTo>
                    <a:pt x="9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52" name="Freeform 186"/>
            <p:cNvSpPr>
              <a:spLocks/>
            </p:cNvSpPr>
            <p:nvPr/>
          </p:nvSpPr>
          <p:spPr bwMode="auto">
            <a:xfrm>
              <a:off x="3998" y="2382"/>
              <a:ext cx="96" cy="42"/>
            </a:xfrm>
            <a:custGeom>
              <a:avLst/>
              <a:gdLst>
                <a:gd name="T0" fmla="*/ 91 w 96"/>
                <a:gd name="T1" fmla="*/ 0 h 42"/>
                <a:gd name="T2" fmla="*/ 96 w 96"/>
                <a:gd name="T3" fmla="*/ 25 h 42"/>
                <a:gd name="T4" fmla="*/ 4 w 96"/>
                <a:gd name="T5" fmla="*/ 42 h 42"/>
                <a:gd name="T6" fmla="*/ 0 w 96"/>
                <a:gd name="T7" fmla="*/ 17 h 42"/>
                <a:gd name="T8" fmla="*/ 91 w 96"/>
                <a:gd name="T9" fmla="*/ 0 h 42"/>
                <a:gd name="T10" fmla="*/ 0 60000 65536"/>
                <a:gd name="T11" fmla="*/ 0 60000 65536"/>
                <a:gd name="T12" fmla="*/ 0 60000 65536"/>
                <a:gd name="T13" fmla="*/ 0 60000 65536"/>
                <a:gd name="T14" fmla="*/ 0 60000 65536"/>
                <a:gd name="T15" fmla="*/ 0 w 96"/>
                <a:gd name="T16" fmla="*/ 0 h 42"/>
                <a:gd name="T17" fmla="*/ 96 w 96"/>
                <a:gd name="T18" fmla="*/ 42 h 42"/>
              </a:gdLst>
              <a:ahLst/>
              <a:cxnLst>
                <a:cxn ang="T10">
                  <a:pos x="T0" y="T1"/>
                </a:cxn>
                <a:cxn ang="T11">
                  <a:pos x="T2" y="T3"/>
                </a:cxn>
                <a:cxn ang="T12">
                  <a:pos x="T4" y="T5"/>
                </a:cxn>
                <a:cxn ang="T13">
                  <a:pos x="T6" y="T7"/>
                </a:cxn>
                <a:cxn ang="T14">
                  <a:pos x="T8" y="T9"/>
                </a:cxn>
              </a:cxnLst>
              <a:rect l="T15" t="T16" r="T17" b="T18"/>
              <a:pathLst>
                <a:path w="96" h="42">
                  <a:moveTo>
                    <a:pt x="91" y="0"/>
                  </a:moveTo>
                  <a:lnTo>
                    <a:pt x="96" y="25"/>
                  </a:lnTo>
                  <a:lnTo>
                    <a:pt x="4" y="42"/>
                  </a:lnTo>
                  <a:lnTo>
                    <a:pt x="0" y="17"/>
                  </a:lnTo>
                  <a:lnTo>
                    <a:pt x="91"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53" name="Freeform 187"/>
            <p:cNvSpPr>
              <a:spLocks/>
            </p:cNvSpPr>
            <p:nvPr/>
          </p:nvSpPr>
          <p:spPr bwMode="auto">
            <a:xfrm>
              <a:off x="4020" y="2495"/>
              <a:ext cx="95" cy="45"/>
            </a:xfrm>
            <a:custGeom>
              <a:avLst/>
              <a:gdLst>
                <a:gd name="T0" fmla="*/ 90 w 95"/>
                <a:gd name="T1" fmla="*/ 0 h 45"/>
                <a:gd name="T2" fmla="*/ 95 w 95"/>
                <a:gd name="T3" fmla="*/ 27 h 45"/>
                <a:gd name="T4" fmla="*/ 5 w 95"/>
                <a:gd name="T5" fmla="*/ 45 h 45"/>
                <a:gd name="T6" fmla="*/ 0 w 95"/>
                <a:gd name="T7" fmla="*/ 18 h 45"/>
                <a:gd name="T8" fmla="*/ 90 w 95"/>
                <a:gd name="T9" fmla="*/ 0 h 45"/>
                <a:gd name="T10" fmla="*/ 0 60000 65536"/>
                <a:gd name="T11" fmla="*/ 0 60000 65536"/>
                <a:gd name="T12" fmla="*/ 0 60000 65536"/>
                <a:gd name="T13" fmla="*/ 0 60000 65536"/>
                <a:gd name="T14" fmla="*/ 0 60000 65536"/>
                <a:gd name="T15" fmla="*/ 0 w 95"/>
                <a:gd name="T16" fmla="*/ 0 h 45"/>
                <a:gd name="T17" fmla="*/ 95 w 95"/>
                <a:gd name="T18" fmla="*/ 45 h 45"/>
              </a:gdLst>
              <a:ahLst/>
              <a:cxnLst>
                <a:cxn ang="T10">
                  <a:pos x="T0" y="T1"/>
                </a:cxn>
                <a:cxn ang="T11">
                  <a:pos x="T2" y="T3"/>
                </a:cxn>
                <a:cxn ang="T12">
                  <a:pos x="T4" y="T5"/>
                </a:cxn>
                <a:cxn ang="T13">
                  <a:pos x="T6" y="T7"/>
                </a:cxn>
                <a:cxn ang="T14">
                  <a:pos x="T8" y="T9"/>
                </a:cxn>
              </a:cxnLst>
              <a:rect l="T15" t="T16" r="T17" b="T18"/>
              <a:pathLst>
                <a:path w="95" h="45">
                  <a:moveTo>
                    <a:pt x="90" y="0"/>
                  </a:moveTo>
                  <a:lnTo>
                    <a:pt x="95" y="27"/>
                  </a:lnTo>
                  <a:lnTo>
                    <a:pt x="5" y="45"/>
                  </a:lnTo>
                  <a:lnTo>
                    <a:pt x="0" y="18"/>
                  </a:lnTo>
                  <a:lnTo>
                    <a:pt x="9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54" name="Freeform 188"/>
            <p:cNvSpPr>
              <a:spLocks/>
            </p:cNvSpPr>
            <p:nvPr/>
          </p:nvSpPr>
          <p:spPr bwMode="auto">
            <a:xfrm>
              <a:off x="4020" y="2495"/>
              <a:ext cx="95" cy="45"/>
            </a:xfrm>
            <a:custGeom>
              <a:avLst/>
              <a:gdLst>
                <a:gd name="T0" fmla="*/ 90 w 95"/>
                <a:gd name="T1" fmla="*/ 0 h 45"/>
                <a:gd name="T2" fmla="*/ 95 w 95"/>
                <a:gd name="T3" fmla="*/ 27 h 45"/>
                <a:gd name="T4" fmla="*/ 5 w 95"/>
                <a:gd name="T5" fmla="*/ 45 h 45"/>
                <a:gd name="T6" fmla="*/ 0 w 95"/>
                <a:gd name="T7" fmla="*/ 18 h 45"/>
                <a:gd name="T8" fmla="*/ 90 w 95"/>
                <a:gd name="T9" fmla="*/ 0 h 45"/>
                <a:gd name="T10" fmla="*/ 0 60000 65536"/>
                <a:gd name="T11" fmla="*/ 0 60000 65536"/>
                <a:gd name="T12" fmla="*/ 0 60000 65536"/>
                <a:gd name="T13" fmla="*/ 0 60000 65536"/>
                <a:gd name="T14" fmla="*/ 0 60000 65536"/>
                <a:gd name="T15" fmla="*/ 0 w 95"/>
                <a:gd name="T16" fmla="*/ 0 h 45"/>
                <a:gd name="T17" fmla="*/ 95 w 95"/>
                <a:gd name="T18" fmla="*/ 45 h 45"/>
              </a:gdLst>
              <a:ahLst/>
              <a:cxnLst>
                <a:cxn ang="T10">
                  <a:pos x="T0" y="T1"/>
                </a:cxn>
                <a:cxn ang="T11">
                  <a:pos x="T2" y="T3"/>
                </a:cxn>
                <a:cxn ang="T12">
                  <a:pos x="T4" y="T5"/>
                </a:cxn>
                <a:cxn ang="T13">
                  <a:pos x="T6" y="T7"/>
                </a:cxn>
                <a:cxn ang="T14">
                  <a:pos x="T8" y="T9"/>
                </a:cxn>
              </a:cxnLst>
              <a:rect l="T15" t="T16" r="T17" b="T18"/>
              <a:pathLst>
                <a:path w="95" h="45">
                  <a:moveTo>
                    <a:pt x="90" y="0"/>
                  </a:moveTo>
                  <a:lnTo>
                    <a:pt x="95" y="27"/>
                  </a:lnTo>
                  <a:lnTo>
                    <a:pt x="5" y="45"/>
                  </a:lnTo>
                  <a:lnTo>
                    <a:pt x="0" y="18"/>
                  </a:lnTo>
                  <a:lnTo>
                    <a:pt x="9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55" name="Freeform 189"/>
            <p:cNvSpPr>
              <a:spLocks/>
            </p:cNvSpPr>
            <p:nvPr/>
          </p:nvSpPr>
          <p:spPr bwMode="auto">
            <a:xfrm>
              <a:off x="3983" y="2403"/>
              <a:ext cx="113" cy="121"/>
            </a:xfrm>
            <a:custGeom>
              <a:avLst/>
              <a:gdLst>
                <a:gd name="T0" fmla="*/ 94 w 113"/>
                <a:gd name="T1" fmla="*/ 0 h 121"/>
                <a:gd name="T2" fmla="*/ 113 w 113"/>
                <a:gd name="T3" fmla="*/ 104 h 121"/>
                <a:gd name="T4" fmla="*/ 19 w 113"/>
                <a:gd name="T5" fmla="*/ 121 h 121"/>
                <a:gd name="T6" fmla="*/ 0 w 113"/>
                <a:gd name="T7" fmla="*/ 18 h 121"/>
                <a:gd name="T8" fmla="*/ 94 w 113"/>
                <a:gd name="T9" fmla="*/ 0 h 121"/>
                <a:gd name="T10" fmla="*/ 0 60000 65536"/>
                <a:gd name="T11" fmla="*/ 0 60000 65536"/>
                <a:gd name="T12" fmla="*/ 0 60000 65536"/>
                <a:gd name="T13" fmla="*/ 0 60000 65536"/>
                <a:gd name="T14" fmla="*/ 0 60000 65536"/>
                <a:gd name="T15" fmla="*/ 0 w 113"/>
                <a:gd name="T16" fmla="*/ 0 h 121"/>
                <a:gd name="T17" fmla="*/ 113 w 113"/>
                <a:gd name="T18" fmla="*/ 121 h 121"/>
              </a:gdLst>
              <a:ahLst/>
              <a:cxnLst>
                <a:cxn ang="T10">
                  <a:pos x="T0" y="T1"/>
                </a:cxn>
                <a:cxn ang="T11">
                  <a:pos x="T2" y="T3"/>
                </a:cxn>
                <a:cxn ang="T12">
                  <a:pos x="T4" y="T5"/>
                </a:cxn>
                <a:cxn ang="T13">
                  <a:pos x="T6" y="T7"/>
                </a:cxn>
                <a:cxn ang="T14">
                  <a:pos x="T8" y="T9"/>
                </a:cxn>
              </a:cxnLst>
              <a:rect l="T15" t="T16" r="T17" b="T18"/>
              <a:pathLst>
                <a:path w="113" h="121">
                  <a:moveTo>
                    <a:pt x="94" y="0"/>
                  </a:moveTo>
                  <a:lnTo>
                    <a:pt x="113" y="104"/>
                  </a:lnTo>
                  <a:lnTo>
                    <a:pt x="19" y="121"/>
                  </a:lnTo>
                  <a:lnTo>
                    <a:pt x="0" y="18"/>
                  </a:lnTo>
                  <a:lnTo>
                    <a:pt x="9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56" name="Freeform 190"/>
            <p:cNvSpPr>
              <a:spLocks/>
            </p:cNvSpPr>
            <p:nvPr/>
          </p:nvSpPr>
          <p:spPr bwMode="auto">
            <a:xfrm>
              <a:off x="3983" y="2403"/>
              <a:ext cx="113" cy="121"/>
            </a:xfrm>
            <a:custGeom>
              <a:avLst/>
              <a:gdLst>
                <a:gd name="T0" fmla="*/ 94 w 113"/>
                <a:gd name="T1" fmla="*/ 0 h 121"/>
                <a:gd name="T2" fmla="*/ 113 w 113"/>
                <a:gd name="T3" fmla="*/ 104 h 121"/>
                <a:gd name="T4" fmla="*/ 19 w 113"/>
                <a:gd name="T5" fmla="*/ 121 h 121"/>
                <a:gd name="T6" fmla="*/ 0 w 113"/>
                <a:gd name="T7" fmla="*/ 18 h 121"/>
                <a:gd name="T8" fmla="*/ 94 w 113"/>
                <a:gd name="T9" fmla="*/ 0 h 121"/>
                <a:gd name="T10" fmla="*/ 0 60000 65536"/>
                <a:gd name="T11" fmla="*/ 0 60000 65536"/>
                <a:gd name="T12" fmla="*/ 0 60000 65536"/>
                <a:gd name="T13" fmla="*/ 0 60000 65536"/>
                <a:gd name="T14" fmla="*/ 0 60000 65536"/>
                <a:gd name="T15" fmla="*/ 0 w 113"/>
                <a:gd name="T16" fmla="*/ 0 h 121"/>
                <a:gd name="T17" fmla="*/ 113 w 113"/>
                <a:gd name="T18" fmla="*/ 121 h 121"/>
              </a:gdLst>
              <a:ahLst/>
              <a:cxnLst>
                <a:cxn ang="T10">
                  <a:pos x="T0" y="T1"/>
                </a:cxn>
                <a:cxn ang="T11">
                  <a:pos x="T2" y="T3"/>
                </a:cxn>
                <a:cxn ang="T12">
                  <a:pos x="T4" y="T5"/>
                </a:cxn>
                <a:cxn ang="T13">
                  <a:pos x="T6" y="T7"/>
                </a:cxn>
                <a:cxn ang="T14">
                  <a:pos x="T8" y="T9"/>
                </a:cxn>
              </a:cxnLst>
              <a:rect l="T15" t="T16" r="T17" b="T18"/>
              <a:pathLst>
                <a:path w="113" h="121">
                  <a:moveTo>
                    <a:pt x="94" y="0"/>
                  </a:moveTo>
                  <a:lnTo>
                    <a:pt x="113" y="104"/>
                  </a:lnTo>
                  <a:lnTo>
                    <a:pt x="19" y="121"/>
                  </a:lnTo>
                  <a:lnTo>
                    <a:pt x="0" y="18"/>
                  </a:lnTo>
                  <a:lnTo>
                    <a:pt x="94"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57" name="Freeform 191"/>
            <p:cNvSpPr>
              <a:spLocks/>
            </p:cNvSpPr>
            <p:nvPr/>
          </p:nvSpPr>
          <p:spPr bwMode="auto">
            <a:xfrm>
              <a:off x="3902" y="2419"/>
              <a:ext cx="45" cy="23"/>
            </a:xfrm>
            <a:custGeom>
              <a:avLst/>
              <a:gdLst>
                <a:gd name="T0" fmla="*/ 41 w 45"/>
                <a:gd name="T1" fmla="*/ 0 h 23"/>
                <a:gd name="T2" fmla="*/ 45 w 45"/>
                <a:gd name="T3" fmla="*/ 15 h 23"/>
                <a:gd name="T4" fmla="*/ 4 w 45"/>
                <a:gd name="T5" fmla="*/ 23 h 23"/>
                <a:gd name="T6" fmla="*/ 0 w 45"/>
                <a:gd name="T7" fmla="*/ 7 h 23"/>
                <a:gd name="T8" fmla="*/ 41 w 45"/>
                <a:gd name="T9" fmla="*/ 0 h 23"/>
                <a:gd name="T10" fmla="*/ 0 60000 65536"/>
                <a:gd name="T11" fmla="*/ 0 60000 65536"/>
                <a:gd name="T12" fmla="*/ 0 60000 65536"/>
                <a:gd name="T13" fmla="*/ 0 60000 65536"/>
                <a:gd name="T14" fmla="*/ 0 60000 65536"/>
                <a:gd name="T15" fmla="*/ 0 w 45"/>
                <a:gd name="T16" fmla="*/ 0 h 23"/>
                <a:gd name="T17" fmla="*/ 45 w 45"/>
                <a:gd name="T18" fmla="*/ 23 h 23"/>
              </a:gdLst>
              <a:ahLst/>
              <a:cxnLst>
                <a:cxn ang="T10">
                  <a:pos x="T0" y="T1"/>
                </a:cxn>
                <a:cxn ang="T11">
                  <a:pos x="T2" y="T3"/>
                </a:cxn>
                <a:cxn ang="T12">
                  <a:pos x="T4" y="T5"/>
                </a:cxn>
                <a:cxn ang="T13">
                  <a:pos x="T6" y="T7"/>
                </a:cxn>
                <a:cxn ang="T14">
                  <a:pos x="T8" y="T9"/>
                </a:cxn>
              </a:cxnLst>
              <a:rect l="T15" t="T16" r="T17" b="T18"/>
              <a:pathLst>
                <a:path w="45" h="23">
                  <a:moveTo>
                    <a:pt x="41" y="0"/>
                  </a:moveTo>
                  <a:lnTo>
                    <a:pt x="45" y="15"/>
                  </a:lnTo>
                  <a:lnTo>
                    <a:pt x="4" y="23"/>
                  </a:lnTo>
                  <a:lnTo>
                    <a:pt x="0" y="7"/>
                  </a:lnTo>
                  <a:lnTo>
                    <a:pt x="4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58" name="Freeform 192"/>
            <p:cNvSpPr>
              <a:spLocks/>
            </p:cNvSpPr>
            <p:nvPr/>
          </p:nvSpPr>
          <p:spPr bwMode="auto">
            <a:xfrm>
              <a:off x="3902" y="2419"/>
              <a:ext cx="45" cy="23"/>
            </a:xfrm>
            <a:custGeom>
              <a:avLst/>
              <a:gdLst>
                <a:gd name="T0" fmla="*/ 41 w 45"/>
                <a:gd name="T1" fmla="*/ 0 h 23"/>
                <a:gd name="T2" fmla="*/ 45 w 45"/>
                <a:gd name="T3" fmla="*/ 15 h 23"/>
                <a:gd name="T4" fmla="*/ 4 w 45"/>
                <a:gd name="T5" fmla="*/ 23 h 23"/>
                <a:gd name="T6" fmla="*/ 0 w 45"/>
                <a:gd name="T7" fmla="*/ 7 h 23"/>
                <a:gd name="T8" fmla="*/ 41 w 45"/>
                <a:gd name="T9" fmla="*/ 0 h 23"/>
                <a:gd name="T10" fmla="*/ 0 60000 65536"/>
                <a:gd name="T11" fmla="*/ 0 60000 65536"/>
                <a:gd name="T12" fmla="*/ 0 60000 65536"/>
                <a:gd name="T13" fmla="*/ 0 60000 65536"/>
                <a:gd name="T14" fmla="*/ 0 60000 65536"/>
                <a:gd name="T15" fmla="*/ 0 w 45"/>
                <a:gd name="T16" fmla="*/ 0 h 23"/>
                <a:gd name="T17" fmla="*/ 45 w 45"/>
                <a:gd name="T18" fmla="*/ 23 h 23"/>
              </a:gdLst>
              <a:ahLst/>
              <a:cxnLst>
                <a:cxn ang="T10">
                  <a:pos x="T0" y="T1"/>
                </a:cxn>
                <a:cxn ang="T11">
                  <a:pos x="T2" y="T3"/>
                </a:cxn>
                <a:cxn ang="T12">
                  <a:pos x="T4" y="T5"/>
                </a:cxn>
                <a:cxn ang="T13">
                  <a:pos x="T6" y="T7"/>
                </a:cxn>
                <a:cxn ang="T14">
                  <a:pos x="T8" y="T9"/>
                </a:cxn>
              </a:cxnLst>
              <a:rect l="T15" t="T16" r="T17" b="T18"/>
              <a:pathLst>
                <a:path w="45" h="23">
                  <a:moveTo>
                    <a:pt x="41" y="0"/>
                  </a:moveTo>
                  <a:lnTo>
                    <a:pt x="45" y="15"/>
                  </a:lnTo>
                  <a:lnTo>
                    <a:pt x="4" y="23"/>
                  </a:lnTo>
                  <a:lnTo>
                    <a:pt x="0" y="7"/>
                  </a:lnTo>
                  <a:lnTo>
                    <a:pt x="41"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59" name="Freeform 193"/>
            <p:cNvSpPr>
              <a:spLocks/>
            </p:cNvSpPr>
            <p:nvPr/>
          </p:nvSpPr>
          <p:spPr bwMode="auto">
            <a:xfrm>
              <a:off x="3924" y="2524"/>
              <a:ext cx="44" cy="25"/>
            </a:xfrm>
            <a:custGeom>
              <a:avLst/>
              <a:gdLst>
                <a:gd name="T0" fmla="*/ 40 w 44"/>
                <a:gd name="T1" fmla="*/ 0 h 25"/>
                <a:gd name="T2" fmla="*/ 44 w 44"/>
                <a:gd name="T3" fmla="*/ 17 h 25"/>
                <a:gd name="T4" fmla="*/ 3 w 44"/>
                <a:gd name="T5" fmla="*/ 25 h 25"/>
                <a:gd name="T6" fmla="*/ 0 w 44"/>
                <a:gd name="T7" fmla="*/ 8 h 25"/>
                <a:gd name="T8" fmla="*/ 40 w 44"/>
                <a:gd name="T9" fmla="*/ 0 h 25"/>
                <a:gd name="T10" fmla="*/ 0 60000 65536"/>
                <a:gd name="T11" fmla="*/ 0 60000 65536"/>
                <a:gd name="T12" fmla="*/ 0 60000 65536"/>
                <a:gd name="T13" fmla="*/ 0 60000 65536"/>
                <a:gd name="T14" fmla="*/ 0 60000 65536"/>
                <a:gd name="T15" fmla="*/ 0 w 44"/>
                <a:gd name="T16" fmla="*/ 0 h 25"/>
                <a:gd name="T17" fmla="*/ 44 w 44"/>
                <a:gd name="T18" fmla="*/ 25 h 25"/>
              </a:gdLst>
              <a:ahLst/>
              <a:cxnLst>
                <a:cxn ang="T10">
                  <a:pos x="T0" y="T1"/>
                </a:cxn>
                <a:cxn ang="T11">
                  <a:pos x="T2" y="T3"/>
                </a:cxn>
                <a:cxn ang="T12">
                  <a:pos x="T4" y="T5"/>
                </a:cxn>
                <a:cxn ang="T13">
                  <a:pos x="T6" y="T7"/>
                </a:cxn>
                <a:cxn ang="T14">
                  <a:pos x="T8" y="T9"/>
                </a:cxn>
              </a:cxnLst>
              <a:rect l="T15" t="T16" r="T17" b="T18"/>
              <a:pathLst>
                <a:path w="44" h="25">
                  <a:moveTo>
                    <a:pt x="40" y="0"/>
                  </a:moveTo>
                  <a:lnTo>
                    <a:pt x="44" y="17"/>
                  </a:lnTo>
                  <a:lnTo>
                    <a:pt x="3" y="25"/>
                  </a:lnTo>
                  <a:lnTo>
                    <a:pt x="0" y="8"/>
                  </a:lnTo>
                  <a:lnTo>
                    <a:pt x="4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60" name="Freeform 194"/>
            <p:cNvSpPr>
              <a:spLocks/>
            </p:cNvSpPr>
            <p:nvPr/>
          </p:nvSpPr>
          <p:spPr bwMode="auto">
            <a:xfrm>
              <a:off x="3924" y="2524"/>
              <a:ext cx="44" cy="25"/>
            </a:xfrm>
            <a:custGeom>
              <a:avLst/>
              <a:gdLst>
                <a:gd name="T0" fmla="*/ 40 w 44"/>
                <a:gd name="T1" fmla="*/ 0 h 25"/>
                <a:gd name="T2" fmla="*/ 44 w 44"/>
                <a:gd name="T3" fmla="*/ 17 h 25"/>
                <a:gd name="T4" fmla="*/ 3 w 44"/>
                <a:gd name="T5" fmla="*/ 25 h 25"/>
                <a:gd name="T6" fmla="*/ 0 w 44"/>
                <a:gd name="T7" fmla="*/ 8 h 25"/>
                <a:gd name="T8" fmla="*/ 40 w 44"/>
                <a:gd name="T9" fmla="*/ 0 h 25"/>
                <a:gd name="T10" fmla="*/ 0 60000 65536"/>
                <a:gd name="T11" fmla="*/ 0 60000 65536"/>
                <a:gd name="T12" fmla="*/ 0 60000 65536"/>
                <a:gd name="T13" fmla="*/ 0 60000 65536"/>
                <a:gd name="T14" fmla="*/ 0 60000 65536"/>
                <a:gd name="T15" fmla="*/ 0 w 44"/>
                <a:gd name="T16" fmla="*/ 0 h 25"/>
                <a:gd name="T17" fmla="*/ 44 w 44"/>
                <a:gd name="T18" fmla="*/ 25 h 25"/>
              </a:gdLst>
              <a:ahLst/>
              <a:cxnLst>
                <a:cxn ang="T10">
                  <a:pos x="T0" y="T1"/>
                </a:cxn>
                <a:cxn ang="T11">
                  <a:pos x="T2" y="T3"/>
                </a:cxn>
                <a:cxn ang="T12">
                  <a:pos x="T4" y="T5"/>
                </a:cxn>
                <a:cxn ang="T13">
                  <a:pos x="T6" y="T7"/>
                </a:cxn>
                <a:cxn ang="T14">
                  <a:pos x="T8" y="T9"/>
                </a:cxn>
              </a:cxnLst>
              <a:rect l="T15" t="T16" r="T17" b="T18"/>
              <a:pathLst>
                <a:path w="44" h="25">
                  <a:moveTo>
                    <a:pt x="40" y="0"/>
                  </a:moveTo>
                  <a:lnTo>
                    <a:pt x="44" y="17"/>
                  </a:lnTo>
                  <a:lnTo>
                    <a:pt x="3" y="25"/>
                  </a:lnTo>
                  <a:lnTo>
                    <a:pt x="0" y="8"/>
                  </a:lnTo>
                  <a:lnTo>
                    <a:pt x="4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61" name="Freeform 195"/>
            <p:cNvSpPr>
              <a:spLocks/>
            </p:cNvSpPr>
            <p:nvPr/>
          </p:nvSpPr>
          <p:spPr bwMode="auto">
            <a:xfrm>
              <a:off x="3922" y="2438"/>
              <a:ext cx="13" cy="19"/>
            </a:xfrm>
            <a:custGeom>
              <a:avLst/>
              <a:gdLst>
                <a:gd name="T0" fmla="*/ 9 w 13"/>
                <a:gd name="T1" fmla="*/ 0 h 19"/>
                <a:gd name="T2" fmla="*/ 13 w 13"/>
                <a:gd name="T3" fmla="*/ 17 h 19"/>
                <a:gd name="T4" fmla="*/ 3 w 13"/>
                <a:gd name="T5" fmla="*/ 19 h 19"/>
                <a:gd name="T6" fmla="*/ 0 w 13"/>
                <a:gd name="T7" fmla="*/ 2 h 19"/>
                <a:gd name="T8" fmla="*/ 9 w 13"/>
                <a:gd name="T9" fmla="*/ 0 h 19"/>
                <a:gd name="T10" fmla="*/ 0 60000 65536"/>
                <a:gd name="T11" fmla="*/ 0 60000 65536"/>
                <a:gd name="T12" fmla="*/ 0 60000 65536"/>
                <a:gd name="T13" fmla="*/ 0 60000 65536"/>
                <a:gd name="T14" fmla="*/ 0 60000 65536"/>
                <a:gd name="T15" fmla="*/ 0 w 13"/>
                <a:gd name="T16" fmla="*/ 0 h 19"/>
                <a:gd name="T17" fmla="*/ 13 w 13"/>
                <a:gd name="T18" fmla="*/ 19 h 19"/>
              </a:gdLst>
              <a:ahLst/>
              <a:cxnLst>
                <a:cxn ang="T10">
                  <a:pos x="T0" y="T1"/>
                </a:cxn>
                <a:cxn ang="T11">
                  <a:pos x="T2" y="T3"/>
                </a:cxn>
                <a:cxn ang="T12">
                  <a:pos x="T4" y="T5"/>
                </a:cxn>
                <a:cxn ang="T13">
                  <a:pos x="T6" y="T7"/>
                </a:cxn>
                <a:cxn ang="T14">
                  <a:pos x="T8" y="T9"/>
                </a:cxn>
              </a:cxnLst>
              <a:rect l="T15" t="T16" r="T17" b="T18"/>
              <a:pathLst>
                <a:path w="13" h="19">
                  <a:moveTo>
                    <a:pt x="9" y="0"/>
                  </a:moveTo>
                  <a:lnTo>
                    <a:pt x="13" y="17"/>
                  </a:lnTo>
                  <a:lnTo>
                    <a:pt x="3" y="19"/>
                  </a:lnTo>
                  <a:lnTo>
                    <a:pt x="0" y="2"/>
                  </a:lnTo>
                  <a:lnTo>
                    <a:pt x="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62" name="Freeform 196"/>
            <p:cNvSpPr>
              <a:spLocks/>
            </p:cNvSpPr>
            <p:nvPr/>
          </p:nvSpPr>
          <p:spPr bwMode="auto">
            <a:xfrm>
              <a:off x="3922" y="2438"/>
              <a:ext cx="13" cy="19"/>
            </a:xfrm>
            <a:custGeom>
              <a:avLst/>
              <a:gdLst>
                <a:gd name="T0" fmla="*/ 9 w 13"/>
                <a:gd name="T1" fmla="*/ 0 h 19"/>
                <a:gd name="T2" fmla="*/ 13 w 13"/>
                <a:gd name="T3" fmla="*/ 17 h 19"/>
                <a:gd name="T4" fmla="*/ 3 w 13"/>
                <a:gd name="T5" fmla="*/ 19 h 19"/>
                <a:gd name="T6" fmla="*/ 0 w 13"/>
                <a:gd name="T7" fmla="*/ 2 h 19"/>
                <a:gd name="T8" fmla="*/ 9 w 13"/>
                <a:gd name="T9" fmla="*/ 0 h 19"/>
                <a:gd name="T10" fmla="*/ 0 60000 65536"/>
                <a:gd name="T11" fmla="*/ 0 60000 65536"/>
                <a:gd name="T12" fmla="*/ 0 60000 65536"/>
                <a:gd name="T13" fmla="*/ 0 60000 65536"/>
                <a:gd name="T14" fmla="*/ 0 60000 65536"/>
                <a:gd name="T15" fmla="*/ 0 w 13"/>
                <a:gd name="T16" fmla="*/ 0 h 19"/>
                <a:gd name="T17" fmla="*/ 13 w 13"/>
                <a:gd name="T18" fmla="*/ 19 h 19"/>
              </a:gdLst>
              <a:ahLst/>
              <a:cxnLst>
                <a:cxn ang="T10">
                  <a:pos x="T0" y="T1"/>
                </a:cxn>
                <a:cxn ang="T11">
                  <a:pos x="T2" y="T3"/>
                </a:cxn>
                <a:cxn ang="T12">
                  <a:pos x="T4" y="T5"/>
                </a:cxn>
                <a:cxn ang="T13">
                  <a:pos x="T6" y="T7"/>
                </a:cxn>
                <a:cxn ang="T14">
                  <a:pos x="T8" y="T9"/>
                </a:cxn>
              </a:cxnLst>
              <a:rect l="T15" t="T16" r="T17" b="T18"/>
              <a:pathLst>
                <a:path w="13" h="19">
                  <a:moveTo>
                    <a:pt x="9" y="0"/>
                  </a:moveTo>
                  <a:lnTo>
                    <a:pt x="13" y="17"/>
                  </a:lnTo>
                  <a:lnTo>
                    <a:pt x="3" y="19"/>
                  </a:lnTo>
                  <a:lnTo>
                    <a:pt x="0" y="2"/>
                  </a:lnTo>
                  <a:lnTo>
                    <a:pt x="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63" name="Freeform 197"/>
            <p:cNvSpPr>
              <a:spLocks/>
            </p:cNvSpPr>
            <p:nvPr/>
          </p:nvSpPr>
          <p:spPr bwMode="auto">
            <a:xfrm>
              <a:off x="3933" y="2509"/>
              <a:ext cx="14" cy="21"/>
            </a:xfrm>
            <a:custGeom>
              <a:avLst/>
              <a:gdLst>
                <a:gd name="T0" fmla="*/ 10 w 14"/>
                <a:gd name="T1" fmla="*/ 0 h 21"/>
                <a:gd name="T2" fmla="*/ 14 w 14"/>
                <a:gd name="T3" fmla="*/ 19 h 21"/>
                <a:gd name="T4" fmla="*/ 4 w 14"/>
                <a:gd name="T5" fmla="*/ 21 h 21"/>
                <a:gd name="T6" fmla="*/ 0 w 14"/>
                <a:gd name="T7" fmla="*/ 2 h 21"/>
                <a:gd name="T8" fmla="*/ 10 w 14"/>
                <a:gd name="T9" fmla="*/ 0 h 21"/>
                <a:gd name="T10" fmla="*/ 0 60000 65536"/>
                <a:gd name="T11" fmla="*/ 0 60000 65536"/>
                <a:gd name="T12" fmla="*/ 0 60000 65536"/>
                <a:gd name="T13" fmla="*/ 0 60000 65536"/>
                <a:gd name="T14" fmla="*/ 0 60000 65536"/>
                <a:gd name="T15" fmla="*/ 0 w 14"/>
                <a:gd name="T16" fmla="*/ 0 h 21"/>
                <a:gd name="T17" fmla="*/ 14 w 14"/>
                <a:gd name="T18" fmla="*/ 21 h 21"/>
              </a:gdLst>
              <a:ahLst/>
              <a:cxnLst>
                <a:cxn ang="T10">
                  <a:pos x="T0" y="T1"/>
                </a:cxn>
                <a:cxn ang="T11">
                  <a:pos x="T2" y="T3"/>
                </a:cxn>
                <a:cxn ang="T12">
                  <a:pos x="T4" y="T5"/>
                </a:cxn>
                <a:cxn ang="T13">
                  <a:pos x="T6" y="T7"/>
                </a:cxn>
                <a:cxn ang="T14">
                  <a:pos x="T8" y="T9"/>
                </a:cxn>
              </a:cxnLst>
              <a:rect l="T15" t="T16" r="T17" b="T18"/>
              <a:pathLst>
                <a:path w="14" h="21">
                  <a:moveTo>
                    <a:pt x="10" y="0"/>
                  </a:moveTo>
                  <a:lnTo>
                    <a:pt x="14" y="19"/>
                  </a:lnTo>
                  <a:lnTo>
                    <a:pt x="4" y="21"/>
                  </a:lnTo>
                  <a:lnTo>
                    <a:pt x="0" y="2"/>
                  </a:lnTo>
                  <a:lnTo>
                    <a:pt x="1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64" name="Freeform 198"/>
            <p:cNvSpPr>
              <a:spLocks/>
            </p:cNvSpPr>
            <p:nvPr/>
          </p:nvSpPr>
          <p:spPr bwMode="auto">
            <a:xfrm>
              <a:off x="3933" y="2509"/>
              <a:ext cx="14" cy="21"/>
            </a:xfrm>
            <a:custGeom>
              <a:avLst/>
              <a:gdLst>
                <a:gd name="T0" fmla="*/ 10 w 14"/>
                <a:gd name="T1" fmla="*/ 0 h 21"/>
                <a:gd name="T2" fmla="*/ 14 w 14"/>
                <a:gd name="T3" fmla="*/ 19 h 21"/>
                <a:gd name="T4" fmla="*/ 4 w 14"/>
                <a:gd name="T5" fmla="*/ 21 h 21"/>
                <a:gd name="T6" fmla="*/ 0 w 14"/>
                <a:gd name="T7" fmla="*/ 2 h 21"/>
                <a:gd name="T8" fmla="*/ 10 w 14"/>
                <a:gd name="T9" fmla="*/ 0 h 21"/>
                <a:gd name="T10" fmla="*/ 0 60000 65536"/>
                <a:gd name="T11" fmla="*/ 0 60000 65536"/>
                <a:gd name="T12" fmla="*/ 0 60000 65536"/>
                <a:gd name="T13" fmla="*/ 0 60000 65536"/>
                <a:gd name="T14" fmla="*/ 0 60000 65536"/>
                <a:gd name="T15" fmla="*/ 0 w 14"/>
                <a:gd name="T16" fmla="*/ 0 h 21"/>
                <a:gd name="T17" fmla="*/ 14 w 14"/>
                <a:gd name="T18" fmla="*/ 21 h 21"/>
              </a:gdLst>
              <a:ahLst/>
              <a:cxnLst>
                <a:cxn ang="T10">
                  <a:pos x="T0" y="T1"/>
                </a:cxn>
                <a:cxn ang="T11">
                  <a:pos x="T2" y="T3"/>
                </a:cxn>
                <a:cxn ang="T12">
                  <a:pos x="T4" y="T5"/>
                </a:cxn>
                <a:cxn ang="T13">
                  <a:pos x="T6" y="T7"/>
                </a:cxn>
                <a:cxn ang="T14">
                  <a:pos x="T8" y="T9"/>
                </a:cxn>
              </a:cxnLst>
              <a:rect l="T15" t="T16" r="T17" b="T18"/>
              <a:pathLst>
                <a:path w="14" h="21">
                  <a:moveTo>
                    <a:pt x="10" y="0"/>
                  </a:moveTo>
                  <a:lnTo>
                    <a:pt x="14" y="19"/>
                  </a:lnTo>
                  <a:lnTo>
                    <a:pt x="4" y="21"/>
                  </a:lnTo>
                  <a:lnTo>
                    <a:pt x="0" y="2"/>
                  </a:lnTo>
                  <a:lnTo>
                    <a:pt x="10"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65" name="Freeform 199"/>
            <p:cNvSpPr>
              <a:spLocks/>
            </p:cNvSpPr>
            <p:nvPr/>
          </p:nvSpPr>
          <p:spPr bwMode="auto">
            <a:xfrm>
              <a:off x="3908" y="2446"/>
              <a:ext cx="89" cy="69"/>
            </a:xfrm>
            <a:custGeom>
              <a:avLst/>
              <a:gdLst>
                <a:gd name="T0" fmla="*/ 79 w 89"/>
                <a:gd name="T1" fmla="*/ 0 h 69"/>
                <a:gd name="T2" fmla="*/ 89 w 89"/>
                <a:gd name="T3" fmla="*/ 53 h 69"/>
                <a:gd name="T4" fmla="*/ 12 w 89"/>
                <a:gd name="T5" fmla="*/ 69 h 69"/>
                <a:gd name="T6" fmla="*/ 0 w 89"/>
                <a:gd name="T7" fmla="*/ 15 h 69"/>
                <a:gd name="T8" fmla="*/ 79 w 89"/>
                <a:gd name="T9" fmla="*/ 0 h 69"/>
                <a:gd name="T10" fmla="*/ 0 60000 65536"/>
                <a:gd name="T11" fmla="*/ 0 60000 65536"/>
                <a:gd name="T12" fmla="*/ 0 60000 65536"/>
                <a:gd name="T13" fmla="*/ 0 60000 65536"/>
                <a:gd name="T14" fmla="*/ 0 60000 65536"/>
                <a:gd name="T15" fmla="*/ 0 w 89"/>
                <a:gd name="T16" fmla="*/ 0 h 69"/>
                <a:gd name="T17" fmla="*/ 89 w 89"/>
                <a:gd name="T18" fmla="*/ 69 h 69"/>
              </a:gdLst>
              <a:ahLst/>
              <a:cxnLst>
                <a:cxn ang="T10">
                  <a:pos x="T0" y="T1"/>
                </a:cxn>
                <a:cxn ang="T11">
                  <a:pos x="T2" y="T3"/>
                </a:cxn>
                <a:cxn ang="T12">
                  <a:pos x="T4" y="T5"/>
                </a:cxn>
                <a:cxn ang="T13">
                  <a:pos x="T6" y="T7"/>
                </a:cxn>
                <a:cxn ang="T14">
                  <a:pos x="T8" y="T9"/>
                </a:cxn>
              </a:cxnLst>
              <a:rect l="T15" t="T16" r="T17" b="T18"/>
              <a:pathLst>
                <a:path w="89" h="69">
                  <a:moveTo>
                    <a:pt x="79" y="0"/>
                  </a:moveTo>
                  <a:lnTo>
                    <a:pt x="89" y="53"/>
                  </a:lnTo>
                  <a:lnTo>
                    <a:pt x="12" y="69"/>
                  </a:lnTo>
                  <a:lnTo>
                    <a:pt x="0" y="15"/>
                  </a:lnTo>
                  <a:lnTo>
                    <a:pt x="7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66" name="Freeform 200"/>
            <p:cNvSpPr>
              <a:spLocks/>
            </p:cNvSpPr>
            <p:nvPr/>
          </p:nvSpPr>
          <p:spPr bwMode="auto">
            <a:xfrm>
              <a:off x="3908" y="2446"/>
              <a:ext cx="89" cy="69"/>
            </a:xfrm>
            <a:custGeom>
              <a:avLst/>
              <a:gdLst>
                <a:gd name="T0" fmla="*/ 79 w 89"/>
                <a:gd name="T1" fmla="*/ 0 h 69"/>
                <a:gd name="T2" fmla="*/ 89 w 89"/>
                <a:gd name="T3" fmla="*/ 53 h 69"/>
                <a:gd name="T4" fmla="*/ 12 w 89"/>
                <a:gd name="T5" fmla="*/ 69 h 69"/>
                <a:gd name="T6" fmla="*/ 0 w 89"/>
                <a:gd name="T7" fmla="*/ 15 h 69"/>
                <a:gd name="T8" fmla="*/ 79 w 89"/>
                <a:gd name="T9" fmla="*/ 0 h 69"/>
                <a:gd name="T10" fmla="*/ 0 60000 65536"/>
                <a:gd name="T11" fmla="*/ 0 60000 65536"/>
                <a:gd name="T12" fmla="*/ 0 60000 65536"/>
                <a:gd name="T13" fmla="*/ 0 60000 65536"/>
                <a:gd name="T14" fmla="*/ 0 60000 65536"/>
                <a:gd name="T15" fmla="*/ 0 w 89"/>
                <a:gd name="T16" fmla="*/ 0 h 69"/>
                <a:gd name="T17" fmla="*/ 89 w 89"/>
                <a:gd name="T18" fmla="*/ 69 h 69"/>
              </a:gdLst>
              <a:ahLst/>
              <a:cxnLst>
                <a:cxn ang="T10">
                  <a:pos x="T0" y="T1"/>
                </a:cxn>
                <a:cxn ang="T11">
                  <a:pos x="T2" y="T3"/>
                </a:cxn>
                <a:cxn ang="T12">
                  <a:pos x="T4" y="T5"/>
                </a:cxn>
                <a:cxn ang="T13">
                  <a:pos x="T6" y="T7"/>
                </a:cxn>
                <a:cxn ang="T14">
                  <a:pos x="T8" y="T9"/>
                </a:cxn>
              </a:cxnLst>
              <a:rect l="T15" t="T16" r="T17" b="T18"/>
              <a:pathLst>
                <a:path w="89" h="69">
                  <a:moveTo>
                    <a:pt x="79" y="0"/>
                  </a:moveTo>
                  <a:lnTo>
                    <a:pt x="89" y="53"/>
                  </a:lnTo>
                  <a:lnTo>
                    <a:pt x="12" y="69"/>
                  </a:lnTo>
                  <a:lnTo>
                    <a:pt x="0" y="15"/>
                  </a:lnTo>
                  <a:lnTo>
                    <a:pt x="79"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67" name="Freeform 201"/>
            <p:cNvSpPr>
              <a:spLocks/>
            </p:cNvSpPr>
            <p:nvPr/>
          </p:nvSpPr>
          <p:spPr bwMode="auto">
            <a:xfrm>
              <a:off x="4087" y="2444"/>
              <a:ext cx="40" cy="15"/>
            </a:xfrm>
            <a:custGeom>
              <a:avLst/>
              <a:gdLst>
                <a:gd name="T0" fmla="*/ 38 w 40"/>
                <a:gd name="T1" fmla="*/ 0 h 15"/>
                <a:gd name="T2" fmla="*/ 40 w 40"/>
                <a:gd name="T3" fmla="*/ 9 h 15"/>
                <a:gd name="T4" fmla="*/ 2 w 40"/>
                <a:gd name="T5" fmla="*/ 15 h 15"/>
                <a:gd name="T6" fmla="*/ 0 w 40"/>
                <a:gd name="T7" fmla="*/ 5 h 15"/>
                <a:gd name="T8" fmla="*/ 38 w 40"/>
                <a:gd name="T9" fmla="*/ 0 h 15"/>
                <a:gd name="T10" fmla="*/ 0 60000 65536"/>
                <a:gd name="T11" fmla="*/ 0 60000 65536"/>
                <a:gd name="T12" fmla="*/ 0 60000 65536"/>
                <a:gd name="T13" fmla="*/ 0 60000 65536"/>
                <a:gd name="T14" fmla="*/ 0 60000 65536"/>
                <a:gd name="T15" fmla="*/ 0 w 40"/>
                <a:gd name="T16" fmla="*/ 0 h 15"/>
                <a:gd name="T17" fmla="*/ 40 w 40"/>
                <a:gd name="T18" fmla="*/ 15 h 15"/>
              </a:gdLst>
              <a:ahLst/>
              <a:cxnLst>
                <a:cxn ang="T10">
                  <a:pos x="T0" y="T1"/>
                </a:cxn>
                <a:cxn ang="T11">
                  <a:pos x="T2" y="T3"/>
                </a:cxn>
                <a:cxn ang="T12">
                  <a:pos x="T4" y="T5"/>
                </a:cxn>
                <a:cxn ang="T13">
                  <a:pos x="T6" y="T7"/>
                </a:cxn>
                <a:cxn ang="T14">
                  <a:pos x="T8" y="T9"/>
                </a:cxn>
              </a:cxnLst>
              <a:rect l="T15" t="T16" r="T17" b="T18"/>
              <a:pathLst>
                <a:path w="40" h="15">
                  <a:moveTo>
                    <a:pt x="38" y="0"/>
                  </a:moveTo>
                  <a:lnTo>
                    <a:pt x="40" y="9"/>
                  </a:lnTo>
                  <a:lnTo>
                    <a:pt x="2" y="15"/>
                  </a:lnTo>
                  <a:lnTo>
                    <a:pt x="0" y="5"/>
                  </a:lnTo>
                  <a:lnTo>
                    <a:pt x="3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68" name="Freeform 202"/>
            <p:cNvSpPr>
              <a:spLocks/>
            </p:cNvSpPr>
            <p:nvPr/>
          </p:nvSpPr>
          <p:spPr bwMode="auto">
            <a:xfrm>
              <a:off x="4087" y="2444"/>
              <a:ext cx="40" cy="15"/>
            </a:xfrm>
            <a:custGeom>
              <a:avLst/>
              <a:gdLst>
                <a:gd name="T0" fmla="*/ 38 w 40"/>
                <a:gd name="T1" fmla="*/ 0 h 15"/>
                <a:gd name="T2" fmla="*/ 40 w 40"/>
                <a:gd name="T3" fmla="*/ 9 h 15"/>
                <a:gd name="T4" fmla="*/ 2 w 40"/>
                <a:gd name="T5" fmla="*/ 15 h 15"/>
                <a:gd name="T6" fmla="*/ 0 w 40"/>
                <a:gd name="T7" fmla="*/ 5 h 15"/>
                <a:gd name="T8" fmla="*/ 38 w 40"/>
                <a:gd name="T9" fmla="*/ 0 h 15"/>
                <a:gd name="T10" fmla="*/ 0 60000 65536"/>
                <a:gd name="T11" fmla="*/ 0 60000 65536"/>
                <a:gd name="T12" fmla="*/ 0 60000 65536"/>
                <a:gd name="T13" fmla="*/ 0 60000 65536"/>
                <a:gd name="T14" fmla="*/ 0 60000 65536"/>
                <a:gd name="T15" fmla="*/ 0 w 40"/>
                <a:gd name="T16" fmla="*/ 0 h 15"/>
                <a:gd name="T17" fmla="*/ 40 w 40"/>
                <a:gd name="T18" fmla="*/ 15 h 15"/>
              </a:gdLst>
              <a:ahLst/>
              <a:cxnLst>
                <a:cxn ang="T10">
                  <a:pos x="T0" y="T1"/>
                </a:cxn>
                <a:cxn ang="T11">
                  <a:pos x="T2" y="T3"/>
                </a:cxn>
                <a:cxn ang="T12">
                  <a:pos x="T4" y="T5"/>
                </a:cxn>
                <a:cxn ang="T13">
                  <a:pos x="T6" y="T7"/>
                </a:cxn>
                <a:cxn ang="T14">
                  <a:pos x="T8" y="T9"/>
                </a:cxn>
              </a:cxnLst>
              <a:rect l="T15" t="T16" r="T17" b="T18"/>
              <a:pathLst>
                <a:path w="40" h="15">
                  <a:moveTo>
                    <a:pt x="38" y="0"/>
                  </a:moveTo>
                  <a:lnTo>
                    <a:pt x="40" y="9"/>
                  </a:lnTo>
                  <a:lnTo>
                    <a:pt x="2" y="15"/>
                  </a:lnTo>
                  <a:lnTo>
                    <a:pt x="0" y="5"/>
                  </a:lnTo>
                  <a:lnTo>
                    <a:pt x="38"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37069" name="Freeform 203"/>
            <p:cNvSpPr>
              <a:spLocks/>
            </p:cNvSpPr>
            <p:nvPr/>
          </p:nvSpPr>
          <p:spPr bwMode="auto">
            <a:xfrm>
              <a:off x="4085" y="2421"/>
              <a:ext cx="34" cy="11"/>
            </a:xfrm>
            <a:custGeom>
              <a:avLst/>
              <a:gdLst>
                <a:gd name="T0" fmla="*/ 34 w 34"/>
                <a:gd name="T1" fmla="*/ 0 h 11"/>
                <a:gd name="T2" fmla="*/ 34 w 34"/>
                <a:gd name="T3" fmla="*/ 3 h 11"/>
                <a:gd name="T4" fmla="*/ 0 w 34"/>
                <a:gd name="T5" fmla="*/ 11 h 11"/>
                <a:gd name="T6" fmla="*/ 0 w 34"/>
                <a:gd name="T7" fmla="*/ 7 h 11"/>
                <a:gd name="T8" fmla="*/ 34 w 34"/>
                <a:gd name="T9" fmla="*/ 0 h 11"/>
                <a:gd name="T10" fmla="*/ 0 60000 65536"/>
                <a:gd name="T11" fmla="*/ 0 60000 65536"/>
                <a:gd name="T12" fmla="*/ 0 60000 65536"/>
                <a:gd name="T13" fmla="*/ 0 60000 65536"/>
                <a:gd name="T14" fmla="*/ 0 60000 65536"/>
                <a:gd name="T15" fmla="*/ 0 w 34"/>
                <a:gd name="T16" fmla="*/ 0 h 11"/>
                <a:gd name="T17" fmla="*/ 34 w 34"/>
                <a:gd name="T18" fmla="*/ 11 h 11"/>
              </a:gdLst>
              <a:ahLst/>
              <a:cxnLst>
                <a:cxn ang="T10">
                  <a:pos x="T0" y="T1"/>
                </a:cxn>
                <a:cxn ang="T11">
                  <a:pos x="T2" y="T3"/>
                </a:cxn>
                <a:cxn ang="T12">
                  <a:pos x="T4" y="T5"/>
                </a:cxn>
                <a:cxn ang="T13">
                  <a:pos x="T6" y="T7"/>
                </a:cxn>
                <a:cxn ang="T14">
                  <a:pos x="T8" y="T9"/>
                </a:cxn>
              </a:cxnLst>
              <a:rect l="T15" t="T16" r="T17" b="T18"/>
              <a:pathLst>
                <a:path w="34" h="11">
                  <a:moveTo>
                    <a:pt x="34" y="0"/>
                  </a:moveTo>
                  <a:lnTo>
                    <a:pt x="34" y="3"/>
                  </a:lnTo>
                  <a:lnTo>
                    <a:pt x="0" y="11"/>
                  </a:lnTo>
                  <a:lnTo>
                    <a:pt x="0" y="7"/>
                  </a:lnTo>
                  <a:lnTo>
                    <a:pt x="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070" name="Freeform 204"/>
            <p:cNvSpPr>
              <a:spLocks/>
            </p:cNvSpPr>
            <p:nvPr/>
          </p:nvSpPr>
          <p:spPr bwMode="auto">
            <a:xfrm>
              <a:off x="4085" y="2421"/>
              <a:ext cx="34" cy="11"/>
            </a:xfrm>
            <a:custGeom>
              <a:avLst/>
              <a:gdLst>
                <a:gd name="T0" fmla="*/ 34 w 34"/>
                <a:gd name="T1" fmla="*/ 0 h 11"/>
                <a:gd name="T2" fmla="*/ 34 w 34"/>
                <a:gd name="T3" fmla="*/ 3 h 11"/>
                <a:gd name="T4" fmla="*/ 0 w 34"/>
                <a:gd name="T5" fmla="*/ 11 h 11"/>
                <a:gd name="T6" fmla="*/ 0 w 34"/>
                <a:gd name="T7" fmla="*/ 7 h 11"/>
                <a:gd name="T8" fmla="*/ 34 w 34"/>
                <a:gd name="T9" fmla="*/ 0 h 11"/>
                <a:gd name="T10" fmla="*/ 0 60000 65536"/>
                <a:gd name="T11" fmla="*/ 0 60000 65536"/>
                <a:gd name="T12" fmla="*/ 0 60000 65536"/>
                <a:gd name="T13" fmla="*/ 0 60000 65536"/>
                <a:gd name="T14" fmla="*/ 0 60000 65536"/>
                <a:gd name="T15" fmla="*/ 0 w 34"/>
                <a:gd name="T16" fmla="*/ 0 h 11"/>
                <a:gd name="T17" fmla="*/ 34 w 34"/>
                <a:gd name="T18" fmla="*/ 11 h 11"/>
              </a:gdLst>
              <a:ahLst/>
              <a:cxnLst>
                <a:cxn ang="T10">
                  <a:pos x="T0" y="T1"/>
                </a:cxn>
                <a:cxn ang="T11">
                  <a:pos x="T2" y="T3"/>
                </a:cxn>
                <a:cxn ang="T12">
                  <a:pos x="T4" y="T5"/>
                </a:cxn>
                <a:cxn ang="T13">
                  <a:pos x="T6" y="T7"/>
                </a:cxn>
                <a:cxn ang="T14">
                  <a:pos x="T8" y="T9"/>
                </a:cxn>
              </a:cxnLst>
              <a:rect l="T15" t="T16" r="T17" b="T18"/>
              <a:pathLst>
                <a:path w="34" h="11">
                  <a:moveTo>
                    <a:pt x="34" y="0"/>
                  </a:moveTo>
                  <a:lnTo>
                    <a:pt x="34" y="3"/>
                  </a:lnTo>
                  <a:lnTo>
                    <a:pt x="0" y="11"/>
                  </a:lnTo>
                  <a:lnTo>
                    <a:pt x="0" y="7"/>
                  </a:lnTo>
                  <a:lnTo>
                    <a:pt x="34" y="0"/>
                  </a:lnTo>
                </a:path>
              </a:pathLst>
            </a:custGeom>
            <a:noFill/>
            <a:ln w="0">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ru-RU"/>
            </a:p>
          </p:txBody>
        </p:sp>
      </p:grpSp>
      <p:sp>
        <p:nvSpPr>
          <p:cNvPr id="206"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4" name="Прямоугольник 5"/>
          <p:cNvSpPr>
            <a:spLocks noChangeArrowheads="1"/>
          </p:cNvSpPr>
          <p:nvPr/>
        </p:nvSpPr>
        <p:spPr bwMode="auto">
          <a:xfrm>
            <a:off x="2382838" y="32448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ru-RU" b="1"/>
          </a:p>
        </p:txBody>
      </p:sp>
      <p:sp>
        <p:nvSpPr>
          <p:cNvPr id="7" name="Прямоугольник 6"/>
          <p:cNvSpPr/>
          <p:nvPr/>
        </p:nvSpPr>
        <p:spPr>
          <a:xfrm>
            <a:off x="485775" y="762000"/>
            <a:ext cx="8280400" cy="461963"/>
          </a:xfrm>
          <a:prstGeom prst="rect">
            <a:avLst/>
          </a:prstGeom>
          <a:solidFill>
            <a:schemeClr val="accent5">
              <a:lumMod val="20000"/>
              <a:lumOff val="8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defRPr/>
            </a:pPr>
            <a:r>
              <a:rPr lang="ru-RU" sz="2400" b="1" dirty="0">
                <a:solidFill>
                  <a:srgbClr val="002060"/>
                </a:solidFill>
              </a:rPr>
              <a:t>Система параллельного вождения</a:t>
            </a:r>
          </a:p>
        </p:txBody>
      </p:sp>
      <p:sp>
        <p:nvSpPr>
          <p:cNvPr id="37896" name="Прямоугольник 7"/>
          <p:cNvSpPr>
            <a:spLocks noChangeArrowheads="1"/>
          </p:cNvSpPr>
          <p:nvPr/>
        </p:nvSpPr>
        <p:spPr bwMode="auto">
          <a:xfrm>
            <a:off x="214034" y="1448584"/>
            <a:ext cx="6330435" cy="2862262"/>
          </a:xfrm>
          <a:prstGeom prst="rect">
            <a:avLst/>
          </a:prstGeom>
          <a:solidFill>
            <a:schemeClr val="accent5">
              <a:lumMod val="20000"/>
              <a:lumOff val="80000"/>
            </a:schemeClr>
          </a:solidFill>
          <a:ln>
            <a:solidFill>
              <a:schemeClr val="accent5">
                <a:lumMod val="50000"/>
              </a:schemeClr>
            </a:solidFill>
          </a:ln>
          <a:extLst/>
        </p:spPr>
        <p:txBody>
          <a:bodyPr wrap="square">
            <a:spAutoFit/>
          </a:bodyPr>
          <a:lstStyle/>
          <a:p>
            <a:pPr algn="just"/>
            <a:r>
              <a:rPr lang="ru-RU" dirty="0">
                <a:solidFill>
                  <a:srgbClr val="002060"/>
                </a:solidFill>
                <a:latin typeface="Times New Roman" pitchFamily="18" charset="0"/>
                <a:cs typeface="Times New Roman" pitchFamily="18" charset="0"/>
              </a:rPr>
              <a:t>Данная система позволяет проводить полевые работы (вспашка, культивация, сев, внесение удобрений, уборка урожая) с максимальной точностью и минимумом «ненужных» движений. Также важным ее преимуществом является возможность обработки поля ночью с той же эффективностью и точностью, что и днем. Значение такой возможности трудно переоценить, когда из-за неблагоприятных погодных условий для проведения полевых работ есть небольшое «окно» в 2-3 дня, из которых нельзя терять буквально ни одного часа.</a:t>
            </a:r>
          </a:p>
        </p:txBody>
      </p:sp>
      <p:sp>
        <p:nvSpPr>
          <p:cNvPr id="9" name="Прямоугольник 8"/>
          <p:cNvSpPr/>
          <p:nvPr/>
        </p:nvSpPr>
        <p:spPr>
          <a:xfrm>
            <a:off x="5607" y="6457681"/>
            <a:ext cx="9138393" cy="338554"/>
          </a:xfrm>
          <a:prstGeom prst="rect">
            <a:avLst/>
          </a:prstGeom>
          <a:ln>
            <a:solidFill>
              <a:schemeClr val="accent5">
                <a:lumMod val="50000"/>
              </a:schemeClr>
            </a:solidFill>
          </a:ln>
        </p:spPr>
        <p:style>
          <a:lnRef idx="2">
            <a:schemeClr val="accent3"/>
          </a:lnRef>
          <a:fillRef idx="1">
            <a:schemeClr val="lt1"/>
          </a:fillRef>
          <a:effectRef idx="0">
            <a:schemeClr val="accent3"/>
          </a:effectRef>
          <a:fontRef idx="minor">
            <a:schemeClr val="dk1"/>
          </a:fontRef>
        </p:style>
        <p:txBody>
          <a:bodyPr wrap="square">
            <a:spAutoFit/>
          </a:bodyPr>
          <a:lstStyle/>
          <a:p>
            <a:pPr algn="ctr">
              <a:defRPr/>
            </a:pPr>
            <a:r>
              <a:rPr lang="ru-RU" sz="1600" b="1" dirty="0">
                <a:solidFill>
                  <a:srgbClr val="002060"/>
                </a:solidFill>
                <a:latin typeface="Times New Roman" pitchFamily="18" charset="0"/>
                <a:cs typeface="Times New Roman" pitchFamily="18" charset="0"/>
              </a:rPr>
              <a:t>Система параллельного вождения основана на использовании сигнала спутниковой навигации. </a:t>
            </a:r>
          </a:p>
        </p:txBody>
      </p:sp>
      <p:pic>
        <p:nvPicPr>
          <p:cNvPr id="37898" name="Picture 2" descr="https://oilsklad.ru/attachments/Slider/4d04fe95-f68e-d8cf-3c6f-2041d9db0666/%D0%A1%D0%B8%D1%81%D1%82%D0%B5%D0%BC%D1%8B%20%D0%BF%D0%B0%D1%80%D0%B0%D0%BB%D0%BB%D0%B5%D0%BB%D1%8C%D0%BD%D0%BE%D0%B3%D0%BE%20%D0%B2%D0%BE%D0%B6%D0%B4%D0%B5%D0%BD%D0%B8%D1%8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4938" y="4457505"/>
            <a:ext cx="5129189" cy="1890712"/>
          </a:xfrm>
          <a:prstGeom prst="rect">
            <a:avLst/>
          </a:prstGeom>
          <a:noFill/>
          <a:ln w="38100">
            <a:solidFill>
              <a:srgbClr val="CC9900"/>
            </a:solidFill>
            <a:miter lim="800000"/>
            <a:headEnd/>
            <a:tailEnd/>
          </a:ln>
          <a:extLst>
            <a:ext uri="{909E8E84-426E-40DD-AFC4-6F175D3DCCD1}">
              <a14:hiddenFill xmlns:a14="http://schemas.microsoft.com/office/drawing/2010/main">
                <a:solidFill>
                  <a:srgbClr val="FFFFFF"/>
                </a:solidFill>
              </a14:hiddenFill>
            </a:ext>
          </a:extLst>
        </p:spPr>
      </p:pic>
      <p:pic>
        <p:nvPicPr>
          <p:cNvPr id="37899" name="Picture 8" descr="https://clipart-db.ru/file_content/rastr/spacecraft-00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4325" y="1299066"/>
            <a:ext cx="2409802" cy="1616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l="25000" t="43777" r="50000" b="24477"/>
          <a:stretch>
            <a:fillRect/>
          </a:stretch>
        </p:blipFill>
        <p:spPr bwMode="auto">
          <a:xfrm>
            <a:off x="6854825" y="2915444"/>
            <a:ext cx="2032000" cy="1431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901" name="Picture 12" descr="https://ukrmarket.net/images/186/186890z_agropilot-pribor-parallelnogo-vozhdeniya-10-gts_selhoztehnika_Kiev_pic6.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4457505"/>
            <a:ext cx="3296527" cy="189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902" name="Picture 4" descr="https://clipart-best.com/img/tractor/tractor-clip-art-3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59832" y="5539364"/>
            <a:ext cx="1141412"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16" name="Object 7"/>
          <p:cNvGraphicFramePr>
            <a:graphicFrameLocks noGrp="1" noChangeAspect="1"/>
          </p:cNvGraphicFramePr>
          <p:nvPr>
            <p:ph type="title"/>
            <p:extLst>
              <p:ext uri="{D42A27DB-BD31-4B8C-83A1-F6EECF244321}">
                <p14:modId xmlns:p14="http://schemas.microsoft.com/office/powerpoint/2010/main" val="1653582435"/>
              </p:ext>
            </p:extLst>
          </p:nvPr>
        </p:nvGraphicFramePr>
        <p:xfrm>
          <a:off x="5004048" y="1268760"/>
          <a:ext cx="3981284" cy="2881692"/>
        </p:xfrm>
        <a:graphic>
          <a:graphicData uri="http://schemas.openxmlformats.org/presentationml/2006/ole">
            <mc:AlternateContent xmlns:mc="http://schemas.openxmlformats.org/markup-compatibility/2006">
              <mc:Choice xmlns:v="urn:schemas-microsoft-com:vml" Requires="v">
                <p:oleObj spid="_x0000_s38982" r:id="rId3" imgW="1905266" imgH="1523810" progId="">
                  <p:embed/>
                </p:oleObj>
              </mc:Choice>
              <mc:Fallback>
                <p:oleObj r:id="rId3" imgW="1905266" imgH="1523810" progId="">
                  <p:embed/>
                  <p:pic>
                    <p:nvPicPr>
                      <p:cNvPr id="0" name="Object 7"/>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268760"/>
                        <a:ext cx="3981284" cy="2881692"/>
                      </a:xfrm>
                      <a:prstGeom prst="rect">
                        <a:avLst/>
                      </a:prstGeom>
                      <a:noFill/>
                      <a:ln>
                        <a:noFill/>
                      </a:ln>
                      <a:extLst/>
                    </p:spPr>
                  </p:pic>
                </p:oleObj>
              </mc:Fallback>
            </mc:AlternateContent>
          </a:graphicData>
        </a:graphic>
      </p:graphicFrame>
      <p:sp>
        <p:nvSpPr>
          <p:cNvPr id="38915" name="Rectangle 3"/>
          <p:cNvSpPr>
            <a:spLocks noGrp="1" noChangeArrowheads="1"/>
          </p:cNvSpPr>
          <p:nvPr>
            <p:ph idx="1"/>
          </p:nvPr>
        </p:nvSpPr>
        <p:spPr>
          <a:xfrm>
            <a:off x="107950" y="2748326"/>
            <a:ext cx="9036050" cy="4114800"/>
          </a:xfrm>
        </p:spPr>
        <p:txBody>
          <a:bodyPr>
            <a:normAutofit/>
          </a:bodyPr>
          <a:lstStyle/>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прямое вождение по линии А-Б;</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прямое вождение А+;</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вождение по кривой;</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вождение от периметра поля к центру;</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вождение от центра поля к периметру;</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автоматическое нанесение на карту движения параллельных линий с заданной шириной при движении по вышеперечисленным образцам;</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функция Пауза/Возобновление. Во время паузы, </a:t>
            </a:r>
            <a:r>
              <a:rPr lang="ru-RU" sz="2000" dirty="0" err="1" smtClean="0">
                <a:solidFill>
                  <a:srgbClr val="002060"/>
                </a:solidFill>
                <a:latin typeface="Times New Roman" pitchFamily="18" charset="0"/>
                <a:cs typeface="Times New Roman" pitchFamily="18" charset="0"/>
              </a:rPr>
              <a:t>курсоуказатель</a:t>
            </a:r>
            <a:r>
              <a:rPr lang="ru-RU" sz="2000" dirty="0" smtClean="0">
                <a:solidFill>
                  <a:srgbClr val="002060"/>
                </a:solidFill>
                <a:latin typeface="Times New Roman" pitchFamily="18" charset="0"/>
                <a:cs typeface="Times New Roman" pitchFamily="18" charset="0"/>
              </a:rPr>
              <a:t> показывает местоположение точки, в которой была приостановлена работа для возврата в эту точку позже;</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функция замера площади поля при прохождении по периметру;</a:t>
            </a:r>
          </a:p>
          <a:p>
            <a:pPr eaLnBrk="1" hangingPunct="1">
              <a:lnSpc>
                <a:spcPct val="80000"/>
              </a:lnSpc>
              <a:buFont typeface="Wingdings" pitchFamily="2" charset="2"/>
              <a:buChar char="v"/>
            </a:pPr>
            <a:r>
              <a:rPr lang="ru-RU" sz="2000" dirty="0" smtClean="0">
                <a:solidFill>
                  <a:srgbClr val="002060"/>
                </a:solidFill>
                <a:latin typeface="Times New Roman" pitchFamily="18" charset="0"/>
                <a:cs typeface="Times New Roman" pitchFamily="18" charset="0"/>
              </a:rPr>
              <a:t>мигающее предупреждение на дисплее при подходе к концу ряда (для звукового предупреждения необходимо дистанционное управление или дополнительное внешнее сигнальное устройство).</a:t>
            </a:r>
          </a:p>
        </p:txBody>
      </p:sp>
      <p:sp>
        <p:nvSpPr>
          <p:cNvPr id="38917" name="Rectangle 8"/>
          <p:cNvSpPr>
            <a:spLocks noChangeArrowheads="1"/>
          </p:cNvSpPr>
          <p:nvPr/>
        </p:nvSpPr>
        <p:spPr bwMode="auto">
          <a:xfrm>
            <a:off x="323528" y="840056"/>
            <a:ext cx="4393306" cy="1631216"/>
          </a:xfrm>
          <a:prstGeom prst="rect">
            <a:avLst/>
          </a:prstGeom>
          <a:solidFill>
            <a:schemeClr val="accent5">
              <a:lumMod val="20000"/>
              <a:lumOff val="80000"/>
            </a:schemeClr>
          </a:solidFill>
          <a:ln>
            <a:solidFill>
              <a:schemeClr val="accent5">
                <a:lumMod val="50000"/>
              </a:schemeClr>
            </a:solidFill>
          </a:ln>
          <a:extLst/>
        </p:spPr>
        <p:txBody>
          <a:bodyPr wrap="square" anchor="ctr">
            <a:spAutoFit/>
          </a:bodyPr>
          <a:lstStyle/>
          <a:p>
            <a:r>
              <a:rPr lang="ru-RU" sz="2000" b="1" dirty="0">
                <a:solidFill>
                  <a:srgbClr val="002060"/>
                </a:solidFill>
                <a:latin typeface="Times New Roman" pitchFamily="18" charset="0"/>
                <a:cs typeface="Times New Roman" pitchFamily="18" charset="0"/>
              </a:rPr>
              <a:t>Подруливающее устройство EZ-</a:t>
            </a:r>
            <a:r>
              <a:rPr lang="ru-RU" sz="2000" b="1" dirty="0" err="1">
                <a:solidFill>
                  <a:srgbClr val="002060"/>
                </a:solidFill>
                <a:latin typeface="Times New Roman" pitchFamily="18" charset="0"/>
                <a:cs typeface="Times New Roman" pitchFamily="18" charset="0"/>
              </a:rPr>
              <a:t>Steer</a:t>
            </a:r>
            <a:r>
              <a:rPr lang="ru-RU" sz="2000" b="1" dirty="0">
                <a:solidFill>
                  <a:srgbClr val="002060"/>
                </a:solidFill>
                <a:latin typeface="Times New Roman" pitchFamily="18" charset="0"/>
                <a:cs typeface="Times New Roman" pitchFamily="18" charset="0"/>
              </a:rPr>
              <a:t> крепится на рулевой механизм трактора и получает сигналы от навигационного прибора </a:t>
            </a:r>
            <a:r>
              <a:rPr lang="ru-RU" sz="2000" b="1" dirty="0" err="1">
                <a:solidFill>
                  <a:srgbClr val="002060"/>
                </a:solidFill>
                <a:latin typeface="Times New Roman" pitchFamily="18" charset="0"/>
                <a:cs typeface="Times New Roman" pitchFamily="18" charset="0"/>
              </a:rPr>
              <a:t>AgGPS</a:t>
            </a:r>
            <a:r>
              <a:rPr lang="ru-RU" sz="2000" b="1" dirty="0">
                <a:solidFill>
                  <a:srgbClr val="002060"/>
                </a:solidFill>
                <a:latin typeface="Times New Roman" pitchFamily="18" charset="0"/>
                <a:cs typeface="Times New Roman" pitchFamily="18" charset="0"/>
              </a:rPr>
              <a:t> EZ-</a:t>
            </a:r>
            <a:r>
              <a:rPr lang="ru-RU" sz="2000" b="1" dirty="0" err="1">
                <a:solidFill>
                  <a:srgbClr val="002060"/>
                </a:solidFill>
                <a:latin typeface="Times New Roman" pitchFamily="18" charset="0"/>
                <a:cs typeface="Times New Roman" pitchFamily="18" charset="0"/>
              </a:rPr>
              <a:t>Guide</a:t>
            </a:r>
            <a:r>
              <a:rPr lang="ru-RU" sz="2000" b="1" dirty="0">
                <a:solidFill>
                  <a:srgbClr val="002060"/>
                </a:solidFill>
                <a:latin typeface="Times New Roman" pitchFamily="18" charset="0"/>
                <a:cs typeface="Times New Roman" pitchFamily="18" charset="0"/>
              </a:rPr>
              <a:t> </a:t>
            </a:r>
            <a:r>
              <a:rPr lang="ru-RU" sz="2000" b="1" dirty="0" err="1">
                <a:solidFill>
                  <a:srgbClr val="002060"/>
                </a:solidFill>
                <a:latin typeface="Times New Roman" pitchFamily="18" charset="0"/>
                <a:cs typeface="Times New Roman" pitchFamily="18" charset="0"/>
              </a:rPr>
              <a:t>Plus</a:t>
            </a:r>
            <a:r>
              <a:rPr lang="ru-RU" sz="2000" b="1" dirty="0">
                <a:solidFill>
                  <a:srgbClr val="002060"/>
                </a:solidFill>
                <a:latin typeface="Times New Roman" pitchFamily="18" charset="0"/>
                <a:cs typeface="Times New Roman" pitchFamily="18" charset="0"/>
              </a:rPr>
              <a:t> 252 </a:t>
            </a:r>
            <a:r>
              <a:rPr lang="ru-RU" sz="2000" b="1" dirty="0" err="1">
                <a:solidFill>
                  <a:srgbClr val="002060"/>
                </a:solidFill>
                <a:latin typeface="Times New Roman" pitchFamily="18" charset="0"/>
                <a:cs typeface="Times New Roman" pitchFamily="18" charset="0"/>
              </a:rPr>
              <a:t>System</a:t>
            </a:r>
            <a:r>
              <a:rPr lang="ru-RU" sz="2000" b="1" dirty="0">
                <a:solidFill>
                  <a:srgbClr val="002060"/>
                </a:solidFill>
              </a:rPr>
              <a:t>  </a:t>
            </a:r>
          </a:p>
        </p:txBody>
      </p:sp>
      <p:sp>
        <p:nvSpPr>
          <p:cNvPr id="6"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descr="AgGPS_wthout_brkt_nobackground"/>
          <p:cNvPicPr>
            <a:picLocks noGrp="1" noChangeAspect="1" noChangeArrowheads="1"/>
          </p:cNvPicPr>
          <p:nvPr>
            <p:ph type="title"/>
          </p:nvPr>
        </p:nvPicPr>
        <p:blipFill rotWithShape="1">
          <a:blip r:embed="rId2" cstate="print">
            <a:extLst>
              <a:ext uri="{28A0092B-C50C-407E-A947-70E740481C1C}">
                <a14:useLocalDpi xmlns:a14="http://schemas.microsoft.com/office/drawing/2010/main" val="0"/>
              </a:ext>
            </a:extLst>
          </a:blip>
          <a:srcRect t="5303" b="3770"/>
          <a:stretch/>
        </p:blipFill>
        <p:spPr bwMode="auto">
          <a:xfrm>
            <a:off x="1115616" y="1294719"/>
            <a:ext cx="1872208" cy="2732464"/>
          </a:xfrm>
          <a:noFill/>
          <a:extLst>
            <a:ext uri="{909E8E84-426E-40DD-AFC4-6F175D3DCCD1}">
              <a14:hiddenFill xmlns:a14="http://schemas.microsoft.com/office/drawing/2010/main">
                <a:solidFill>
                  <a:srgbClr val="FFFFFF"/>
                </a:solidFill>
              </a14:hiddenFill>
            </a:ext>
          </a:extLst>
        </p:spPr>
      </p:pic>
      <p:sp>
        <p:nvSpPr>
          <p:cNvPr id="35842" name="Rectangle 3"/>
          <p:cNvSpPr>
            <a:spLocks noGrp="1" noChangeArrowheads="1"/>
          </p:cNvSpPr>
          <p:nvPr>
            <p:ph idx="1"/>
          </p:nvPr>
        </p:nvSpPr>
        <p:spPr>
          <a:xfrm>
            <a:off x="256235" y="3936736"/>
            <a:ext cx="8528372" cy="2448272"/>
          </a:xfrm>
          <a:solidFill>
            <a:schemeClr val="tx1">
              <a:alpha val="50196"/>
            </a:schemeClr>
          </a:solidFill>
        </p:spPr>
        <p:txBody>
          <a:bodyPr/>
          <a:lstStyle/>
          <a:p>
            <a:pPr marL="0" indent="0" algn="ctr" eaLnBrk="1" hangingPunct="1">
              <a:buFont typeface="Wingdings 2" pitchFamily="18" charset="2"/>
              <a:buNone/>
              <a:defRPr/>
            </a:pPr>
            <a:r>
              <a:rPr lang="ru-RU" sz="2800" dirty="0" smtClean="0">
                <a:solidFill>
                  <a:srgbClr val="002060"/>
                </a:solidFill>
                <a:latin typeface="Times New Roman" pitchFamily="18" charset="0"/>
                <a:cs typeface="Times New Roman" pitchFamily="18" charset="0"/>
              </a:rPr>
              <a:t>Работая совместно с навигационным прибором </a:t>
            </a:r>
            <a:r>
              <a:rPr lang="ru-RU" sz="2800" dirty="0" err="1" smtClean="0">
                <a:solidFill>
                  <a:srgbClr val="002060"/>
                </a:solidFill>
                <a:latin typeface="Times New Roman" pitchFamily="18" charset="0"/>
                <a:cs typeface="Times New Roman" pitchFamily="18" charset="0"/>
              </a:rPr>
              <a:t>AgGPS</a:t>
            </a:r>
            <a:r>
              <a:rPr lang="ru-RU" sz="2800" dirty="0" smtClean="0">
                <a:solidFill>
                  <a:srgbClr val="002060"/>
                </a:solidFill>
                <a:latin typeface="Times New Roman" pitchFamily="18" charset="0"/>
                <a:cs typeface="Times New Roman" pitchFamily="18" charset="0"/>
              </a:rPr>
              <a:t>, полевой компьютер позволяет хранить данные, производить картирование, анализировать образцы почвы, вести топографическую карту</a:t>
            </a:r>
            <a:r>
              <a:rPr lang="ru-RU" dirty="0">
                <a:solidFill>
                  <a:srgbClr val="002060"/>
                </a:solidFill>
                <a:latin typeface="Times New Roman" pitchFamily="18" charset="0"/>
                <a:cs typeface="Times New Roman" pitchFamily="18" charset="0"/>
              </a:rPr>
              <a:t>.</a:t>
            </a:r>
            <a:endParaRPr lang="ru-RU" dirty="0" smtClean="0">
              <a:solidFill>
                <a:srgbClr val="002060"/>
              </a:solidFill>
              <a:latin typeface="Times New Roman" pitchFamily="18" charset="0"/>
              <a:cs typeface="Times New Roman" pitchFamily="18" charset="0"/>
            </a:endParaRPr>
          </a:p>
        </p:txBody>
      </p:sp>
      <p:pic>
        <p:nvPicPr>
          <p:cNvPr id="399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1385167"/>
            <a:ext cx="1889919" cy="2551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2" name="WordArt 6"/>
          <p:cNvSpPr>
            <a:spLocks noChangeArrowheads="1" noChangeShapeType="1" noTextEdit="1"/>
          </p:cNvSpPr>
          <p:nvPr/>
        </p:nvSpPr>
        <p:spPr bwMode="auto">
          <a:xfrm>
            <a:off x="3092450" y="1036638"/>
            <a:ext cx="2628900" cy="304800"/>
          </a:xfrm>
          <a:prstGeom prst="rect">
            <a:avLst/>
          </a:prstGeom>
        </p:spPr>
        <p:txBody>
          <a:bodyPr wrap="none" fromWordArt="1">
            <a:prstTxWarp prst="textPlain">
              <a:avLst>
                <a:gd name="adj" fmla="val 50000"/>
              </a:avLst>
            </a:prstTxWarp>
          </a:bodyPr>
          <a:lstStyle/>
          <a:p>
            <a:pPr algn="ctr"/>
            <a:r>
              <a:rPr lang="ru-RU" sz="2000" kern="10">
                <a:ln w="9525">
                  <a:solidFill>
                    <a:srgbClr val="000000"/>
                  </a:solidFill>
                  <a:round/>
                  <a:headEnd/>
                  <a:tailEnd/>
                </a:ln>
                <a:solidFill>
                  <a:srgbClr val="FF0000"/>
                </a:solidFill>
                <a:latin typeface="Arial"/>
                <a:cs typeface="Arial"/>
              </a:rPr>
              <a:t>Полевые компьютеры</a:t>
            </a:r>
          </a:p>
        </p:txBody>
      </p:sp>
      <p:sp>
        <p:nvSpPr>
          <p:cNvPr id="35846" name="Rectangle 7"/>
          <p:cNvSpPr>
            <a:spLocks noChangeArrowheads="1"/>
          </p:cNvSpPr>
          <p:nvPr/>
        </p:nvSpPr>
        <p:spPr bwMode="auto">
          <a:xfrm>
            <a:off x="3348038" y="2205038"/>
            <a:ext cx="31829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defRPr/>
            </a:pPr>
            <a:r>
              <a:rPr lang="ru-RU" sz="2800" dirty="0" err="1">
                <a:solidFill>
                  <a:schemeClr val="accent6">
                    <a:lumMod val="50000"/>
                  </a:schemeClr>
                </a:solidFill>
              </a:rPr>
              <a:t>Trimble</a:t>
            </a:r>
            <a:r>
              <a:rPr lang="ru-RU" sz="2800" dirty="0">
                <a:solidFill>
                  <a:schemeClr val="accent6">
                    <a:lumMod val="50000"/>
                  </a:schemeClr>
                </a:solidFill>
              </a:rPr>
              <a:t>® </a:t>
            </a:r>
            <a:r>
              <a:rPr lang="ru-RU" sz="2800" dirty="0" err="1">
                <a:solidFill>
                  <a:schemeClr val="accent6">
                    <a:lumMod val="50000"/>
                  </a:schemeClr>
                </a:solidFill>
              </a:rPr>
              <a:t>Recon</a:t>
            </a:r>
            <a:r>
              <a:rPr lang="ru-RU" sz="2800" dirty="0">
                <a:solidFill>
                  <a:schemeClr val="accent6">
                    <a:lumMod val="50000"/>
                  </a:schemeClr>
                </a:solidFill>
              </a:rPr>
              <a:t>™ </a:t>
            </a:r>
          </a:p>
        </p:txBody>
      </p:sp>
      <p:sp>
        <p:nvSpPr>
          <p:cNvPr id="9" name="Прямоугольник 8"/>
          <p:cNvSpPr/>
          <p:nvPr/>
        </p:nvSpPr>
        <p:spPr>
          <a:xfrm>
            <a:off x="431801" y="805656"/>
            <a:ext cx="8280400" cy="461963"/>
          </a:xfrm>
          <a:prstGeom prst="rect">
            <a:avLst/>
          </a:prstGeom>
          <a:solidFill>
            <a:schemeClr val="accent5">
              <a:lumMod val="20000"/>
              <a:lumOff val="8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defRPr/>
            </a:pPr>
            <a:r>
              <a:rPr lang="ru-RU" sz="2400" b="1" dirty="0">
                <a:solidFill>
                  <a:srgbClr val="002060"/>
                </a:solidFill>
              </a:rPr>
              <a:t>Полевые компьютеры</a:t>
            </a:r>
          </a:p>
        </p:txBody>
      </p:sp>
      <p:sp>
        <p:nvSpPr>
          <p:cNvPr id="10"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323528" y="980728"/>
            <a:ext cx="8424936" cy="1398370"/>
          </a:xfrm>
          <a:solidFill>
            <a:schemeClr val="bg1">
              <a:lumMod val="95000"/>
            </a:schemeClr>
          </a:solidFill>
          <a:ln>
            <a:solidFill>
              <a:schemeClr val="accent5">
                <a:lumMod val="50000"/>
              </a:schemeClr>
            </a:solidFill>
          </a:ln>
        </p:spPr>
        <p:txBody>
          <a:bodyPr>
            <a:noAutofit/>
          </a:bodyPr>
          <a:lstStyle/>
          <a:p>
            <a:pPr algn="ctr" eaLnBrk="1" fontAlgn="auto" hangingPunct="1">
              <a:spcAft>
                <a:spcPts val="0"/>
              </a:spcAft>
              <a:defRPr/>
            </a:pPr>
            <a:r>
              <a:rPr lang="ru-RU" sz="2800" b="1" dirty="0" smtClean="0">
                <a:solidFill>
                  <a:srgbClr val="002060"/>
                </a:solidFill>
                <a:latin typeface="Times New Roman" pitchFamily="18" charset="0"/>
                <a:cs typeface="Times New Roman" pitchFamily="18" charset="0"/>
              </a:rPr>
              <a:t>Сельское хозяйство нашей страны должно быть переориентировано на защиту окружающей среды, развитие экономики и общества в целом. </a:t>
            </a:r>
          </a:p>
        </p:txBody>
      </p:sp>
      <p:sp>
        <p:nvSpPr>
          <p:cNvPr id="40963" name="Rectangle 3"/>
          <p:cNvSpPr>
            <a:spLocks noGrp="1" noChangeArrowheads="1"/>
          </p:cNvSpPr>
          <p:nvPr>
            <p:ph idx="1"/>
          </p:nvPr>
        </p:nvSpPr>
        <p:spPr>
          <a:xfrm>
            <a:off x="107950" y="2781300"/>
            <a:ext cx="9036050" cy="3600028"/>
          </a:xfrm>
        </p:spPr>
        <p:txBody>
          <a:bodyPr/>
          <a:lstStyle/>
          <a:p>
            <a:pPr marL="0" indent="457200" algn="just" eaLnBrk="1" hangingPunct="1">
              <a:lnSpc>
                <a:spcPct val="80000"/>
              </a:lnSpc>
              <a:spcBef>
                <a:spcPts val="0"/>
              </a:spcBef>
              <a:buFont typeface="Wingdings 2" pitchFamily="18" charset="2"/>
              <a:buNone/>
            </a:pPr>
            <a:r>
              <a:rPr lang="ru-RU" sz="2800" dirty="0" smtClean="0">
                <a:solidFill>
                  <a:schemeClr val="accent5">
                    <a:lumMod val="50000"/>
                  </a:schemeClr>
                </a:solidFill>
                <a:latin typeface="Times New Roman" pitchFamily="18" charset="0"/>
                <a:cs typeface="Times New Roman" pitchFamily="18" charset="0"/>
              </a:rPr>
              <a:t>Необходимо внедрять технологии сберегающего земледелия, так как они позволят обеспечить устойчивое развитие сельскохозяйственного производства повысить конкурентоспособность АПК. </a:t>
            </a:r>
          </a:p>
          <a:p>
            <a:pPr marL="0" indent="457200" algn="just" eaLnBrk="1" hangingPunct="1">
              <a:lnSpc>
                <a:spcPct val="80000"/>
              </a:lnSpc>
              <a:spcBef>
                <a:spcPts val="0"/>
              </a:spcBef>
              <a:buFont typeface="Wingdings 2" pitchFamily="18" charset="2"/>
              <a:buNone/>
            </a:pPr>
            <a:endParaRPr lang="ru-RU" sz="2800" dirty="0" smtClean="0">
              <a:solidFill>
                <a:schemeClr val="accent5">
                  <a:lumMod val="50000"/>
                </a:schemeClr>
              </a:solidFill>
              <a:latin typeface="Times New Roman" pitchFamily="18" charset="0"/>
              <a:cs typeface="Times New Roman" pitchFamily="18" charset="0"/>
            </a:endParaRPr>
          </a:p>
          <a:p>
            <a:pPr marL="0" indent="457200" algn="just" eaLnBrk="1" hangingPunct="1">
              <a:lnSpc>
                <a:spcPct val="80000"/>
              </a:lnSpc>
              <a:spcBef>
                <a:spcPts val="0"/>
              </a:spcBef>
              <a:buFont typeface="Wingdings 2" pitchFamily="18" charset="2"/>
              <a:buNone/>
            </a:pPr>
            <a:r>
              <a:rPr lang="ru-RU" sz="2800" dirty="0" smtClean="0">
                <a:solidFill>
                  <a:schemeClr val="accent5">
                    <a:lumMod val="50000"/>
                  </a:schemeClr>
                </a:solidFill>
                <a:latin typeface="Times New Roman" pitchFamily="18" charset="0"/>
                <a:cs typeface="Times New Roman" pitchFamily="18" charset="0"/>
              </a:rPr>
              <a:t>При данных технологиях достигается экономия </a:t>
            </a:r>
            <a:r>
              <a:rPr lang="ru-RU" sz="2800" dirty="0" err="1" smtClean="0">
                <a:solidFill>
                  <a:schemeClr val="accent5">
                    <a:lumMod val="50000"/>
                  </a:schemeClr>
                </a:solidFill>
                <a:latin typeface="Times New Roman" pitchFamily="18" charset="0"/>
                <a:cs typeface="Times New Roman" pitchFamily="18" charset="0"/>
              </a:rPr>
              <a:t>горючесмазочных</a:t>
            </a:r>
            <a:r>
              <a:rPr lang="ru-RU" sz="2800" dirty="0" smtClean="0">
                <a:solidFill>
                  <a:schemeClr val="accent5">
                    <a:lumMod val="50000"/>
                  </a:schemeClr>
                </a:solidFill>
                <a:latin typeface="Times New Roman" pitchFamily="18" charset="0"/>
                <a:cs typeface="Times New Roman" pitchFamily="18" charset="0"/>
              </a:rPr>
              <a:t> материалов в 2-3 раза, трудозатрат до 3 раз, расходы на ремонт и обслуживание техники сокращаются более чем вдвое, сохраняется плодородие почвы с одновременным улучшением экологии. </a:t>
            </a:r>
          </a:p>
        </p:txBody>
      </p:sp>
      <p:sp>
        <p:nvSpPr>
          <p:cNvPr id="5"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Прямоугольник 1"/>
          <p:cNvSpPr>
            <a:spLocks noChangeArrowheads="1"/>
          </p:cNvSpPr>
          <p:nvPr/>
        </p:nvSpPr>
        <p:spPr bwMode="auto">
          <a:xfrm>
            <a:off x="326871" y="621382"/>
            <a:ext cx="84978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Font typeface="Wingdings 2" pitchFamily="18" charset="2"/>
              <a:buNone/>
            </a:pPr>
            <a:r>
              <a:rPr lang="ru-RU" sz="2800" b="1" dirty="0">
                <a:solidFill>
                  <a:schemeClr val="accent6">
                    <a:lumMod val="50000"/>
                  </a:schemeClr>
                </a:solidFill>
                <a:latin typeface="Times New Roman" pitchFamily="18" charset="0"/>
                <a:cs typeface="Times New Roman" pitchFamily="18" charset="0"/>
              </a:rPr>
              <a:t>Россия самая большая по площади страна в мире</a:t>
            </a:r>
          </a:p>
        </p:txBody>
      </p:sp>
      <p:graphicFrame>
        <p:nvGraphicFramePr>
          <p:cNvPr id="2" name="Диаграмма 5"/>
          <p:cNvGraphicFramePr>
            <a:graphicFrameLocks/>
          </p:cNvGraphicFramePr>
          <p:nvPr>
            <p:extLst>
              <p:ext uri="{D42A27DB-BD31-4B8C-83A1-F6EECF244321}">
                <p14:modId xmlns:p14="http://schemas.microsoft.com/office/powerpoint/2010/main" val="1076356414"/>
              </p:ext>
            </p:extLst>
          </p:nvPr>
        </p:nvGraphicFramePr>
        <p:xfrm>
          <a:off x="875506" y="2780928"/>
          <a:ext cx="7632700" cy="3992562"/>
        </p:xfrm>
        <a:graphic>
          <a:graphicData uri="http://schemas.openxmlformats.org/drawingml/2006/chart">
            <c:chart xmlns:c="http://schemas.openxmlformats.org/drawingml/2006/chart" xmlns:r="http://schemas.openxmlformats.org/officeDocument/2006/relationships" r:id="rId2"/>
          </a:graphicData>
        </a:graphic>
      </p:graphicFrame>
      <p:sp>
        <p:nvSpPr>
          <p:cNvPr id="8"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a:t>
            </a:r>
            <a:r>
              <a:rPr lang="ru-RU" b="1" dirty="0" err="1">
                <a:solidFill>
                  <a:schemeClr val="accent5">
                    <a:lumMod val="50000"/>
                  </a:schemeClr>
                </a:solidFill>
              </a:rPr>
              <a:t>Бобрышева</a:t>
            </a:r>
            <a:endParaRPr lang="ru-RU" b="1" dirty="0">
              <a:solidFill>
                <a:schemeClr val="accent5">
                  <a:lumMod val="50000"/>
                </a:schemeClr>
              </a:solidFill>
            </a:endParaRPr>
          </a:p>
        </p:txBody>
      </p:sp>
      <p:sp>
        <p:nvSpPr>
          <p:cNvPr id="10" name="Скругленный прямоугольник 9"/>
          <p:cNvSpPr/>
          <p:nvPr/>
        </p:nvSpPr>
        <p:spPr>
          <a:xfrm>
            <a:off x="540398" y="1321913"/>
            <a:ext cx="8064050" cy="1242991"/>
          </a:xfrm>
          <a:prstGeom prst="round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fontAlgn="auto">
              <a:spcAft>
                <a:spcPts val="0"/>
              </a:spcAft>
              <a:defRPr/>
            </a:pPr>
            <a:endParaRPr lang="ru-RU" sz="2000" dirty="0" smtClean="0">
              <a:solidFill>
                <a:schemeClr val="accent6">
                  <a:lumMod val="50000"/>
                </a:schemeClr>
              </a:solidFill>
              <a:latin typeface="Times New Roman" pitchFamily="18" charset="0"/>
              <a:cs typeface="Times New Roman" pitchFamily="18" charset="0"/>
            </a:endParaRPr>
          </a:p>
          <a:p>
            <a:pPr marL="457200" indent="457200" algn="ctr" fontAlgn="auto">
              <a:spcAft>
                <a:spcPts val="0"/>
              </a:spcAft>
              <a:defRPr/>
            </a:pPr>
            <a:r>
              <a:rPr lang="ru-RU" sz="2000" dirty="0" smtClean="0">
                <a:solidFill>
                  <a:srgbClr val="002060"/>
                </a:solidFill>
                <a:latin typeface="Times New Roman" pitchFamily="18" charset="0"/>
                <a:cs typeface="Times New Roman" pitchFamily="18" charset="0"/>
              </a:rPr>
              <a:t>Общая </a:t>
            </a:r>
            <a:r>
              <a:rPr lang="ru-RU" sz="2000" dirty="0">
                <a:solidFill>
                  <a:srgbClr val="002060"/>
                </a:solidFill>
                <a:latin typeface="Times New Roman" pitchFamily="18" charset="0"/>
                <a:cs typeface="Times New Roman" pitchFamily="18" charset="0"/>
              </a:rPr>
              <a:t>площадь сельскохозяйственных угодий в составе </a:t>
            </a:r>
            <a:r>
              <a:rPr lang="ru-RU" sz="2000" dirty="0" smtClean="0">
                <a:solidFill>
                  <a:srgbClr val="002060"/>
                </a:solidFill>
                <a:latin typeface="Times New Roman" pitchFamily="18" charset="0"/>
                <a:cs typeface="Times New Roman" pitchFamily="18" charset="0"/>
              </a:rPr>
              <a:t>земель сельскохозяйственного </a:t>
            </a:r>
            <a:r>
              <a:rPr lang="ru-RU" sz="2000" dirty="0">
                <a:solidFill>
                  <a:srgbClr val="002060"/>
                </a:solidFill>
                <a:latin typeface="Times New Roman" pitchFamily="18" charset="0"/>
                <a:cs typeface="Times New Roman" pitchFamily="18" charset="0"/>
              </a:rPr>
              <a:t>назначения по данным, предоставленным </a:t>
            </a:r>
            <a:r>
              <a:rPr lang="ru-RU" sz="2000" dirty="0" err="1">
                <a:solidFill>
                  <a:srgbClr val="002060"/>
                </a:solidFill>
                <a:latin typeface="Times New Roman" pitchFamily="18" charset="0"/>
                <a:cs typeface="Times New Roman" pitchFamily="18" charset="0"/>
              </a:rPr>
              <a:t>Росреестром</a:t>
            </a:r>
            <a:r>
              <a:rPr lang="ru-RU" sz="2000" dirty="0">
                <a:solidFill>
                  <a:srgbClr val="002060"/>
                </a:solidFill>
                <a:latin typeface="Times New Roman" pitchFamily="18" charset="0"/>
                <a:cs typeface="Times New Roman" pitchFamily="18" charset="0"/>
              </a:rPr>
              <a:t>, на 1 января </a:t>
            </a:r>
            <a:r>
              <a:rPr lang="ru-RU" sz="2000" dirty="0" smtClean="0">
                <a:solidFill>
                  <a:srgbClr val="002060"/>
                </a:solidFill>
                <a:latin typeface="Times New Roman" pitchFamily="18" charset="0"/>
                <a:cs typeface="Times New Roman" pitchFamily="18" charset="0"/>
              </a:rPr>
              <a:t>2021 </a:t>
            </a:r>
            <a:r>
              <a:rPr lang="ru-RU" sz="2000" dirty="0">
                <a:solidFill>
                  <a:srgbClr val="002060"/>
                </a:solidFill>
                <a:latin typeface="Times New Roman" pitchFamily="18" charset="0"/>
                <a:cs typeface="Times New Roman" pitchFamily="18" charset="0"/>
              </a:rPr>
              <a:t>г. составляет </a:t>
            </a:r>
            <a:r>
              <a:rPr lang="ru-RU" sz="2000" dirty="0" smtClean="0">
                <a:solidFill>
                  <a:srgbClr val="002060"/>
                </a:solidFill>
                <a:latin typeface="Times New Roman" pitchFamily="18" charset="0"/>
                <a:cs typeface="Times New Roman" pitchFamily="18" charset="0"/>
              </a:rPr>
              <a:t>1972,7 </a:t>
            </a:r>
            <a:r>
              <a:rPr lang="ru-RU" sz="2000" dirty="0">
                <a:solidFill>
                  <a:srgbClr val="002060"/>
                </a:solidFill>
                <a:latin typeface="Times New Roman" pitchFamily="18" charset="0"/>
                <a:cs typeface="Times New Roman" pitchFamily="18" charset="0"/>
              </a:rPr>
              <a:t>млн. га.</a:t>
            </a:r>
            <a:endParaRPr lang="en-US" sz="2000" dirty="0">
              <a:solidFill>
                <a:srgbClr val="002060"/>
              </a:solidFill>
              <a:latin typeface="Times New Roman" pitchFamily="18" charset="0"/>
              <a:cs typeface="Times New Roman" pitchFamily="18" charset="0"/>
            </a:endParaRPr>
          </a:p>
          <a:p>
            <a:pPr marL="457200" indent="457200" algn="just" fontAlgn="auto">
              <a:spcAft>
                <a:spcPts val="0"/>
              </a:spcAft>
              <a:defRPr/>
            </a:pPr>
            <a:endParaRPr lang="ru-RU" sz="2000" dirty="0">
              <a:solidFill>
                <a:schemeClr val="accent6">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4" descr="https://i.artfile.ru/1920x1200_1525391_%5bwww.ArtFile.ru%5d.jpg"/>
          <p:cNvPicPr>
            <a:picLocks noChangeAspect="1" noChangeArrowheads="1"/>
          </p:cNvPicPr>
          <p:nvPr/>
        </p:nvPicPr>
        <p:blipFill>
          <a:blip r:embed="rId2">
            <a:extLst>
              <a:ext uri="{28A0092B-C50C-407E-A947-70E740481C1C}">
                <a14:useLocalDpi xmlns:a14="http://schemas.microsoft.com/office/drawing/2010/main" val="0"/>
              </a:ext>
            </a:extLst>
          </a:blip>
          <a:srcRect t="16769"/>
          <a:stretch>
            <a:fillRect/>
          </a:stretch>
        </p:blipFill>
        <p:spPr bwMode="auto">
          <a:xfrm>
            <a:off x="-28575" y="4868863"/>
            <a:ext cx="9172575" cy="198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Диаграмма 6"/>
          <p:cNvGraphicFramePr>
            <a:graphicFrameLocks/>
          </p:cNvGraphicFramePr>
          <p:nvPr>
            <p:extLst>
              <p:ext uri="{D42A27DB-BD31-4B8C-83A1-F6EECF244321}">
                <p14:modId xmlns:p14="http://schemas.microsoft.com/office/powerpoint/2010/main" val="688911286"/>
              </p:ext>
            </p:extLst>
          </p:nvPr>
        </p:nvGraphicFramePr>
        <p:xfrm>
          <a:off x="338311" y="2004716"/>
          <a:ext cx="8256587" cy="3816350"/>
        </p:xfrm>
        <a:graphic>
          <a:graphicData uri="http://schemas.openxmlformats.org/drawingml/2006/chart">
            <c:chart xmlns:c="http://schemas.openxmlformats.org/drawingml/2006/chart" xmlns:r="http://schemas.openxmlformats.org/officeDocument/2006/relationships" r:id="rId3"/>
          </a:graphicData>
        </a:graphic>
      </p:graphicFrame>
      <p:sp>
        <p:nvSpPr>
          <p:cNvPr id="8"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a:t>
            </a:r>
            <a:r>
              <a:rPr lang="ru-RU" b="1" dirty="0" err="1">
                <a:solidFill>
                  <a:schemeClr val="accent5">
                    <a:lumMod val="50000"/>
                  </a:schemeClr>
                </a:solidFill>
              </a:rPr>
              <a:t>Бобрышева</a:t>
            </a:r>
            <a:endParaRPr lang="ru-RU" b="1" dirty="0">
              <a:solidFill>
                <a:schemeClr val="accent5">
                  <a:lumMod val="50000"/>
                </a:schemeClr>
              </a:solidFill>
            </a:endParaRPr>
          </a:p>
        </p:txBody>
      </p:sp>
      <p:sp>
        <p:nvSpPr>
          <p:cNvPr id="9" name="Скругленный прямоугольник 8"/>
          <p:cNvSpPr/>
          <p:nvPr/>
        </p:nvSpPr>
        <p:spPr>
          <a:xfrm>
            <a:off x="338311" y="764704"/>
            <a:ext cx="8438801" cy="1242991"/>
          </a:xfrm>
          <a:prstGeom prst="round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fontAlgn="auto">
              <a:spcAft>
                <a:spcPts val="0"/>
              </a:spcAft>
              <a:defRPr/>
            </a:pPr>
            <a:endParaRPr lang="ru-RU" sz="2000" dirty="0" smtClean="0">
              <a:solidFill>
                <a:schemeClr val="accent6">
                  <a:lumMod val="50000"/>
                </a:schemeClr>
              </a:solidFill>
              <a:latin typeface="Times New Roman" pitchFamily="18" charset="0"/>
              <a:cs typeface="Times New Roman" pitchFamily="18" charset="0"/>
            </a:endParaRPr>
          </a:p>
          <a:p>
            <a:pPr algn="ctr">
              <a:defRPr/>
            </a:pPr>
            <a:r>
              <a:rPr lang="ru-RU" sz="2000" dirty="0">
                <a:solidFill>
                  <a:srgbClr val="002060"/>
                </a:solidFill>
                <a:latin typeface="Times New Roman" pitchFamily="18" charset="0"/>
                <a:cs typeface="Times New Roman" pitchFamily="18" charset="0"/>
              </a:rPr>
              <a:t>Общая площадь сельскохозяйственных угодий Ставропольского края составляет </a:t>
            </a:r>
            <a:r>
              <a:rPr lang="ru-RU" sz="2000" b="1" dirty="0">
                <a:solidFill>
                  <a:srgbClr val="002060"/>
                </a:solidFill>
                <a:latin typeface="Times New Roman" pitchFamily="18" charset="0"/>
                <a:cs typeface="Times New Roman" pitchFamily="18" charset="0"/>
              </a:rPr>
              <a:t>5787,3</a:t>
            </a:r>
            <a:r>
              <a:rPr lang="ru-RU" sz="2000" dirty="0">
                <a:solidFill>
                  <a:srgbClr val="002060"/>
                </a:solidFill>
                <a:latin typeface="Times New Roman" pitchFamily="18" charset="0"/>
                <a:cs typeface="Times New Roman" pitchFamily="18" charset="0"/>
              </a:rPr>
              <a:t> тыс. га, из них </a:t>
            </a:r>
            <a:r>
              <a:rPr lang="ru-RU" sz="2000" b="1" dirty="0">
                <a:solidFill>
                  <a:srgbClr val="002060"/>
                </a:solidFill>
                <a:latin typeface="Times New Roman" pitchFamily="18" charset="0"/>
                <a:cs typeface="Times New Roman" pitchFamily="18" charset="0"/>
              </a:rPr>
              <a:t>3995,7</a:t>
            </a:r>
            <a:r>
              <a:rPr lang="ru-RU" sz="2000" dirty="0">
                <a:solidFill>
                  <a:srgbClr val="002060"/>
                </a:solidFill>
                <a:latin typeface="Times New Roman" pitchFamily="18" charset="0"/>
                <a:cs typeface="Times New Roman" pitchFamily="18" charset="0"/>
              </a:rPr>
              <a:t> тыс. га пашни (69% от общей площади сельскохозяйственных угодий), пастбища – </a:t>
            </a:r>
            <a:r>
              <a:rPr lang="ru-RU" sz="2000" b="1" dirty="0">
                <a:solidFill>
                  <a:srgbClr val="002060"/>
                </a:solidFill>
                <a:latin typeface="Times New Roman" pitchFamily="18" charset="0"/>
                <a:cs typeface="Times New Roman" pitchFamily="18" charset="0"/>
              </a:rPr>
              <a:t>1628,1</a:t>
            </a:r>
            <a:r>
              <a:rPr lang="ru-RU" sz="2000" dirty="0">
                <a:solidFill>
                  <a:srgbClr val="002060"/>
                </a:solidFill>
                <a:latin typeface="Times New Roman" pitchFamily="18" charset="0"/>
                <a:cs typeface="Times New Roman" pitchFamily="18" charset="0"/>
              </a:rPr>
              <a:t> тыс. гектаров.</a:t>
            </a:r>
          </a:p>
          <a:p>
            <a:pPr marL="457200" indent="457200" algn="just" fontAlgn="auto">
              <a:spcAft>
                <a:spcPts val="0"/>
              </a:spcAft>
              <a:defRPr/>
            </a:pPr>
            <a:endParaRPr lang="ru-RU" sz="2000" dirty="0">
              <a:solidFill>
                <a:schemeClr val="accent6">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25413" y="768350"/>
            <a:ext cx="9007475" cy="1508125"/>
          </a:xfrm>
          <a:prstGeom prst="rect">
            <a:avLst/>
          </a:prstGeom>
          <a:solidFill>
            <a:schemeClr val="accent5">
              <a:lumMod val="50000"/>
            </a:schemeClr>
          </a:solidFill>
          <a:ln>
            <a:solidFill>
              <a:schemeClr val="accent5">
                <a:lumMod val="50000"/>
              </a:schemeClr>
            </a:solidFill>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just">
              <a:defRPr/>
            </a:pPr>
            <a:r>
              <a:rPr lang="ru-RU" b="1" i="1" dirty="0">
                <a:solidFill>
                  <a:schemeClr val="bg1"/>
                </a:solidFill>
                <a:latin typeface="Times New Roman" pitchFamily="18" charset="0"/>
                <a:cs typeface="Times New Roman" pitchFamily="18" charset="0"/>
              </a:rPr>
              <a:t>Система нулевой обработки почвы, также известная как </a:t>
            </a:r>
            <a:r>
              <a:rPr lang="ru-RU" b="1" i="1" dirty="0" err="1">
                <a:solidFill>
                  <a:schemeClr val="bg1"/>
                </a:solidFill>
                <a:latin typeface="Times New Roman" pitchFamily="18" charset="0"/>
                <a:cs typeface="Times New Roman" pitchFamily="18" charset="0"/>
              </a:rPr>
              <a:t>No-Till</a:t>
            </a:r>
            <a:r>
              <a:rPr lang="ru-RU" b="1" i="1" dirty="0">
                <a:solidFill>
                  <a:schemeClr val="bg1"/>
                </a:solidFill>
                <a:latin typeface="Times New Roman" pitchFamily="18" charset="0"/>
                <a:cs typeface="Times New Roman" pitchFamily="18" charset="0"/>
              </a:rPr>
              <a:t>, </a:t>
            </a:r>
            <a:r>
              <a:rPr lang="ru-RU" dirty="0">
                <a:solidFill>
                  <a:schemeClr val="bg1"/>
                </a:solidFill>
                <a:latin typeface="Times New Roman" pitchFamily="18" charset="0"/>
                <a:cs typeface="Times New Roman" pitchFamily="18" charset="0"/>
              </a:rPr>
              <a:t>— современная система земледелия, при которой почва не обрабатывается, а её поверхность укрывается специально измельчёнными остатками растений — мульчей. Поскольку верхний слой почвы не рыхлится, такая система земледелия предотвращает водную и ветровую эрозию почвы, а также значительно лучше сохраняет воду.</a:t>
            </a:r>
          </a:p>
        </p:txBody>
      </p:sp>
      <p:sp>
        <p:nvSpPr>
          <p:cNvPr id="7" name="Прямоугольник 6"/>
          <p:cNvSpPr/>
          <p:nvPr/>
        </p:nvSpPr>
        <p:spPr>
          <a:xfrm>
            <a:off x="359570" y="2474912"/>
            <a:ext cx="8424862" cy="338137"/>
          </a:xfrm>
          <a:prstGeom prst="rect">
            <a:avLst/>
          </a:prstGeom>
          <a:ln>
            <a:solidFill>
              <a:schemeClr val="accent5">
                <a:lumMod val="50000"/>
              </a:schemeClr>
            </a:solidFill>
          </a:ln>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ru-RU" sz="1600" b="1" dirty="0">
                <a:solidFill>
                  <a:srgbClr val="002060"/>
                </a:solidFill>
                <a:latin typeface="Times New Roman" pitchFamily="18" charset="0"/>
                <a:cs typeface="Times New Roman" pitchFamily="18" charset="0"/>
              </a:rPr>
              <a:t>ПРЕИМУЩЕСТВА И НЕДОСТАТКИ НУЛЕВОЙ ОБРАБОТКИ ПОЧВЫ</a:t>
            </a:r>
            <a:endParaRPr lang="ru-RU" sz="1600" b="1" dirty="0">
              <a:solidFill>
                <a:srgbClr val="002060"/>
              </a:solidFill>
            </a:endParaRPr>
          </a:p>
        </p:txBody>
      </p:sp>
      <p:graphicFrame>
        <p:nvGraphicFramePr>
          <p:cNvPr id="9" name="Group 43"/>
          <p:cNvGraphicFramePr>
            <a:graphicFrameLocks noGrp="1"/>
          </p:cNvGraphicFramePr>
          <p:nvPr>
            <p:extLst>
              <p:ext uri="{D42A27DB-BD31-4B8C-83A1-F6EECF244321}">
                <p14:modId xmlns:p14="http://schemas.microsoft.com/office/powerpoint/2010/main" val="3775164261"/>
              </p:ext>
            </p:extLst>
          </p:nvPr>
        </p:nvGraphicFramePr>
        <p:xfrm>
          <a:off x="0" y="2924175"/>
          <a:ext cx="9144000" cy="3779664"/>
        </p:xfrm>
        <a:graphic>
          <a:graphicData uri="http://schemas.openxmlformats.org/drawingml/2006/table">
            <a:tbl>
              <a:tblPr/>
              <a:tblGrid>
                <a:gridCol w="4572000"/>
                <a:gridCol w="4572000"/>
              </a:tblGrid>
              <a:tr h="274430">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1200" b="1" i="0" u="none" strike="noStrike" cap="none" normalizeH="0" baseline="0" dirty="0" smtClean="0">
                          <a:ln>
                            <a:noFill/>
                          </a:ln>
                          <a:solidFill>
                            <a:schemeClr val="tx1"/>
                          </a:solidFill>
                          <a:effectLst/>
                          <a:latin typeface="Garamond" pitchFamily="18" charset="0"/>
                        </a:rPr>
                        <a:t>ПРЕИМУЩЕСТВА</a:t>
                      </a:r>
                    </a:p>
                  </a:txBody>
                  <a:tcPr marL="91436" marR="91436" marT="45737" marB="457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5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Tx/>
                        <a:buNone/>
                        <a:tabLst/>
                      </a:pPr>
                      <a:r>
                        <a:rPr kumimoji="0" lang="ru-RU" sz="1200" b="1" i="0" u="none" strike="noStrike" cap="none" normalizeH="0" baseline="0" dirty="0" smtClean="0">
                          <a:ln>
                            <a:noFill/>
                          </a:ln>
                          <a:solidFill>
                            <a:srgbClr val="002060"/>
                          </a:solidFill>
                          <a:effectLst/>
                          <a:latin typeface="Garamond" pitchFamily="18" charset="0"/>
                        </a:rPr>
                        <a:t>             </a:t>
                      </a:r>
                      <a:r>
                        <a:rPr kumimoji="0" lang="ru-RU" sz="1200" b="1" i="0" u="none" strike="noStrike" cap="none" normalizeH="0" baseline="0" dirty="0" smtClean="0">
                          <a:ln>
                            <a:noFill/>
                          </a:ln>
                          <a:solidFill>
                            <a:schemeClr val="tx1"/>
                          </a:solidFill>
                          <a:effectLst/>
                          <a:latin typeface="Garamond" pitchFamily="18" charset="0"/>
                        </a:rPr>
                        <a:t>НЕДОСТАТКИ</a:t>
                      </a:r>
                    </a:p>
                  </a:txBody>
                  <a:tcPr marL="91436" marR="91436" marT="45737" marB="457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50000"/>
                      </a:schemeClr>
                    </a:solidFill>
                  </a:tcPr>
                </a:tc>
              </a:tr>
              <a:tr h="3421270">
                <a:tc>
                  <a:txBody>
                    <a:bodyPr/>
                    <a:lstStyle/>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1. Во время сева идет подготовка ложе для семян.</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2. Максимально сохраняется влага в почве.</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3. Сохраняется структура почвы.</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4. Сохраняется микрофлора почвы.</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5. Сохраняются животные почвы.</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6. Почва обладает высокой способностью впитывать и сохранять влагу.</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7. Практически не проявляются явления эрозии и дефляции.</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8. Не нарушается структура верхнего слоя почвы при интенсивных осадках в виде дождя ливневого характера.</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9. Испаряемость влаги из почвы значительно в меньших количествах, чем при вспашке и поверхностной обработке.</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10. Сокращается кратность проходов техники по полю, практически не формируется плужная подошва.</a:t>
                      </a:r>
                    </a:p>
                  </a:txBody>
                  <a:tcPr marL="91436" marR="91436" marT="45737" marB="457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c>
                  <a:txBody>
                    <a:bodyPr/>
                    <a:lstStyle/>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1. Существенно усложняется фитосанитарное состояние посевов.</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2. Обязательное применение гербицидов, инсектицидов, фунгицидов. </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3. Возможно применение на почвах </a:t>
                      </a:r>
                      <a:r>
                        <a:rPr kumimoji="0" lang="ru-RU" sz="1400" b="0" i="0" u="none" strike="noStrike" cap="none" normalizeH="0" baseline="0" dirty="0" err="1" smtClean="0">
                          <a:ln>
                            <a:noFill/>
                          </a:ln>
                          <a:solidFill>
                            <a:srgbClr val="002060"/>
                          </a:solidFill>
                          <a:effectLst/>
                          <a:latin typeface="Times New Roman" pitchFamily="18" charset="0"/>
                          <a:cs typeface="Times New Roman" pitchFamily="18" charset="0"/>
                        </a:rPr>
                        <a:t>оструктуренных</a:t>
                      </a: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 высокоплодородных, а на слитых тяжелых по гранулометрическому составу применение малоэффективно. </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4. В основном возможно выращивание культур, имеющих мочковатую корневую систему.</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5. Культуры с мощно развитой корневой системой снижают урожай и качество продукции (подсолнечник, кукуруза, сахарная свекла и др.). </a:t>
                      </a:r>
                    </a:p>
                    <a:p>
                      <a:pPr marL="0" marR="0" lvl="0" indent="0" algn="l" defTabSz="914400" rtl="0" eaLnBrk="1" fontAlgn="base" latinLnBrk="0" hangingPunct="1">
                        <a:lnSpc>
                          <a:spcPct val="100000"/>
                        </a:lnSpc>
                        <a:spcBef>
                          <a:spcPts val="0"/>
                        </a:spcBef>
                        <a:spcAft>
                          <a:spcPct val="0"/>
                        </a:spcAft>
                        <a:buClr>
                          <a:schemeClr val="hlink"/>
                        </a:buClr>
                        <a:buSzTx/>
                        <a:buFontTx/>
                        <a:buNone/>
                        <a:tabLst/>
                      </a:pPr>
                      <a:r>
                        <a:rPr kumimoji="0" lang="ru-RU" sz="1400" b="0" i="0" u="none" strike="noStrike" cap="none" normalizeH="0" baseline="0" dirty="0" smtClean="0">
                          <a:ln>
                            <a:noFill/>
                          </a:ln>
                          <a:solidFill>
                            <a:srgbClr val="002060"/>
                          </a:solidFill>
                          <a:effectLst/>
                          <a:latin typeface="Times New Roman" pitchFamily="18" charset="0"/>
                          <a:cs typeface="Times New Roman" pitchFamily="18" charset="0"/>
                        </a:rPr>
                        <a:t>6. Удобрения вносятся только в верхний слой почвы</a:t>
                      </a:r>
                    </a:p>
                    <a:p>
                      <a:pPr marL="0" marR="0" lvl="0" indent="0" algn="l" defTabSz="914400" rtl="0" eaLnBrk="1" fontAlgn="base" latinLnBrk="0" hangingPunct="1">
                        <a:lnSpc>
                          <a:spcPct val="100000"/>
                        </a:lnSpc>
                        <a:spcBef>
                          <a:spcPct val="20000"/>
                        </a:spcBef>
                        <a:spcAft>
                          <a:spcPct val="0"/>
                        </a:spcAft>
                        <a:buClr>
                          <a:schemeClr val="hlink"/>
                        </a:buClr>
                        <a:buSzTx/>
                        <a:buFontTx/>
                        <a:buNone/>
                        <a:tabLst/>
                      </a:pPr>
                      <a:endParaRPr kumimoji="0" lang="ru-RU" sz="1200" b="1" i="0" u="none" strike="noStrike" cap="none" normalizeH="0" baseline="0" dirty="0" smtClean="0">
                        <a:ln>
                          <a:noFill/>
                        </a:ln>
                        <a:solidFill>
                          <a:srgbClr val="002060"/>
                        </a:solidFill>
                        <a:effectLst/>
                        <a:latin typeface="Garamond" pitchFamily="18" charset="0"/>
                      </a:endParaRPr>
                    </a:p>
                  </a:txBody>
                  <a:tcPr marL="91436" marR="91436" marT="45737" marB="457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5">
                        <a:lumMod val="20000"/>
                        <a:lumOff val="80000"/>
                      </a:schemeClr>
                    </a:solidFill>
                  </a:tcPr>
                </a:tc>
              </a:tr>
            </a:tbl>
          </a:graphicData>
        </a:graphic>
      </p:graphicFrame>
      <p:sp>
        <p:nvSpPr>
          <p:cNvPr id="8"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395536" y="768350"/>
            <a:ext cx="8317832" cy="1242256"/>
          </a:xfrm>
          <a:solidFill>
            <a:schemeClr val="accent5">
              <a:lumMod val="20000"/>
              <a:lumOff val="80000"/>
            </a:schemeClr>
          </a:solidFill>
        </p:spPr>
        <p:txBody>
          <a:bodyPr>
            <a:noAutofit/>
          </a:bodyPr>
          <a:lstStyle/>
          <a:p>
            <a:pPr algn="just" eaLnBrk="1" fontAlgn="auto" hangingPunct="1">
              <a:spcAft>
                <a:spcPts val="0"/>
              </a:spcAft>
              <a:defRPr/>
            </a:pPr>
            <a:r>
              <a:rPr lang="ru-RU" sz="2000" b="1" dirty="0" smtClean="0">
                <a:solidFill>
                  <a:srgbClr val="002060"/>
                </a:solidFill>
              </a:rPr>
              <a:t>Технологии сберегающего земледелия - это технологии минимальной и нулевой обработки почвы в их системном понимании, дополняемые включением в процесс сельскохозяйственного производства передовых информационных технологий. </a:t>
            </a:r>
          </a:p>
        </p:txBody>
      </p:sp>
      <p:sp>
        <p:nvSpPr>
          <p:cNvPr id="44035" name="Rectangle 3"/>
          <p:cNvSpPr>
            <a:spLocks noGrp="1" noChangeArrowheads="1"/>
          </p:cNvSpPr>
          <p:nvPr>
            <p:ph idx="1"/>
          </p:nvPr>
        </p:nvSpPr>
        <p:spPr>
          <a:xfrm>
            <a:off x="73025" y="2205038"/>
            <a:ext cx="8939213" cy="2879725"/>
          </a:xfrm>
        </p:spPr>
        <p:txBody>
          <a:bodyPr>
            <a:normAutofit fontScale="92500" lnSpcReduction="10000"/>
          </a:bodyPr>
          <a:lstStyle/>
          <a:p>
            <a:pPr marL="0" indent="0" algn="just" eaLnBrk="1" fontAlgn="auto" hangingPunct="1">
              <a:lnSpc>
                <a:spcPct val="90000"/>
              </a:lnSpc>
              <a:spcAft>
                <a:spcPts val="0"/>
              </a:spcAft>
              <a:buFont typeface="Wingdings 2" pitchFamily="18" charset="2"/>
              <a:buNone/>
              <a:defRPr/>
            </a:pPr>
            <a:r>
              <a:rPr lang="ru-RU" sz="2000" b="1" u="sng" dirty="0" smtClean="0">
                <a:solidFill>
                  <a:srgbClr val="002060"/>
                </a:solidFill>
                <a:latin typeface="Times New Roman" pitchFamily="18" charset="0"/>
                <a:cs typeface="Times New Roman" pitchFamily="18" charset="0"/>
              </a:rPr>
              <a:t>В настоящее время в России созданы все предпосылки для перехода на </a:t>
            </a:r>
            <a:r>
              <a:rPr lang="ru-RU" sz="2000" b="1" u="sng" dirty="0" err="1" smtClean="0">
                <a:solidFill>
                  <a:srgbClr val="002060"/>
                </a:solidFill>
                <a:latin typeface="Times New Roman" pitchFamily="18" charset="0"/>
                <a:cs typeface="Times New Roman" pitchFamily="18" charset="0"/>
              </a:rPr>
              <a:t>влаго</a:t>
            </a:r>
            <a:r>
              <a:rPr lang="ru-RU" sz="2000" b="1" u="sng" dirty="0" smtClean="0">
                <a:solidFill>
                  <a:srgbClr val="002060"/>
                </a:solidFill>
                <a:latin typeface="Times New Roman" pitchFamily="18" charset="0"/>
                <a:cs typeface="Times New Roman" pitchFamily="18" charset="0"/>
              </a:rPr>
              <a:t>- и ресурсосберегающие технологии</a:t>
            </a:r>
            <a:r>
              <a:rPr lang="ru-RU" sz="2000" dirty="0" smtClean="0">
                <a:solidFill>
                  <a:srgbClr val="002060"/>
                </a:solidFill>
                <a:latin typeface="Times New Roman" pitchFamily="18" charset="0"/>
                <a:cs typeface="Times New Roman" pitchFamily="18" charset="0"/>
              </a:rPr>
              <a:t>:</a:t>
            </a:r>
          </a:p>
          <a:p>
            <a:pPr marL="0" indent="0" algn="just" eaLnBrk="1" fontAlgn="auto" hangingPunct="1">
              <a:lnSpc>
                <a:spcPct val="90000"/>
              </a:lnSpc>
              <a:spcAft>
                <a:spcPts val="0"/>
              </a:spcAft>
              <a:buFont typeface="Wingdings 2" pitchFamily="18" charset="2"/>
              <a:buNone/>
              <a:defRPr/>
            </a:pPr>
            <a:r>
              <a:rPr lang="ru-RU" sz="2000" dirty="0" smtClean="0">
                <a:solidFill>
                  <a:srgbClr val="002060"/>
                </a:solidFill>
                <a:latin typeface="Times New Roman" pitchFamily="18" charset="0"/>
                <a:cs typeface="Times New Roman" pitchFamily="18" charset="0"/>
              </a:rPr>
              <a:t/>
            </a:r>
            <a:br>
              <a:rPr lang="ru-RU" sz="2000" dirty="0" smtClean="0">
                <a:solidFill>
                  <a:srgbClr val="002060"/>
                </a:solidFill>
                <a:latin typeface="Times New Roman" pitchFamily="18" charset="0"/>
                <a:cs typeface="Times New Roman" pitchFamily="18" charset="0"/>
              </a:rPr>
            </a:br>
            <a:r>
              <a:rPr lang="ru-RU" sz="2000" dirty="0" smtClean="0">
                <a:solidFill>
                  <a:srgbClr val="002060"/>
                </a:solidFill>
                <a:latin typeface="Times New Roman" pitchFamily="18" charset="0"/>
                <a:cs typeface="Times New Roman" pitchFamily="18" charset="0"/>
              </a:rPr>
              <a:t>- налажено производство современной техники, специально предназначенной для данных технологий;</a:t>
            </a:r>
          </a:p>
          <a:p>
            <a:pPr marL="0" indent="0" algn="just" eaLnBrk="1" fontAlgn="auto" hangingPunct="1">
              <a:lnSpc>
                <a:spcPct val="90000"/>
              </a:lnSpc>
              <a:spcAft>
                <a:spcPts val="0"/>
              </a:spcAft>
              <a:buFont typeface="Wingdings 2" pitchFamily="18" charset="2"/>
              <a:buNone/>
              <a:defRPr/>
            </a:pPr>
            <a:r>
              <a:rPr lang="ru-RU" sz="2000" dirty="0" smtClean="0">
                <a:solidFill>
                  <a:srgbClr val="002060"/>
                </a:solidFill>
                <a:latin typeface="Times New Roman" pitchFamily="18" charset="0"/>
                <a:cs typeface="Times New Roman" pitchFamily="18" charset="0"/>
              </a:rPr>
              <a:t/>
            </a:r>
            <a:br>
              <a:rPr lang="ru-RU" sz="2000" dirty="0" smtClean="0">
                <a:solidFill>
                  <a:srgbClr val="002060"/>
                </a:solidFill>
                <a:latin typeface="Times New Roman" pitchFamily="18" charset="0"/>
                <a:cs typeface="Times New Roman" pitchFamily="18" charset="0"/>
              </a:rPr>
            </a:br>
            <a:r>
              <a:rPr lang="ru-RU" sz="2000" dirty="0" smtClean="0">
                <a:solidFill>
                  <a:srgbClr val="002060"/>
                </a:solidFill>
                <a:latin typeface="Times New Roman" pitchFamily="18" charset="0"/>
                <a:cs typeface="Times New Roman" pitchFamily="18" charset="0"/>
              </a:rPr>
              <a:t>- в арсенале есть лучший российский и мировой опыт, адаптированный к российским условиям;</a:t>
            </a:r>
          </a:p>
          <a:p>
            <a:pPr marL="0" indent="0" algn="just" eaLnBrk="1" fontAlgn="auto" hangingPunct="1">
              <a:lnSpc>
                <a:spcPct val="90000"/>
              </a:lnSpc>
              <a:spcAft>
                <a:spcPts val="0"/>
              </a:spcAft>
              <a:buFont typeface="Wingdings 2" pitchFamily="18" charset="2"/>
              <a:buNone/>
              <a:defRPr/>
            </a:pPr>
            <a:r>
              <a:rPr lang="ru-RU" sz="2000" dirty="0" smtClean="0">
                <a:solidFill>
                  <a:srgbClr val="002060"/>
                </a:solidFill>
                <a:latin typeface="Times New Roman" pitchFamily="18" charset="0"/>
                <a:cs typeface="Times New Roman" pitchFamily="18" charset="0"/>
              </a:rPr>
              <a:t/>
            </a:r>
            <a:br>
              <a:rPr lang="ru-RU" sz="2000" dirty="0" smtClean="0">
                <a:solidFill>
                  <a:srgbClr val="002060"/>
                </a:solidFill>
                <a:latin typeface="Times New Roman" pitchFamily="18" charset="0"/>
                <a:cs typeface="Times New Roman" pitchFamily="18" charset="0"/>
              </a:rPr>
            </a:br>
            <a:r>
              <a:rPr lang="ru-RU" sz="2000" dirty="0" smtClean="0">
                <a:solidFill>
                  <a:srgbClr val="002060"/>
                </a:solidFill>
                <a:latin typeface="Times New Roman" pitchFamily="18" charset="0"/>
                <a:cs typeface="Times New Roman" pitchFamily="18" charset="0"/>
              </a:rPr>
              <a:t>- доступны для приобретения качественные средства защиты растений (СЗР), в том числе гербициды сплошного действия.</a:t>
            </a:r>
          </a:p>
        </p:txBody>
      </p:sp>
      <p:pic>
        <p:nvPicPr>
          <p:cNvPr id="2253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075" y="5084763"/>
            <a:ext cx="2778125" cy="1582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5" name="Picture 6" descr="http://www.no-till.uk/Resources/exibid_primewest_drill_in_flint_ground_1024_57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2138" y="5083175"/>
            <a:ext cx="2351087"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8" descr="https://avatars.mds.yandex.net/get-zen_doc/1706517/pub_5ec3ec014e16632b02474ed9_5ec3ee6309f2c676044a395a/scale_12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4921250"/>
            <a:ext cx="3222625"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Параллелограмм 2"/>
          <p:cNvSpPr/>
          <p:nvPr/>
        </p:nvSpPr>
        <p:spPr>
          <a:xfrm>
            <a:off x="2" y="112712"/>
            <a:ext cx="9143998" cy="508670"/>
          </a:xfrm>
          <a:custGeom>
            <a:avLst/>
            <a:gdLst>
              <a:gd name="connsiteX0" fmla="*/ 0 w 8676753"/>
              <a:gd name="connsiteY0" fmla="*/ 548357 h 548357"/>
              <a:gd name="connsiteX1" fmla="*/ 137089 w 8676753"/>
              <a:gd name="connsiteY1" fmla="*/ 0 h 548357"/>
              <a:gd name="connsiteX2" fmla="*/ 8676753 w 8676753"/>
              <a:gd name="connsiteY2" fmla="*/ 0 h 548357"/>
              <a:gd name="connsiteX3" fmla="*/ 8539664 w 8676753"/>
              <a:gd name="connsiteY3" fmla="*/ 548357 h 548357"/>
              <a:gd name="connsiteX4" fmla="*/ 0 w 8676753"/>
              <a:gd name="connsiteY4" fmla="*/ 548357 h 548357"/>
              <a:gd name="connsiteX0" fmla="*/ 0 w 8676753"/>
              <a:gd name="connsiteY0" fmla="*/ 548357 h 548357"/>
              <a:gd name="connsiteX1" fmla="*/ 137089 w 8676753"/>
              <a:gd name="connsiteY1" fmla="*/ 0 h 548357"/>
              <a:gd name="connsiteX2" fmla="*/ 8676753 w 8676753"/>
              <a:gd name="connsiteY2" fmla="*/ 0 h 548357"/>
              <a:gd name="connsiteX3" fmla="*/ 8120564 w 8676753"/>
              <a:gd name="connsiteY3" fmla="*/ 548357 h 548357"/>
              <a:gd name="connsiteX4" fmla="*/ 0 w 8676753"/>
              <a:gd name="connsiteY4" fmla="*/ 548357 h 548357"/>
              <a:gd name="connsiteX0" fmla="*/ 0 w 8676753"/>
              <a:gd name="connsiteY0" fmla="*/ 548357 h 548357"/>
              <a:gd name="connsiteX1" fmla="*/ 3739 w 8676753"/>
              <a:gd name="connsiteY1" fmla="*/ 19050 h 548357"/>
              <a:gd name="connsiteX2" fmla="*/ 8676753 w 8676753"/>
              <a:gd name="connsiteY2" fmla="*/ 0 h 548357"/>
              <a:gd name="connsiteX3" fmla="*/ 8120564 w 8676753"/>
              <a:gd name="connsiteY3" fmla="*/ 548357 h 548357"/>
              <a:gd name="connsiteX4" fmla="*/ 0 w 8676753"/>
              <a:gd name="connsiteY4" fmla="*/ 548357 h 548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76753" h="548357">
                <a:moveTo>
                  <a:pt x="0" y="548357"/>
                </a:moveTo>
                <a:cubicBezTo>
                  <a:pt x="1246" y="371921"/>
                  <a:pt x="2493" y="195486"/>
                  <a:pt x="3739" y="19050"/>
                </a:cubicBezTo>
                <a:lnTo>
                  <a:pt x="8676753" y="0"/>
                </a:lnTo>
                <a:lnTo>
                  <a:pt x="8120564" y="548357"/>
                </a:lnTo>
                <a:lnTo>
                  <a:pt x="0" y="548357"/>
                </a:lnTo>
                <a:close/>
              </a:path>
            </a:pathLst>
          </a:custGeom>
          <a:solidFill>
            <a:schemeClr val="accent5">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b="1" dirty="0">
                <a:solidFill>
                  <a:schemeClr val="accent5">
                    <a:lumMod val="50000"/>
                  </a:schemeClr>
                </a:solidFill>
              </a:rPr>
              <a:t>Базовая кафедра общего земледелия растениеводства, селекции и семеноводства им. профессора Ф.И. Бобрышева</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хническая">
  <a:themeElements>
    <a:clrScheme name="Другая 13">
      <a:dk1>
        <a:srgbClr val="FFFFFF"/>
      </a:dk1>
      <a:lt1>
        <a:sysClr val="window" lastClr="FFFFFF"/>
      </a:lt1>
      <a:dk2>
        <a:srgbClr val="FFFFFF"/>
      </a:dk2>
      <a:lt2>
        <a:srgbClr val="DEE4CA"/>
      </a:lt2>
      <a:accent1>
        <a:srgbClr val="A5B592"/>
      </a:accent1>
      <a:accent2>
        <a:srgbClr val="F3A447"/>
      </a:accent2>
      <a:accent3>
        <a:srgbClr val="7E8E48"/>
      </a:accent3>
      <a:accent4>
        <a:srgbClr val="D092A7"/>
      </a:accent4>
      <a:accent5>
        <a:srgbClr val="9C85C0"/>
      </a:accent5>
      <a:accent6>
        <a:srgbClr val="809EC2"/>
      </a:accent6>
      <a:hlink>
        <a:srgbClr val="8E58B6"/>
      </a:hlink>
      <a:folHlink>
        <a:srgbClr val="FFFFFF"/>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Technic</Template>
  <TotalTime>3206</TotalTime>
  <Words>4067</Words>
  <Application>Microsoft Office PowerPoint</Application>
  <PresentationFormat>Экран (4:3)</PresentationFormat>
  <Paragraphs>498</Paragraphs>
  <Slides>62</Slides>
  <Notes>7</Notes>
  <HiddenSlides>0</HiddenSlides>
  <MMClips>0</MMClips>
  <ScaleCrop>false</ScaleCrop>
  <HeadingPairs>
    <vt:vector size="6" baseType="variant">
      <vt:variant>
        <vt:lpstr>Тема</vt:lpstr>
      </vt:variant>
      <vt:variant>
        <vt:i4>1</vt:i4>
      </vt:variant>
      <vt:variant>
        <vt:lpstr>Внедренные серверы OLE</vt:lpstr>
      </vt:variant>
      <vt:variant>
        <vt:i4>3</vt:i4>
      </vt:variant>
      <vt:variant>
        <vt:lpstr>Заголовки слайдов</vt:lpstr>
      </vt:variant>
      <vt:variant>
        <vt:i4>62</vt:i4>
      </vt:variant>
    </vt:vector>
  </HeadingPairs>
  <TitlesOfParts>
    <vt:vector size="66" baseType="lpstr">
      <vt:lpstr>Техническая</vt:lpstr>
      <vt:lpstr>Слайд</vt:lpstr>
      <vt:lpstr>Диаграмма Microsoft Excel</vt:lpstr>
      <vt:lpstr>Точечный рисунок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vt:lpstr>
      <vt:lpstr>!</vt:lpstr>
      <vt:lpstr>!</vt:lpstr>
      <vt:lpstr>Учебно-опытное хозяйство университета – база для проведение научных исследований</vt:lpstr>
      <vt:lpstr>Материально-техническая база факультетов</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Дифференцированное внесение минеральных удобрений одно из важнейших экономических и экологических аспектов «точного земледелия». </vt:lpstr>
      <vt:lpstr>Презентация PowerPoint</vt:lpstr>
      <vt:lpstr>Презентация PowerPoint</vt:lpstr>
      <vt:lpstr>Презентация PowerPoint</vt:lpstr>
      <vt:lpstr>Сельское хозяйство нашей страны должно быть переориентировано на защиту окружающей среды, развитие экономики и общества в целом. </vt:lpstr>
      <vt:lpstr>Презентация PowerPoint</vt:lpstr>
      <vt:lpstr>Презентация PowerPoint</vt:lpstr>
      <vt:lpstr>Презентация PowerPoint</vt:lpstr>
      <vt:lpstr>Технологии сберегающего земледелия - это технологии минимальной и нулевой обработки почвы в их системном понимании, дополняемые включением в процесс сельскохозяйственного производства передовых информационных технологий.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1</dc:creator>
  <cp:lastModifiedBy>Admin</cp:lastModifiedBy>
  <cp:revision>169</cp:revision>
  <dcterms:created xsi:type="dcterms:W3CDTF">2007-11-20T21:39:23Z</dcterms:created>
  <dcterms:modified xsi:type="dcterms:W3CDTF">2022-01-27T14:27:34Z</dcterms:modified>
</cp:coreProperties>
</file>